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4219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   IEP </a:t>
            </a:r>
            <a: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NUEVO PITÁGORAS</a:t>
            </a:r>
            <a:br>
              <a:rPr lang="es-MX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075358" y="1442434"/>
            <a:ext cx="9617939" cy="4232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Lunes 06 de mayo del 2020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CURSO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: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LENGUAJE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GRADO:		</a:t>
            </a:r>
            <a:r>
              <a:rPr lang="es-MX" sz="2000" b="1">
                <a:solidFill>
                  <a:srgbClr val="001746"/>
                </a:solidFill>
                <a:latin typeface="Comic Sans MS" panose="030F0702030302020204" pitchFamily="66" charset="0"/>
              </a:rPr>
              <a:t>	</a:t>
            </a:r>
            <a:r>
              <a:rPr lang="es-MX" sz="2000" b="1">
                <a:solidFill>
                  <a:srgbClr val="001746"/>
                </a:solidFill>
                <a:latin typeface="Comic Sans MS" panose="030F0702030302020204" pitchFamily="66" charset="0"/>
              </a:rPr>
              <a:t>2</a:t>
            </a:r>
            <a:r>
              <a:rPr lang="es-MX" sz="2000" b="1" smtClean="0">
                <a:solidFill>
                  <a:srgbClr val="001746"/>
                </a:solidFill>
                <a:latin typeface="Comic Sans MS" panose="030F0702030302020204" pitchFamily="66" charset="0"/>
              </a:rPr>
              <a:t> </a:t>
            </a: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D</a:t>
            </a:r>
            <a:r>
              <a:rPr lang="es-MX" sz="2000" b="1" smtClean="0">
                <a:solidFill>
                  <a:srgbClr val="001746"/>
                </a:solidFill>
                <a:latin typeface="Comic Sans MS" panose="030F0702030302020204" pitchFamily="66" charset="0"/>
              </a:rPr>
              <a:t>O 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DE SECUNDARIA</a:t>
            </a: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PROFESORA:		FANY SÁNCHEZ OVALLE</a:t>
            </a:r>
          </a:p>
          <a:p>
            <a:pPr marL="0" indent="0">
              <a:buNone/>
            </a:pPr>
            <a:endParaRPr lang="es-MX" sz="2000" b="1" dirty="0">
              <a:solidFill>
                <a:srgbClr val="001746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1746"/>
                </a:solidFill>
                <a:latin typeface="Comic Sans MS" panose="030F0702030302020204" pitchFamily="66" charset="0"/>
              </a:rPr>
              <a:t>TEMA:				</a:t>
            </a:r>
            <a:r>
              <a:rPr lang="es-MX" sz="2000" b="1" dirty="0" smtClean="0">
                <a:solidFill>
                  <a:srgbClr val="001746"/>
                </a:solidFill>
                <a:latin typeface="Comic Sans MS" panose="030F0702030302020204" pitchFamily="66" charset="0"/>
              </a:rPr>
              <a:t>SIGNO LINGÜÍSTICO</a:t>
            </a:r>
            <a:endParaRPr lang="es-MX" sz="2000" dirty="0"/>
          </a:p>
        </p:txBody>
      </p:sp>
      <p:pic>
        <p:nvPicPr>
          <p:cNvPr id="6" name="Imagen 5" descr="nuevo logo de pitagor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2274855" y="624110"/>
            <a:ext cx="628713" cy="818324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78" y="4572000"/>
            <a:ext cx="1646933" cy="15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5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32227" y="540194"/>
            <a:ext cx="8911687" cy="1280890"/>
          </a:xfrm>
        </p:spPr>
        <p:txBody>
          <a:bodyPr/>
          <a:lstStyle/>
          <a:p>
            <a:pPr algn="ctr"/>
            <a:r>
              <a:rPr lang="es-MX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66468" y="1407887"/>
            <a:ext cx="9842508" cy="5450114"/>
          </a:xfrm>
        </p:spPr>
        <p:txBody>
          <a:bodyPr/>
          <a:lstStyle/>
          <a:p>
            <a:pPr marL="400050" indent="-400050" algn="just">
              <a:buAutoNum type="romanUcPeriod"/>
            </a:pPr>
            <a:r>
              <a:rPr lang="es-MX" b="1" dirty="0" smtClean="0">
                <a:solidFill>
                  <a:srgbClr val="FF0000"/>
                </a:solidFill>
              </a:rPr>
              <a:t>Definición</a:t>
            </a:r>
            <a:r>
              <a:rPr lang="es-MX" b="1" dirty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Es el elemento perceptible 	que emitimos cuando hablamos o escribimos</a:t>
            </a:r>
            <a:r>
              <a:rPr lang="es-MX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es decir es la </a:t>
            </a:r>
            <a:r>
              <a:rPr lang="es-MX" b="1" dirty="0" smtClean="0">
                <a:solidFill>
                  <a:srgbClr val="00B050"/>
                </a:solidFill>
              </a:rPr>
              <a:t>PALABRA. </a:t>
            </a:r>
            <a:r>
              <a:rPr lang="es-MX" dirty="0" smtClean="0">
                <a:solidFill>
                  <a:schemeClr val="tx1"/>
                </a:solidFill>
              </a:rPr>
              <a:t>Presenta dos planos que están relacionados entre sí, que son el </a:t>
            </a:r>
            <a:r>
              <a:rPr lang="es-MX" dirty="0" smtClean="0">
                <a:solidFill>
                  <a:srgbClr val="C00000"/>
                </a:solidFill>
              </a:rPr>
              <a:t>significado y el significante.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SIGNIFICADO:  </a:t>
            </a:r>
            <a:r>
              <a:rPr lang="es-MX" dirty="0" smtClean="0">
                <a:solidFill>
                  <a:schemeClr val="tx1"/>
                </a:solidFill>
              </a:rPr>
              <a:t>Conocido como plano del contenido, es la imagen mental, idea o concepto.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MX" dirty="0" smtClean="0">
                <a:solidFill>
                  <a:srgbClr val="C00000"/>
                </a:solidFill>
              </a:rPr>
              <a:t>SIGNIFICANTE</a:t>
            </a:r>
            <a:r>
              <a:rPr lang="es-MX" b="1" dirty="0" smtClean="0">
                <a:solidFill>
                  <a:srgbClr val="C00000"/>
                </a:solidFill>
              </a:rPr>
              <a:t>:  Conocido como la expresión o imagen acústica (sonora). </a:t>
            </a:r>
            <a:endParaRPr lang="es-MX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Ejemplo: </a:t>
            </a:r>
            <a:endParaRPr lang="es-MX" dirty="0">
              <a:solidFill>
                <a:schemeClr val="tx1"/>
              </a:solidFill>
            </a:endParaRPr>
          </a:p>
          <a:p>
            <a:pPr algn="just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3559630"/>
            <a:ext cx="4426856" cy="310627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2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4780" y="1145773"/>
            <a:ext cx="8915400" cy="5095369"/>
          </a:xfrm>
        </p:spPr>
        <p:txBody>
          <a:bodyPr>
            <a:normAutofit lnSpcReduction="1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II. Características: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a) </a:t>
            </a:r>
            <a:r>
              <a:rPr lang="es-MX" b="1" dirty="0" err="1" smtClean="0">
                <a:solidFill>
                  <a:srgbClr val="FF0000"/>
                </a:solidFill>
              </a:rPr>
              <a:t>Biplánico</a:t>
            </a:r>
            <a:r>
              <a:rPr lang="es-MX" b="1" dirty="0" smtClean="0">
                <a:solidFill>
                  <a:srgbClr val="FF0000"/>
                </a:solidFill>
              </a:rPr>
              <a:t>. </a:t>
            </a:r>
            <a:r>
              <a:rPr lang="es-MX" dirty="0" smtClean="0">
                <a:solidFill>
                  <a:schemeClr val="tx1"/>
                </a:solidFill>
              </a:rPr>
              <a:t>Porque presenta significado y significante. Estas dos unidades son inseparables como las dos caras de una moneda.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endParaRPr lang="es-MX" b="1" dirty="0">
              <a:solidFill>
                <a:srgbClr val="002060"/>
              </a:solidFill>
            </a:endParaRPr>
          </a:p>
          <a:p>
            <a:endParaRPr lang="es-MX" b="1" dirty="0" smtClean="0">
              <a:solidFill>
                <a:srgbClr val="FF0000"/>
              </a:solidFill>
            </a:endParaRPr>
          </a:p>
          <a:p>
            <a:endParaRPr lang="es-MX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 smtClean="0">
              <a:solidFill>
                <a:srgbClr val="FF0000"/>
              </a:solidFill>
            </a:endParaRPr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b) Lineal. </a:t>
            </a:r>
            <a:r>
              <a:rPr lang="es-MX" dirty="0" smtClean="0">
                <a:solidFill>
                  <a:schemeClr val="tx1"/>
                </a:solidFill>
              </a:rPr>
              <a:t>Porque los sonidos se presentan como una cadena lineal. Uno tras otro. Los sonidos caen secuencialmente. Ejemplo</a:t>
            </a:r>
            <a:r>
              <a:rPr lang="es-MX" b="1" dirty="0" smtClean="0">
                <a:solidFill>
                  <a:srgbClr val="005828"/>
                </a:solidFill>
              </a:rPr>
              <a:t>: r/ e/ l / o / j /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c) Mutable</a:t>
            </a:r>
            <a:r>
              <a:rPr lang="es-MX" dirty="0" smtClean="0">
                <a:solidFill>
                  <a:schemeClr val="tx1"/>
                </a:solidFill>
              </a:rPr>
              <a:t>. El signo cambia a lo largo del tiempo. Es decir la  palabra cambió en muchos siglos históricamente.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</a:t>
            </a:r>
            <a:r>
              <a:rPr lang="es-MX" b="1" dirty="0" err="1" smtClean="0">
                <a:solidFill>
                  <a:srgbClr val="002060"/>
                </a:solidFill>
              </a:rPr>
              <a:t>g</a:t>
            </a:r>
            <a:r>
              <a:rPr lang="es-MX" dirty="0" err="1" smtClean="0">
                <a:solidFill>
                  <a:schemeClr val="tx1"/>
                </a:solidFill>
              </a:rPr>
              <a:t>ora</a:t>
            </a:r>
            <a:r>
              <a:rPr lang="es-MX" dirty="0" smtClean="0">
                <a:solidFill>
                  <a:schemeClr val="tx1"/>
                </a:solidFill>
              </a:rPr>
              <a:t>                  a</a:t>
            </a:r>
            <a:r>
              <a:rPr lang="es-MX" b="1" dirty="0" smtClean="0">
                <a:solidFill>
                  <a:srgbClr val="002060"/>
                </a:solidFill>
              </a:rPr>
              <a:t>h</a:t>
            </a:r>
            <a:r>
              <a:rPr lang="es-MX" dirty="0" smtClean="0">
                <a:solidFill>
                  <a:schemeClr val="tx1"/>
                </a:solidFill>
              </a:rPr>
              <a:t>ora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                  latín  			español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2119193"/>
            <a:ext cx="2515293" cy="144074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368801" y="5907315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9890" y="516534"/>
            <a:ext cx="8911687" cy="1280890"/>
          </a:xfrm>
        </p:spPr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7917" y="1420906"/>
            <a:ext cx="9571625" cy="4778188"/>
          </a:xfrm>
          <a:ln w="34925">
            <a:solidFill>
              <a:schemeClr val="accent1">
                <a:alpha val="99000"/>
              </a:schemeClr>
            </a:solidFill>
          </a:ln>
        </p:spPr>
        <p:txBody>
          <a:bodyPr/>
          <a:lstStyle/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d) Arbitrario.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Consiste en que un significado de una lengua le puede corresponder distintos significantes. Cada lengua asocia un significante distinto a un mismo </a:t>
            </a:r>
            <a:r>
              <a:rPr lang="es-MX" dirty="0" err="1" smtClean="0">
                <a:solidFill>
                  <a:schemeClr val="tx1"/>
                </a:solidFill>
              </a:rPr>
              <a:t>signiificado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y la relación entre ambos es inmotivado.</a:t>
            </a:r>
          </a:p>
          <a:p>
            <a:pPr algn="just"/>
            <a:r>
              <a:rPr lang="es-MX" dirty="0" smtClean="0">
                <a:solidFill>
                  <a:schemeClr val="tx1"/>
                </a:solidFill>
              </a:rPr>
              <a:t>Ejemplo: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español: perro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</a:t>
            </a:r>
            <a:r>
              <a:rPr lang="es-MX" dirty="0" smtClean="0">
                <a:solidFill>
                  <a:srgbClr val="FF0000"/>
                </a:solidFill>
              </a:rPr>
              <a:t>inglés: </a:t>
            </a:r>
            <a:r>
              <a:rPr lang="es-MX" dirty="0" err="1" smtClean="0">
                <a:solidFill>
                  <a:srgbClr val="FF0000"/>
                </a:solidFill>
              </a:rPr>
              <a:t>dog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 francés: </a:t>
            </a:r>
            <a:r>
              <a:rPr lang="es-MX" dirty="0" err="1" smtClean="0">
                <a:solidFill>
                  <a:srgbClr val="FF0000"/>
                </a:solidFill>
              </a:rPr>
              <a:t>chien</a:t>
            </a:r>
            <a:r>
              <a:rPr lang="es-MX" dirty="0" smtClean="0">
                <a:solidFill>
                  <a:srgbClr val="FF0000"/>
                </a:solidFill>
              </a:rPr>
              <a:t>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rgbClr val="FF0000"/>
                </a:solidFill>
              </a:rPr>
              <a:t>                                                           Quechua: </a:t>
            </a:r>
            <a:r>
              <a:rPr lang="es-MX" dirty="0" err="1" smtClean="0">
                <a:solidFill>
                  <a:srgbClr val="FF0000"/>
                </a:solidFill>
              </a:rPr>
              <a:t>alqo</a:t>
            </a: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214096" y="2493255"/>
            <a:ext cx="885372" cy="62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57593" y="3143421"/>
            <a:ext cx="941875" cy="7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57593" y="3208614"/>
            <a:ext cx="736761" cy="6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198876" y="3216460"/>
            <a:ext cx="615123" cy="145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87" y="2968171"/>
            <a:ext cx="2708117" cy="197426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28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SIGNO LINGÜÍSTICO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886" y="1596571"/>
            <a:ext cx="10769600" cy="4630058"/>
          </a:xfrm>
        </p:spPr>
        <p:txBody>
          <a:bodyPr/>
          <a:lstStyle/>
          <a:p>
            <a:r>
              <a:rPr lang="es-MX" b="1" dirty="0">
                <a:solidFill>
                  <a:srgbClr val="FF0000"/>
                </a:solidFill>
              </a:rPr>
              <a:t>e</a:t>
            </a:r>
            <a:r>
              <a:rPr lang="es-MX" b="1" dirty="0" smtClean="0">
                <a:solidFill>
                  <a:srgbClr val="FF0000"/>
                </a:solidFill>
              </a:rPr>
              <a:t>) Inmutable.</a:t>
            </a:r>
            <a:r>
              <a:rPr lang="es-MX" dirty="0" smtClean="0">
                <a:solidFill>
                  <a:schemeClr val="tx1"/>
                </a:solidFill>
              </a:rPr>
              <a:t> Porque la palabra no cambia y se transmite de generación en generación.</a:t>
            </a:r>
          </a:p>
          <a:p>
            <a:r>
              <a:rPr lang="es-MX" b="1" dirty="0" smtClean="0">
                <a:solidFill>
                  <a:srgbClr val="002060"/>
                </a:solidFill>
              </a:rPr>
              <a:t>Ejemplo:</a:t>
            </a:r>
            <a:r>
              <a:rPr lang="es-MX" b="1" dirty="0" smtClean="0">
                <a:solidFill>
                  <a:schemeClr val="tx1"/>
                </a:solidFill>
              </a:rPr>
              <a:t> La palabra madre siempre va a tener el mismo significado. </a:t>
            </a:r>
          </a:p>
          <a:p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b="1" dirty="0">
                <a:solidFill>
                  <a:srgbClr val="FF0000"/>
                </a:solidFill>
              </a:rPr>
              <a:t>f</a:t>
            </a:r>
            <a:r>
              <a:rPr lang="es-MX" b="1" dirty="0" smtClean="0">
                <a:solidFill>
                  <a:srgbClr val="FF0000"/>
                </a:solidFill>
              </a:rPr>
              <a:t>) Doble Articulación. </a:t>
            </a:r>
            <a:r>
              <a:rPr lang="es-MX" dirty="0" smtClean="0">
                <a:solidFill>
                  <a:schemeClr val="tx1"/>
                </a:solidFill>
              </a:rPr>
              <a:t>Presenta dos unidades o articulaciones como morfemas y fonemas.</a:t>
            </a:r>
          </a:p>
          <a:p>
            <a:r>
              <a:rPr lang="es-MX" b="1" dirty="0" smtClean="0">
                <a:solidFill>
                  <a:schemeClr val="tx1"/>
                </a:solidFill>
              </a:rPr>
              <a:t>Ejemplo: </a:t>
            </a:r>
            <a:r>
              <a:rPr lang="es-MX" b="1" dirty="0" smtClean="0">
                <a:solidFill>
                  <a:srgbClr val="00B050"/>
                </a:solidFill>
              </a:rPr>
              <a:t>{</a:t>
            </a:r>
            <a:r>
              <a:rPr lang="es-MX" b="1" dirty="0">
                <a:solidFill>
                  <a:srgbClr val="00B050"/>
                </a:solidFill>
              </a:rPr>
              <a:t>mesa</a:t>
            </a:r>
            <a:r>
              <a:rPr lang="es-MX" b="1" dirty="0" smtClean="0">
                <a:solidFill>
                  <a:srgbClr val="00B050"/>
                </a:solidFill>
              </a:rPr>
              <a:t>} –</a:t>
            </a:r>
            <a:r>
              <a:rPr lang="es-MX" b="1" dirty="0">
                <a:solidFill>
                  <a:schemeClr val="tx1"/>
                </a:solidFill>
              </a:rPr>
              <a:t>: </a:t>
            </a:r>
            <a:r>
              <a:rPr lang="es-MX" b="1" dirty="0">
                <a:solidFill>
                  <a:srgbClr val="00B050"/>
                </a:solidFill>
              </a:rPr>
              <a:t>{</a:t>
            </a:r>
            <a:r>
              <a:rPr lang="es-MX" b="1" dirty="0" smtClean="0">
                <a:solidFill>
                  <a:srgbClr val="00B050"/>
                </a:solidFill>
              </a:rPr>
              <a:t> s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rgbClr val="00B050"/>
                </a:solidFill>
              </a:rPr>
              <a:t>}</a:t>
            </a:r>
            <a:r>
              <a:rPr lang="es-MX" b="1" dirty="0" smtClean="0">
                <a:solidFill>
                  <a:schemeClr val="tx1"/>
                </a:solidFill>
              </a:rPr>
              <a:t>        Primera articulación:    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Morfemas (unidad mínima de significado)</a:t>
            </a:r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               m / e/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/ a / s	  </a:t>
            </a:r>
            <a:r>
              <a:rPr lang="es-MX" b="1" dirty="0" smtClean="0">
                <a:solidFill>
                  <a:schemeClr val="tx1"/>
                </a:solidFill>
              </a:rPr>
              <a:t>Segunda articulación:	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Fonemas (unidad distintiva de sonido)</a:t>
            </a:r>
          </a:p>
          <a:p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RECUERDA: </a:t>
            </a:r>
            <a:r>
              <a:rPr lang="es-MX" b="1" dirty="0" smtClean="0">
                <a:solidFill>
                  <a:srgbClr val="002060"/>
                </a:solidFill>
              </a:rPr>
              <a:t>El signo Lingüístico fue planteado por el lingüista Ferdinand de </a:t>
            </a:r>
            <a:r>
              <a:rPr lang="es-MX" b="1" dirty="0" err="1" smtClean="0">
                <a:solidFill>
                  <a:srgbClr val="002060"/>
                </a:solidFill>
              </a:rPr>
              <a:t>Sausurre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248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Century Gothic</vt:lpstr>
      <vt:lpstr>Comic Sans MS</vt:lpstr>
      <vt:lpstr>Wingdings</vt:lpstr>
      <vt:lpstr>Wingdings 3</vt:lpstr>
      <vt:lpstr>Espiral</vt:lpstr>
      <vt:lpstr>      IEP NUEVO PITÁGORAS </vt:lpstr>
      <vt:lpstr>SIGNO LINGÜÍSTICO </vt:lpstr>
      <vt:lpstr>SIGNO LINGÜÍSTICO </vt:lpstr>
      <vt:lpstr>SIGNO LINGÜÍSTICO </vt:lpstr>
      <vt:lpstr>SIGNO LINGÜÍSTICO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IEP NUEVO PITÁGORAS</dc:title>
  <dc:creator>Usuario</dc:creator>
  <cp:lastModifiedBy>Usuario</cp:lastModifiedBy>
  <cp:revision>21</cp:revision>
  <dcterms:created xsi:type="dcterms:W3CDTF">2020-05-03T07:34:21Z</dcterms:created>
  <dcterms:modified xsi:type="dcterms:W3CDTF">2020-05-06T19:10:45Z</dcterms:modified>
</cp:coreProperties>
</file>