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4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92925" y="624110"/>
            <a:ext cx="8911687" cy="1054219"/>
          </a:xfrm>
        </p:spPr>
        <p:txBody>
          <a:bodyPr>
            <a:normAutofit fontScale="90000"/>
          </a:bodyPr>
          <a:lstStyle/>
          <a:p>
            <a:r>
              <a:rPr lang="es-MX" b="1" dirty="0" smtClean="0">
                <a:solidFill>
                  <a:srgbClr val="C00000"/>
                </a:solidFill>
                <a:latin typeface="Bookman Old Style" panose="02050604050505020204" pitchFamily="18" charset="0"/>
              </a:rPr>
              <a:t>      IEP </a:t>
            </a:r>
            <a:r>
              <a:rPr lang="es-MX" b="1" dirty="0">
                <a:solidFill>
                  <a:srgbClr val="C00000"/>
                </a:solidFill>
                <a:latin typeface="Bookman Old Style" panose="02050604050505020204" pitchFamily="18" charset="0"/>
              </a:rPr>
              <a:t>NUEVO PITÁGORAS</a:t>
            </a:r>
            <a:br>
              <a:rPr lang="es-MX" b="1" dirty="0">
                <a:solidFill>
                  <a:srgbClr val="C00000"/>
                </a:solidFill>
                <a:latin typeface="Bookman Old Style" panose="02050604050505020204" pitchFamily="18" charset="0"/>
              </a:rPr>
            </a:br>
            <a:endParaRPr lang="es-MX" dirty="0"/>
          </a:p>
        </p:txBody>
      </p:sp>
      <p:sp>
        <p:nvSpPr>
          <p:cNvPr id="5" name="Marcador de contenido 4"/>
          <p:cNvSpPr>
            <a:spLocks noGrp="1"/>
          </p:cNvSpPr>
          <p:nvPr>
            <p:ph idx="1"/>
          </p:nvPr>
        </p:nvSpPr>
        <p:spPr>
          <a:xfrm>
            <a:off x="2075358" y="1442434"/>
            <a:ext cx="9617939" cy="4232892"/>
          </a:xfrm>
        </p:spPr>
        <p:txBody>
          <a:bodyPr>
            <a:normAutofit/>
          </a:bodyPr>
          <a:lstStyle/>
          <a:p>
            <a:pPr marL="0" indent="0">
              <a:buNone/>
            </a:pPr>
            <a:r>
              <a:rPr lang="es-MX" sz="2000" b="1" dirty="0" smtClean="0">
                <a:solidFill>
                  <a:srgbClr val="FF0000"/>
                </a:solidFill>
                <a:latin typeface="Comic Sans MS" panose="030F0702030302020204" pitchFamily="66" charset="0"/>
              </a:rPr>
              <a:t>Lunes 06 de mayo del 2020</a:t>
            </a:r>
          </a:p>
          <a:p>
            <a:pPr marL="0" indent="0">
              <a:buNone/>
            </a:pPr>
            <a:endParaRPr lang="es-MX" sz="2000" b="1" dirty="0">
              <a:solidFill>
                <a:srgbClr val="001746"/>
              </a:solidFill>
              <a:latin typeface="Comic Sans MS" panose="030F0702030302020204" pitchFamily="66" charset="0"/>
            </a:endParaRPr>
          </a:p>
          <a:p>
            <a:pPr marL="0" indent="0">
              <a:buNone/>
            </a:pPr>
            <a:r>
              <a:rPr lang="es-MX" sz="2000" b="1" dirty="0" smtClean="0">
                <a:solidFill>
                  <a:srgbClr val="001746"/>
                </a:solidFill>
                <a:latin typeface="Comic Sans MS" panose="030F0702030302020204" pitchFamily="66" charset="0"/>
              </a:rPr>
              <a:t>CURSO</a:t>
            </a:r>
            <a:r>
              <a:rPr lang="es-MX" sz="2000" b="1" dirty="0">
                <a:solidFill>
                  <a:srgbClr val="001746"/>
                </a:solidFill>
                <a:latin typeface="Comic Sans MS" panose="030F0702030302020204" pitchFamily="66" charset="0"/>
              </a:rPr>
              <a:t>:			</a:t>
            </a:r>
            <a:r>
              <a:rPr lang="es-MX" sz="2000" b="1" dirty="0" smtClean="0">
                <a:solidFill>
                  <a:srgbClr val="001746"/>
                </a:solidFill>
                <a:latin typeface="Comic Sans MS" panose="030F0702030302020204" pitchFamily="66" charset="0"/>
              </a:rPr>
              <a:t>LENGUAJE</a:t>
            </a:r>
            <a:endParaRPr lang="es-MX" sz="2000" b="1" dirty="0">
              <a:solidFill>
                <a:srgbClr val="001746"/>
              </a:solidFill>
              <a:latin typeface="Comic Sans MS" panose="030F0702030302020204" pitchFamily="66" charset="0"/>
            </a:endParaRPr>
          </a:p>
          <a:p>
            <a:pPr marL="0" indent="0">
              <a:buNone/>
            </a:pPr>
            <a:r>
              <a:rPr lang="es-MX" sz="2000" b="1" dirty="0">
                <a:solidFill>
                  <a:srgbClr val="001746"/>
                </a:solidFill>
                <a:latin typeface="Comic Sans MS" panose="030F0702030302020204" pitchFamily="66" charset="0"/>
              </a:rPr>
              <a:t>GRADO:			</a:t>
            </a:r>
            <a:r>
              <a:rPr lang="es-MX" sz="2000" b="1" dirty="0">
                <a:solidFill>
                  <a:srgbClr val="001746"/>
                </a:solidFill>
                <a:latin typeface="Comic Sans MS" panose="030F0702030302020204" pitchFamily="66" charset="0"/>
              </a:rPr>
              <a:t>3</a:t>
            </a:r>
            <a:r>
              <a:rPr lang="es-MX" sz="2000" b="1" dirty="0" smtClean="0">
                <a:solidFill>
                  <a:srgbClr val="001746"/>
                </a:solidFill>
                <a:latin typeface="Comic Sans MS" panose="030F0702030302020204" pitchFamily="66" charset="0"/>
              </a:rPr>
              <a:t> </a:t>
            </a:r>
            <a:r>
              <a:rPr lang="es-MX" sz="2000" b="1" dirty="0" smtClean="0">
                <a:solidFill>
                  <a:srgbClr val="001746"/>
                </a:solidFill>
                <a:latin typeface="Comic Sans MS" panose="030F0702030302020204" pitchFamily="66" charset="0"/>
              </a:rPr>
              <a:t>RO DE SECUNDARIA</a:t>
            </a:r>
            <a:endParaRPr lang="es-MX" sz="2000" b="1" dirty="0">
              <a:solidFill>
                <a:srgbClr val="001746"/>
              </a:solidFill>
              <a:latin typeface="Comic Sans MS" panose="030F0702030302020204" pitchFamily="66" charset="0"/>
            </a:endParaRPr>
          </a:p>
          <a:p>
            <a:pPr marL="0" indent="0">
              <a:buNone/>
            </a:pPr>
            <a:endParaRPr lang="es-MX" sz="2000" b="1" dirty="0">
              <a:solidFill>
                <a:srgbClr val="001746"/>
              </a:solidFill>
              <a:latin typeface="Comic Sans MS" panose="030F0702030302020204" pitchFamily="66" charset="0"/>
            </a:endParaRPr>
          </a:p>
          <a:p>
            <a:pPr marL="0" indent="0">
              <a:buNone/>
            </a:pPr>
            <a:r>
              <a:rPr lang="es-MX" sz="2000" b="1" dirty="0">
                <a:solidFill>
                  <a:srgbClr val="001746"/>
                </a:solidFill>
                <a:latin typeface="Comic Sans MS" panose="030F0702030302020204" pitchFamily="66" charset="0"/>
              </a:rPr>
              <a:t>PROFESORA:		FANY SÁNCHEZ OVALLE</a:t>
            </a:r>
          </a:p>
          <a:p>
            <a:pPr marL="0" indent="0">
              <a:buNone/>
            </a:pPr>
            <a:endParaRPr lang="es-MX" sz="2000" b="1" dirty="0">
              <a:solidFill>
                <a:srgbClr val="001746"/>
              </a:solidFill>
              <a:latin typeface="Comic Sans MS" panose="030F0702030302020204" pitchFamily="66" charset="0"/>
            </a:endParaRPr>
          </a:p>
          <a:p>
            <a:pPr marL="0" indent="0">
              <a:buNone/>
            </a:pPr>
            <a:r>
              <a:rPr lang="es-MX" sz="2000" b="1" dirty="0">
                <a:solidFill>
                  <a:srgbClr val="001746"/>
                </a:solidFill>
                <a:latin typeface="Comic Sans MS" panose="030F0702030302020204" pitchFamily="66" charset="0"/>
              </a:rPr>
              <a:t>TEMA:				</a:t>
            </a:r>
            <a:r>
              <a:rPr lang="es-MX" sz="2000" b="1" dirty="0" smtClean="0">
                <a:solidFill>
                  <a:srgbClr val="001746"/>
                </a:solidFill>
                <a:latin typeface="Comic Sans MS" panose="030F0702030302020204" pitchFamily="66" charset="0"/>
              </a:rPr>
              <a:t>EL LENGUAJE</a:t>
            </a:r>
            <a:endParaRPr lang="es-MX" sz="2000" dirty="0"/>
          </a:p>
        </p:txBody>
      </p:sp>
      <p:pic>
        <p:nvPicPr>
          <p:cNvPr id="6" name="Imagen 5" descr="nuevo logo de pitagoras"/>
          <p:cNvPicPr/>
          <p:nvPr/>
        </p:nvPicPr>
        <p:blipFill>
          <a:blip r:embed="rId2">
            <a:extLst>
              <a:ext uri="{28A0092B-C50C-407E-A947-70E740481C1C}">
                <a14:useLocalDpi xmlns:a14="http://schemas.microsoft.com/office/drawing/2010/main" val="0"/>
              </a:ext>
            </a:extLst>
          </a:blip>
          <a:srcRect r="2325"/>
          <a:stretch>
            <a:fillRect/>
          </a:stretch>
        </p:blipFill>
        <p:spPr bwMode="auto">
          <a:xfrm>
            <a:off x="2274855" y="624110"/>
            <a:ext cx="628713" cy="818324"/>
          </a:xfrm>
          <a:prstGeom prst="rect">
            <a:avLst/>
          </a:prstGeom>
          <a:noFill/>
        </p:spPr>
      </p:pic>
      <p:pic>
        <p:nvPicPr>
          <p:cNvPr id="7" name="Imagen 6"/>
          <p:cNvPicPr/>
          <p:nvPr/>
        </p:nvPicPr>
        <p:blipFill>
          <a:blip r:embed="rId3" cstate="print">
            <a:extLst>
              <a:ext uri="{28A0092B-C50C-407E-A947-70E740481C1C}">
                <a14:useLocalDpi xmlns:a14="http://schemas.microsoft.com/office/drawing/2010/main" val="0"/>
              </a:ext>
            </a:extLst>
          </a:blip>
          <a:stretch>
            <a:fillRect/>
          </a:stretch>
        </p:blipFill>
        <p:spPr>
          <a:xfrm>
            <a:off x="9857678" y="4572000"/>
            <a:ext cx="1646933" cy="1567822"/>
          </a:xfrm>
          <a:prstGeom prst="rect">
            <a:avLst/>
          </a:prstGeom>
        </p:spPr>
      </p:pic>
    </p:spTree>
    <p:extLst>
      <p:ext uri="{BB962C8B-B14F-4D97-AF65-F5344CB8AC3E}">
        <p14:creationId xmlns:p14="http://schemas.microsoft.com/office/powerpoint/2010/main" val="7176123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left)">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down)">
                                      <p:cBhvr>
                                        <p:cTn id="25" dur="500"/>
                                        <p:tgtEl>
                                          <p:spTgt spid="5">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3" dur="500"/>
                                        <p:tgtEl>
                                          <p:spTgt spid="5">
                                            <p:txEl>
                                              <p:pRg st="5" end="5"/>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 calcmode="lin" valueType="num">
                                      <p:cBhvr>
                                        <p:cTn id="43" dur="1000" fill="hold"/>
                                        <p:tgtEl>
                                          <p:spTgt spid="7"/>
                                        </p:tgtEl>
                                        <p:attrNameLst>
                                          <p:attrName>style.rotation</p:attrName>
                                        </p:attrNameLst>
                                      </p:cBhvr>
                                      <p:tavLst>
                                        <p:tav tm="0">
                                          <p:val>
                                            <p:fltVal val="90"/>
                                          </p:val>
                                        </p:tav>
                                        <p:tav tm="100000">
                                          <p:val>
                                            <p:fltVal val="0"/>
                                          </p:val>
                                        </p:tav>
                                      </p:tavLst>
                                    </p:anim>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9" dur="500"/>
                                        <p:tgtEl>
                                          <p:spTgt spid="5">
                                            <p:txEl>
                                              <p:pRg st="2" end="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52" dur="500"/>
                                        <p:tgtEl>
                                          <p:spTgt spid="5">
                                            <p:txEl>
                                              <p:pRg st="3" end="3"/>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randombar(horizontal)">
                                      <p:cBhvr>
                                        <p:cTn id="55" dur="500"/>
                                        <p:tgtEl>
                                          <p:spTgt spid="5">
                                            <p:txEl>
                                              <p:pRg st="5" end="5"/>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32227" y="540194"/>
            <a:ext cx="8911687" cy="1280890"/>
          </a:xfrm>
        </p:spPr>
        <p:txBody>
          <a:bodyPr/>
          <a:lstStyle/>
          <a:p>
            <a:pPr algn="ctr"/>
            <a:r>
              <a:rPr lang="es-MX" b="1" u="sng" dirty="0" smtClean="0">
                <a:solidFill>
                  <a:srgbClr val="002060"/>
                </a:solidFill>
                <a:effectLst>
                  <a:outerShdw blurRad="38100" dist="38100" dir="2700000" algn="tl">
                    <a:srgbClr val="000000">
                      <a:alpha val="43137"/>
                    </a:srgbClr>
                  </a:outerShdw>
                </a:effectLst>
                <a:latin typeface="Bookman Old Style" panose="02050604050505020204" pitchFamily="18" charset="0"/>
              </a:rPr>
              <a:t>EL LENGUAJE</a:t>
            </a:r>
            <a:r>
              <a:rPr lang="es-MX" b="1" u="sng" dirty="0" smtClean="0">
                <a:solidFill>
                  <a:srgbClr val="002060"/>
                </a:solidFill>
                <a:effectLst>
                  <a:outerShdw blurRad="38100" dist="38100" dir="2700000" algn="tl">
                    <a:srgbClr val="000000">
                      <a:alpha val="43137"/>
                    </a:srgbClr>
                  </a:outerShdw>
                </a:effectLst>
                <a:latin typeface="Bookman Old Style" panose="02050604050505020204" pitchFamily="18" charset="0"/>
              </a:rPr>
              <a:t> </a:t>
            </a:r>
            <a:endParaRPr lang="es-MX" dirty="0"/>
          </a:p>
        </p:txBody>
      </p:sp>
      <p:sp>
        <p:nvSpPr>
          <p:cNvPr id="5" name="Marcador de contenido 4"/>
          <p:cNvSpPr>
            <a:spLocks noGrp="1"/>
          </p:cNvSpPr>
          <p:nvPr>
            <p:ph idx="1"/>
          </p:nvPr>
        </p:nvSpPr>
        <p:spPr>
          <a:xfrm>
            <a:off x="1466468" y="1407887"/>
            <a:ext cx="9842508" cy="5450114"/>
          </a:xfrm>
        </p:spPr>
        <p:txBody>
          <a:bodyPr/>
          <a:lstStyle/>
          <a:p>
            <a:pPr marL="400050" indent="-400050" algn="just">
              <a:buAutoNum type="romanUcPeriod"/>
            </a:pPr>
            <a:r>
              <a:rPr lang="es-MX" b="1" dirty="0" smtClean="0">
                <a:solidFill>
                  <a:srgbClr val="FF0000"/>
                </a:solidFill>
              </a:rPr>
              <a:t>Definición </a:t>
            </a:r>
            <a:r>
              <a:rPr lang="es-MX" dirty="0" smtClean="0">
                <a:solidFill>
                  <a:schemeClr val="tx1"/>
                </a:solidFill>
              </a:rPr>
              <a:t>Es </a:t>
            </a:r>
            <a:r>
              <a:rPr lang="es-MX" dirty="0" smtClean="0">
                <a:solidFill>
                  <a:schemeClr val="tx1"/>
                </a:solidFill>
              </a:rPr>
              <a:t>la facultad exclusivamente humana que busca comunicar nuestros pensamientos y emociones a través de un sistema de signos articulados y convencionales.</a:t>
            </a:r>
          </a:p>
          <a:p>
            <a:pPr marL="400050" indent="-400050" algn="just">
              <a:buAutoNum type="romanUcPeriod"/>
            </a:pPr>
            <a:r>
              <a:rPr lang="es-MX" b="1" dirty="0" smtClean="0">
                <a:solidFill>
                  <a:srgbClr val="FF0000"/>
                </a:solidFill>
              </a:rPr>
              <a:t>Características:</a:t>
            </a:r>
            <a:endParaRPr lang="es-MX" dirty="0" smtClean="0">
              <a:solidFill>
                <a:srgbClr val="C00000"/>
              </a:solidFill>
            </a:endParaRPr>
          </a:p>
          <a:p>
            <a:pPr algn="just">
              <a:buFont typeface="Wingdings" panose="05000000000000000000" pitchFamily="2" charset="2"/>
              <a:buChar char="q"/>
            </a:pPr>
            <a:r>
              <a:rPr lang="es-MX" dirty="0" smtClean="0">
                <a:solidFill>
                  <a:srgbClr val="C00000"/>
                </a:solidFill>
              </a:rPr>
              <a:t>UNIVERSAL</a:t>
            </a:r>
            <a:r>
              <a:rPr lang="es-MX" dirty="0" smtClean="0">
                <a:solidFill>
                  <a:schemeClr val="tx1"/>
                </a:solidFill>
              </a:rPr>
              <a:t>. Porque todos los hombres lo usan en una interrelación sin diferenciar lenguas o culturas.</a:t>
            </a:r>
            <a:endParaRPr lang="es-MX" dirty="0" smtClean="0">
              <a:solidFill>
                <a:schemeClr val="tx1"/>
              </a:solidFill>
            </a:endParaRPr>
          </a:p>
          <a:p>
            <a:pPr algn="just">
              <a:buFont typeface="Wingdings" panose="05000000000000000000" pitchFamily="2" charset="2"/>
              <a:buChar char="q"/>
            </a:pPr>
            <a:r>
              <a:rPr lang="es-MX" dirty="0" smtClean="0">
                <a:solidFill>
                  <a:srgbClr val="C00000"/>
                </a:solidFill>
              </a:rPr>
              <a:t>RACIONAL. </a:t>
            </a:r>
            <a:r>
              <a:rPr lang="es-ES" b="1" dirty="0" smtClean="0">
                <a:solidFill>
                  <a:srgbClr val="C00000"/>
                </a:solidFill>
              </a:rPr>
              <a:t> </a:t>
            </a:r>
            <a:r>
              <a:rPr lang="es-ES" dirty="0">
                <a:solidFill>
                  <a:schemeClr val="tx1"/>
                </a:solidFill>
              </a:rPr>
              <a:t>porque necesita una coherencia lógica en los enunciados a nivel de estructura y contenido. Si comparamos a los animales con el hombre, podemos afirmar que el desarrollo del cerebro humano es superior</a:t>
            </a:r>
            <a:r>
              <a:rPr lang="es-MX" dirty="0" smtClean="0">
                <a:solidFill>
                  <a:schemeClr val="tx1"/>
                </a:solidFill>
              </a:rPr>
              <a:t>  </a:t>
            </a:r>
          </a:p>
          <a:p>
            <a:pPr algn="just">
              <a:buFont typeface="Wingdings" panose="05000000000000000000" pitchFamily="2" charset="2"/>
              <a:buChar char="q"/>
            </a:pPr>
            <a:r>
              <a:rPr lang="es-MX" dirty="0" smtClean="0">
                <a:solidFill>
                  <a:srgbClr val="C00000"/>
                </a:solidFill>
              </a:rPr>
              <a:t>INNATO</a:t>
            </a:r>
            <a:r>
              <a:rPr lang="es-MX" dirty="0" smtClean="0">
                <a:solidFill>
                  <a:schemeClr val="tx1"/>
                </a:solidFill>
              </a:rPr>
              <a:t>. </a:t>
            </a:r>
            <a:r>
              <a:rPr lang="es-ES" dirty="0">
                <a:solidFill>
                  <a:schemeClr val="tx1"/>
                </a:solidFill>
              </a:rPr>
              <a:t>Es innato ya que está plasmado en la estructura genética del ser humano, como consecuencia de la evolución. También es considerado como aprendido ya que el habla es adquirido culturalmente mediante la interrelación de una comunidad lingüística.</a:t>
            </a:r>
          </a:p>
          <a:p>
            <a:pPr algn="just">
              <a:buFont typeface="Wingdings" panose="05000000000000000000" pitchFamily="2" charset="2"/>
              <a:buChar char="q"/>
            </a:pPr>
            <a:endParaRPr lang="es-MX" dirty="0">
              <a:solidFill>
                <a:srgbClr val="C00000"/>
              </a:solidFill>
            </a:endParaRPr>
          </a:p>
        </p:txBody>
      </p:sp>
    </p:spTree>
    <p:extLst>
      <p:ext uri="{BB962C8B-B14F-4D97-AF65-F5344CB8AC3E}">
        <p14:creationId xmlns:p14="http://schemas.microsoft.com/office/powerpoint/2010/main" val="13936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1"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 calcmode="lin" valueType="num">
                                      <p:cBhvr>
                                        <p:cTn id="34"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5"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36"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37" dur="1000"/>
                                        <p:tgtEl>
                                          <p:spTgt spid="5">
                                            <p:txEl>
                                              <p:pRg st="0" end="0"/>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 calcmode="lin" valueType="num">
                                      <p:cBhvr>
                                        <p:cTn id="40"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43" dur="1000"/>
                                        <p:tgtEl>
                                          <p:spTgt spid="5">
                                            <p:txEl>
                                              <p:pRg st="1" end="1"/>
                                            </p:txEl>
                                          </p:spTgt>
                                        </p:tgtEl>
                                      </p:cBhvr>
                                    </p:animEffect>
                                  </p:childTnLst>
                                </p:cTn>
                              </p:par>
                              <p:par>
                                <p:cTn id="44" presetID="31" presetClass="entr" presetSubtype="0" fill="hold"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 calcmode="lin" valueType="num">
                                      <p:cBhvr>
                                        <p:cTn id="46"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7"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48"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49" dur="1000"/>
                                        <p:tgtEl>
                                          <p:spTgt spid="5">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xEl>
                                              <p:pRg st="3" end="3"/>
                                            </p:txEl>
                                          </p:spTgt>
                                        </p:tgtEl>
                                        <p:attrNameLst>
                                          <p:attrName>style.visibility</p:attrName>
                                        </p:attrNameLst>
                                      </p:cBhvr>
                                      <p:to>
                                        <p:strVal val="visible"/>
                                      </p:to>
                                    </p:set>
                                    <p:anim calcmode="lin" valueType="num">
                                      <p:cBhvr additive="base">
                                        <p:cTn id="5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 calcmode="lin" valueType="num">
                                      <p:cBhvr additive="base">
                                        <p:cTn id="5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78525" y="435424"/>
            <a:ext cx="8911687" cy="1280890"/>
          </a:xfrm>
        </p:spPr>
        <p:txBody>
          <a:bodyPr/>
          <a:lstStyle/>
          <a:p>
            <a:pPr algn="ctr"/>
            <a:r>
              <a:rPr lang="es-MX" b="1" u="sng" dirty="0">
                <a:solidFill>
                  <a:srgbClr val="002060"/>
                </a:solidFill>
                <a:effectLst>
                  <a:outerShdw blurRad="38100" dist="38100" dir="2700000" algn="tl">
                    <a:srgbClr val="000000">
                      <a:alpha val="43137"/>
                    </a:srgbClr>
                  </a:outerShdw>
                </a:effectLst>
                <a:latin typeface="Bookman Old Style" panose="02050604050505020204" pitchFamily="18" charset="0"/>
              </a:rPr>
              <a:t>EL LENGUAJE </a:t>
            </a:r>
            <a:endParaRPr lang="es-MX" dirty="0"/>
          </a:p>
        </p:txBody>
      </p:sp>
      <p:sp>
        <p:nvSpPr>
          <p:cNvPr id="5" name="Marcador de contenido 4"/>
          <p:cNvSpPr>
            <a:spLocks noGrp="1"/>
          </p:cNvSpPr>
          <p:nvPr>
            <p:ph idx="1"/>
          </p:nvPr>
        </p:nvSpPr>
        <p:spPr>
          <a:xfrm>
            <a:off x="1457097" y="1596570"/>
            <a:ext cx="10488160" cy="5261429"/>
          </a:xfrm>
        </p:spPr>
        <p:txBody>
          <a:bodyPr/>
          <a:lstStyle/>
          <a:p>
            <a:pPr>
              <a:buFont typeface="Wingdings" panose="05000000000000000000" pitchFamily="2" charset="2"/>
              <a:buChar char="q"/>
            </a:pPr>
            <a:r>
              <a:rPr lang="es-MX" dirty="0" smtClean="0">
                <a:solidFill>
                  <a:srgbClr val="C00000"/>
                </a:solidFill>
              </a:rPr>
              <a:t>DOBLEMENTE ARTICULADO</a:t>
            </a:r>
            <a:r>
              <a:rPr lang="es-MX" dirty="0" smtClean="0">
                <a:solidFill>
                  <a:schemeClr val="tx1"/>
                </a:solidFill>
              </a:rPr>
              <a:t>. </a:t>
            </a:r>
            <a:r>
              <a:rPr lang="es-ES" dirty="0">
                <a:solidFill>
                  <a:schemeClr val="tx1"/>
                </a:solidFill>
              </a:rPr>
              <a:t>Toda lengua cuenta con un número determinado de fonemas, pero al ser combinados, pueden formar un número mayor de unidades con significado, morfemas; estos a su vez, pueden construir un número indeterminado de enunciados en dicha lengua. Por todo ello, la emisión sonora de un hablante presenta dos articulaciones</a:t>
            </a:r>
            <a:r>
              <a:rPr lang="es-ES" dirty="0" smtClean="0">
                <a:solidFill>
                  <a:schemeClr val="tx1"/>
                </a:solidFill>
              </a:rPr>
              <a:t>:</a:t>
            </a:r>
            <a:r>
              <a:rPr lang="es-ES" dirty="0" smtClean="0">
                <a:solidFill>
                  <a:srgbClr val="C00000"/>
                </a:solidFill>
              </a:rPr>
              <a:t> </a:t>
            </a:r>
            <a:r>
              <a:rPr lang="es-ES" b="1" dirty="0" smtClean="0">
                <a:solidFill>
                  <a:srgbClr val="06C44F"/>
                </a:solidFill>
              </a:rPr>
              <a:t>FONEMAS Y MORFEMAS</a:t>
            </a:r>
            <a:endParaRPr lang="es-ES" b="1" dirty="0">
              <a:solidFill>
                <a:srgbClr val="06C44F"/>
              </a:solidFill>
            </a:endParaRPr>
          </a:p>
          <a:p>
            <a:pPr marL="0" indent="0">
              <a:buNone/>
            </a:pPr>
            <a:r>
              <a:rPr lang="es-MX" dirty="0"/>
              <a:t> </a:t>
            </a:r>
            <a:r>
              <a:rPr lang="es-MX" b="1" dirty="0" smtClean="0">
                <a:solidFill>
                  <a:srgbClr val="FF0000"/>
                </a:solidFill>
              </a:rPr>
              <a:t>EJEMPLO</a:t>
            </a:r>
            <a:r>
              <a:rPr lang="es-MX" b="1" dirty="0">
                <a:solidFill>
                  <a:srgbClr val="FF0000"/>
                </a:solidFill>
              </a:rPr>
              <a:t>:    </a:t>
            </a:r>
            <a:r>
              <a:rPr lang="es-MX" b="1" dirty="0" smtClean="0">
                <a:solidFill>
                  <a:srgbClr val="FF0000"/>
                </a:solidFill>
              </a:rPr>
              <a:t> </a:t>
            </a:r>
            <a:r>
              <a:rPr lang="es-MX" b="1" dirty="0" smtClean="0">
                <a:solidFill>
                  <a:schemeClr val="tx1"/>
                </a:solidFill>
              </a:rPr>
              <a:t>perr-   </a:t>
            </a:r>
            <a:r>
              <a:rPr lang="es-MX" b="1" dirty="0" err="1" smtClean="0">
                <a:solidFill>
                  <a:schemeClr val="tx1"/>
                </a:solidFill>
              </a:rPr>
              <a:t>it</a:t>
            </a:r>
            <a:r>
              <a:rPr lang="es-MX" b="1" dirty="0" smtClean="0">
                <a:solidFill>
                  <a:schemeClr val="tx1"/>
                </a:solidFill>
              </a:rPr>
              <a:t> -       o    </a:t>
            </a:r>
            <a:r>
              <a:rPr lang="es-MX" b="1" dirty="0" smtClean="0">
                <a:solidFill>
                  <a:srgbClr val="FF0000"/>
                </a:solidFill>
              </a:rPr>
              <a:t>         </a:t>
            </a:r>
            <a:r>
              <a:rPr lang="es-MX" b="1" dirty="0">
                <a:solidFill>
                  <a:srgbClr val="FF0000"/>
                </a:solidFill>
              </a:rPr>
              <a:t>Morf. flexivo </a:t>
            </a:r>
            <a:r>
              <a:rPr lang="es-MX" b="1" dirty="0">
                <a:solidFill>
                  <a:srgbClr val="002060"/>
                </a:solidFill>
              </a:rPr>
              <a:t>(Posee tres morfemas</a:t>
            </a:r>
            <a:r>
              <a:rPr lang="es-MX" b="1" dirty="0" smtClean="0">
                <a:solidFill>
                  <a:srgbClr val="002060"/>
                </a:solidFill>
              </a:rPr>
              <a:t>)</a:t>
            </a:r>
          </a:p>
          <a:p>
            <a:pPr marL="0" indent="0">
              <a:buNone/>
            </a:pPr>
            <a:r>
              <a:rPr lang="es-MX" sz="1400" b="1" dirty="0">
                <a:solidFill>
                  <a:srgbClr val="002060"/>
                </a:solidFill>
              </a:rPr>
              <a:t> </a:t>
            </a:r>
            <a:r>
              <a:rPr lang="es-MX" sz="1400" b="1" dirty="0" smtClean="0">
                <a:solidFill>
                  <a:srgbClr val="002060"/>
                </a:solidFill>
              </a:rPr>
              <a:t>                           RAIZ   M. DIM.  M.F</a:t>
            </a:r>
          </a:p>
          <a:p>
            <a:pPr marL="0" indent="0">
              <a:buNone/>
            </a:pPr>
            <a:endParaRPr lang="es-MX" sz="1400" b="1" dirty="0">
              <a:solidFill>
                <a:srgbClr val="002060"/>
              </a:solidFill>
            </a:endParaRPr>
          </a:p>
          <a:p>
            <a:pPr marL="0" indent="0">
              <a:buNone/>
            </a:pPr>
            <a:r>
              <a:rPr lang="es-MX" sz="1400" b="1" dirty="0" smtClean="0">
                <a:solidFill>
                  <a:srgbClr val="002060"/>
                </a:solidFill>
              </a:rPr>
              <a:t>			</a:t>
            </a:r>
            <a:r>
              <a:rPr lang="es-MX" b="1" dirty="0" smtClean="0">
                <a:solidFill>
                  <a:schemeClr val="tx1"/>
                </a:solidFill>
              </a:rPr>
              <a:t>p /e / </a:t>
            </a:r>
            <a:r>
              <a:rPr lang="es-MX" b="1" dirty="0" err="1" smtClean="0">
                <a:solidFill>
                  <a:schemeClr val="tx1"/>
                </a:solidFill>
              </a:rPr>
              <a:t>rr</a:t>
            </a:r>
            <a:r>
              <a:rPr lang="es-MX" b="1" dirty="0">
                <a:solidFill>
                  <a:schemeClr val="tx1"/>
                </a:solidFill>
              </a:rPr>
              <a:t> </a:t>
            </a:r>
            <a:r>
              <a:rPr lang="es-MX" b="1" dirty="0" smtClean="0">
                <a:solidFill>
                  <a:schemeClr val="tx1"/>
                </a:solidFill>
              </a:rPr>
              <a:t>/ i / t / o	</a:t>
            </a:r>
            <a:r>
              <a:rPr lang="es-MX" b="1" dirty="0" smtClean="0">
                <a:solidFill>
                  <a:srgbClr val="FF0000"/>
                </a:solidFill>
              </a:rPr>
              <a:t>           fonemas	  </a:t>
            </a:r>
            <a:r>
              <a:rPr lang="es-MX" b="1" dirty="0">
                <a:solidFill>
                  <a:srgbClr val="002060"/>
                </a:solidFill>
              </a:rPr>
              <a:t>(Posee </a:t>
            </a:r>
            <a:r>
              <a:rPr lang="es-MX" b="1" dirty="0" smtClean="0">
                <a:solidFill>
                  <a:srgbClr val="002060"/>
                </a:solidFill>
              </a:rPr>
              <a:t>seis  fonemas)</a:t>
            </a:r>
          </a:p>
          <a:p>
            <a:pPr>
              <a:buFont typeface="Wingdings" panose="05000000000000000000" pitchFamily="2" charset="2"/>
              <a:buChar char="q"/>
            </a:pPr>
            <a:r>
              <a:rPr lang="es-MX" dirty="0" smtClean="0">
                <a:solidFill>
                  <a:srgbClr val="C00000"/>
                </a:solidFill>
              </a:rPr>
              <a:t>BIOLÓGICO. </a:t>
            </a:r>
            <a:r>
              <a:rPr lang="es-MX" dirty="0" smtClean="0">
                <a:solidFill>
                  <a:schemeClr val="tx1"/>
                </a:solidFill>
              </a:rPr>
              <a:t>Se encuentra ubicado en el hemisferio izquierdo del cerebro en la zona de Broca y de Wernicke. </a:t>
            </a:r>
            <a:endParaRPr lang="es-MX" b="1" dirty="0" smtClean="0">
              <a:solidFill>
                <a:srgbClr val="FF0000"/>
              </a:solidFill>
            </a:endParaRPr>
          </a:p>
          <a:p>
            <a:pPr>
              <a:buFont typeface="Wingdings" panose="05000000000000000000" pitchFamily="2" charset="2"/>
              <a:buChar char="q"/>
            </a:pPr>
            <a:endParaRPr lang="es-MX" b="1" dirty="0">
              <a:solidFill>
                <a:srgbClr val="002060"/>
              </a:solidFill>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681" y="4992914"/>
            <a:ext cx="2393531" cy="1720905"/>
          </a:xfrm>
          <a:prstGeom prst="rect">
            <a:avLst/>
          </a:prstGeom>
          <a:ln w="34925">
            <a:solidFill>
              <a:schemeClr val="accent1"/>
            </a:solidFill>
          </a:ln>
        </p:spPr>
      </p:pic>
    </p:spTree>
    <p:extLst>
      <p:ext uri="{BB962C8B-B14F-4D97-AF65-F5344CB8AC3E}">
        <p14:creationId xmlns:p14="http://schemas.microsoft.com/office/powerpoint/2010/main" val="81076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left)">
                                      <p:cBhvr>
                                        <p:cTn id="18" dur="500"/>
                                        <p:tgtEl>
                                          <p:spTgt spid="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down)">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u="sng" dirty="0" smtClean="0">
                <a:solidFill>
                  <a:srgbClr val="002060"/>
                </a:solidFill>
                <a:effectLst>
                  <a:outerShdw blurRad="38100" dist="38100" dir="2700000" algn="tl">
                    <a:srgbClr val="000000">
                      <a:alpha val="43137"/>
                    </a:srgbClr>
                  </a:outerShdw>
                </a:effectLst>
                <a:latin typeface="Bookman Old Style" panose="02050604050505020204" pitchFamily="18" charset="0"/>
              </a:rPr>
              <a:t>FUNCIONES DEL LENGUAJE</a:t>
            </a:r>
            <a:endParaRPr lang="es-MX" dirty="0"/>
          </a:p>
        </p:txBody>
      </p:sp>
      <p:sp>
        <p:nvSpPr>
          <p:cNvPr id="3" name="Marcador de contenido 2"/>
          <p:cNvSpPr>
            <a:spLocks noGrp="1"/>
          </p:cNvSpPr>
          <p:nvPr>
            <p:ph idx="1"/>
          </p:nvPr>
        </p:nvSpPr>
        <p:spPr>
          <a:xfrm>
            <a:off x="847497" y="1727200"/>
            <a:ext cx="9776960" cy="4252686"/>
          </a:xfrm>
        </p:spPr>
        <p:txBody>
          <a:bodyPr/>
          <a:lstStyle/>
          <a:p>
            <a:r>
              <a:rPr lang="es-MX" dirty="0" smtClean="0">
                <a:solidFill>
                  <a:schemeClr val="tx1"/>
                </a:solidFill>
              </a:rPr>
              <a:t>Tenemos:</a:t>
            </a:r>
          </a:p>
          <a:p>
            <a:r>
              <a:rPr lang="es-MX" b="1" dirty="0" smtClean="0">
                <a:solidFill>
                  <a:srgbClr val="FF0000"/>
                </a:solidFill>
              </a:rPr>
              <a:t>1. REPRESENTATIVA</a:t>
            </a:r>
            <a:r>
              <a:rPr lang="es-MX" b="1" dirty="0" smtClean="0">
                <a:solidFill>
                  <a:schemeClr val="tx1"/>
                </a:solidFill>
              </a:rPr>
              <a:t>. </a:t>
            </a:r>
            <a:r>
              <a:rPr lang="es-MX" dirty="0" smtClean="0">
                <a:solidFill>
                  <a:schemeClr val="tx1"/>
                </a:solidFill>
              </a:rPr>
              <a:t>Informa sobre hechos concretos que se realiza en nuestro entorno. </a:t>
            </a:r>
          </a:p>
          <a:p>
            <a:r>
              <a:rPr lang="es-MX" b="1" dirty="0" smtClean="0">
                <a:solidFill>
                  <a:srgbClr val="FF0000"/>
                </a:solidFill>
              </a:rPr>
              <a:t>Ejemplo:</a:t>
            </a:r>
            <a:r>
              <a:rPr lang="es-MX" dirty="0" smtClean="0">
                <a:solidFill>
                  <a:schemeClr val="tx1"/>
                </a:solidFill>
              </a:rPr>
              <a:t>   El quechua se habla en siete países.</a:t>
            </a:r>
          </a:p>
          <a:p>
            <a:pPr marL="1371600" lvl="3" indent="0">
              <a:buNone/>
            </a:pPr>
            <a:r>
              <a:rPr lang="es-MX" sz="1800" dirty="0">
                <a:solidFill>
                  <a:schemeClr val="tx1"/>
                </a:solidFill>
              </a:rPr>
              <a:t> </a:t>
            </a:r>
            <a:r>
              <a:rPr lang="es-MX" sz="1800" dirty="0" smtClean="0">
                <a:solidFill>
                  <a:schemeClr val="tx1"/>
                </a:solidFill>
              </a:rPr>
              <a:t> El coronavirus es una enfermedad mortal.</a:t>
            </a:r>
          </a:p>
          <a:p>
            <a:pPr marL="1371600" lvl="3" indent="0">
              <a:buNone/>
            </a:pPr>
            <a:endParaRPr lang="es-MX" sz="1800" dirty="0" smtClean="0">
              <a:solidFill>
                <a:schemeClr val="tx1"/>
              </a:solidFill>
            </a:endParaRPr>
          </a:p>
          <a:p>
            <a:pPr marL="1371600" lvl="3" indent="-1109663">
              <a:buNone/>
            </a:pPr>
            <a:r>
              <a:rPr lang="es-MX" sz="1800" b="1" dirty="0" smtClean="0">
                <a:solidFill>
                  <a:srgbClr val="FF0000"/>
                </a:solidFill>
              </a:rPr>
              <a:t>2. EXPRESIVA O EMOTIVA</a:t>
            </a:r>
            <a:r>
              <a:rPr lang="es-MX" sz="1800" dirty="0" smtClean="0">
                <a:solidFill>
                  <a:srgbClr val="FF0000"/>
                </a:solidFill>
              </a:rPr>
              <a:t>. </a:t>
            </a:r>
            <a:r>
              <a:rPr lang="es-MX" sz="1800" dirty="0" smtClean="0">
                <a:solidFill>
                  <a:schemeClr val="tx1"/>
                </a:solidFill>
              </a:rPr>
              <a:t>Expresa los sentimientos o hechos subjetivos.</a:t>
            </a:r>
          </a:p>
          <a:p>
            <a:pPr marL="1371600" lvl="3" indent="-1109663">
              <a:buNone/>
            </a:pPr>
            <a:endParaRPr lang="es-MX" sz="1800" dirty="0">
              <a:solidFill>
                <a:schemeClr val="tx1"/>
              </a:solidFill>
            </a:endParaRPr>
          </a:p>
          <a:p>
            <a:r>
              <a:rPr lang="es-MX" b="1" dirty="0">
                <a:solidFill>
                  <a:srgbClr val="FF0000"/>
                </a:solidFill>
              </a:rPr>
              <a:t>Ejemplo:</a:t>
            </a:r>
            <a:r>
              <a:rPr lang="es-MX" dirty="0">
                <a:solidFill>
                  <a:schemeClr val="tx1"/>
                </a:solidFill>
              </a:rPr>
              <a:t>   ¡</a:t>
            </a:r>
            <a:r>
              <a:rPr lang="es-MX" dirty="0" smtClean="0">
                <a:solidFill>
                  <a:schemeClr val="tx1"/>
                </a:solidFill>
              </a:rPr>
              <a:t>Qué terrible situación!</a:t>
            </a:r>
            <a:endParaRPr lang="es-MX" dirty="0">
              <a:solidFill>
                <a:schemeClr val="tx1"/>
              </a:solidFill>
            </a:endParaRPr>
          </a:p>
          <a:p>
            <a:pPr marL="1371600" lvl="3" indent="0">
              <a:buNone/>
            </a:pPr>
            <a:r>
              <a:rPr lang="es-MX" sz="1800" dirty="0">
                <a:solidFill>
                  <a:schemeClr val="tx1"/>
                </a:solidFill>
              </a:rPr>
              <a:t>  </a:t>
            </a:r>
            <a:r>
              <a:rPr lang="es-MX" sz="1800" dirty="0" smtClean="0">
                <a:solidFill>
                  <a:schemeClr val="tx1"/>
                </a:solidFill>
              </a:rPr>
              <a:t>Ojalá se encuentre la cura para esta enfermedad.</a:t>
            </a:r>
            <a:endParaRPr lang="es-MX" sz="1800" dirty="0">
              <a:solidFill>
                <a:schemeClr val="tx1"/>
              </a:solidFill>
            </a:endParaRPr>
          </a:p>
          <a:p>
            <a:pPr marL="1371600" lvl="3" indent="0">
              <a:buNone/>
            </a:pPr>
            <a:endParaRPr lang="es-MX" sz="1800" dirty="0">
              <a:solidFill>
                <a:schemeClr val="tx1"/>
              </a:solidFill>
            </a:endParaRPr>
          </a:p>
          <a:p>
            <a:pPr marL="1371600" lvl="3" indent="0">
              <a:buNone/>
            </a:pPr>
            <a:endParaRPr lang="es-MX" sz="1800" dirty="0" smtClean="0">
              <a:solidFill>
                <a:schemeClr val="tx1"/>
              </a:solidFill>
            </a:endParaRPr>
          </a:p>
          <a:p>
            <a:pPr marL="1371600" lvl="3" indent="0">
              <a:buNone/>
            </a:pPr>
            <a:endParaRPr lang="es-MX" sz="1800" dirty="0">
              <a:solidFill>
                <a:schemeClr val="tx1"/>
              </a:solidFill>
            </a:endParaRPr>
          </a:p>
        </p:txBody>
      </p:sp>
    </p:spTree>
    <p:extLst>
      <p:ext uri="{BB962C8B-B14F-4D97-AF65-F5344CB8AC3E}">
        <p14:creationId xmlns:p14="http://schemas.microsoft.com/office/powerpoint/2010/main" val="61462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u="sng" dirty="0" smtClean="0">
                <a:solidFill>
                  <a:srgbClr val="002060"/>
                </a:solidFill>
                <a:effectLst>
                  <a:outerShdw blurRad="38100" dist="38100" dir="2700000" algn="tl">
                    <a:srgbClr val="000000">
                      <a:alpha val="43137"/>
                    </a:srgbClr>
                  </a:outerShdw>
                </a:effectLst>
                <a:latin typeface="Bookman Old Style" panose="02050604050505020204" pitchFamily="18" charset="0"/>
              </a:rPr>
              <a:t>FUNCIONES </a:t>
            </a:r>
            <a:r>
              <a:rPr lang="es-MX" b="1" u="sng" dirty="0">
                <a:solidFill>
                  <a:srgbClr val="002060"/>
                </a:solidFill>
                <a:effectLst>
                  <a:outerShdw blurRad="38100" dist="38100" dir="2700000" algn="tl">
                    <a:srgbClr val="000000">
                      <a:alpha val="43137"/>
                    </a:srgbClr>
                  </a:outerShdw>
                </a:effectLst>
                <a:latin typeface="Bookman Old Style" panose="02050604050505020204" pitchFamily="18" charset="0"/>
              </a:rPr>
              <a:t>DEL LENGUAJE</a:t>
            </a:r>
            <a:endParaRPr lang="es-MX" dirty="0"/>
          </a:p>
        </p:txBody>
      </p:sp>
      <p:sp>
        <p:nvSpPr>
          <p:cNvPr id="3" name="Marcador de contenido 2"/>
          <p:cNvSpPr>
            <a:spLocks noGrp="1"/>
          </p:cNvSpPr>
          <p:nvPr>
            <p:ph idx="1"/>
          </p:nvPr>
        </p:nvSpPr>
        <p:spPr>
          <a:xfrm>
            <a:off x="1384527" y="1905000"/>
            <a:ext cx="9965644" cy="4408714"/>
          </a:xfrm>
        </p:spPr>
        <p:txBody>
          <a:bodyPr/>
          <a:lstStyle/>
          <a:p>
            <a:r>
              <a:rPr lang="es-MX" b="1" dirty="0" smtClean="0">
                <a:solidFill>
                  <a:srgbClr val="FF0000"/>
                </a:solidFill>
              </a:rPr>
              <a:t>3. APELATIVA O CONATIVA</a:t>
            </a:r>
            <a:r>
              <a:rPr lang="es-MX" b="1" dirty="0" smtClean="0">
                <a:solidFill>
                  <a:schemeClr val="tx1"/>
                </a:solidFill>
              </a:rPr>
              <a:t>. </a:t>
            </a:r>
            <a:r>
              <a:rPr lang="es-MX" dirty="0" smtClean="0">
                <a:solidFill>
                  <a:schemeClr val="tx1"/>
                </a:solidFill>
              </a:rPr>
              <a:t>Esta función se dirige al receptor para que realice algo, es decir expresa orden o petición.</a:t>
            </a:r>
            <a:endParaRPr lang="es-MX" dirty="0">
              <a:solidFill>
                <a:schemeClr val="tx1"/>
              </a:solidFill>
            </a:endParaRPr>
          </a:p>
          <a:p>
            <a:r>
              <a:rPr lang="es-MX" b="1" dirty="0">
                <a:solidFill>
                  <a:srgbClr val="FF0000"/>
                </a:solidFill>
              </a:rPr>
              <a:t>Ejemplo:</a:t>
            </a:r>
            <a:r>
              <a:rPr lang="es-MX" dirty="0">
                <a:solidFill>
                  <a:schemeClr val="tx1"/>
                </a:solidFill>
              </a:rPr>
              <a:t>   </a:t>
            </a:r>
            <a:r>
              <a:rPr lang="es-MX" dirty="0" smtClean="0">
                <a:solidFill>
                  <a:schemeClr val="tx1"/>
                </a:solidFill>
              </a:rPr>
              <a:t>Lávate las manos con jabón más de veinte segundos.</a:t>
            </a:r>
            <a:endParaRPr lang="es-MX" dirty="0">
              <a:solidFill>
                <a:schemeClr val="tx1"/>
              </a:solidFill>
            </a:endParaRPr>
          </a:p>
          <a:p>
            <a:pPr marL="1371600" lvl="3" indent="0">
              <a:buNone/>
            </a:pPr>
            <a:r>
              <a:rPr lang="es-MX" sz="1800" dirty="0">
                <a:solidFill>
                  <a:schemeClr val="tx1"/>
                </a:solidFill>
              </a:rPr>
              <a:t>  </a:t>
            </a:r>
            <a:r>
              <a:rPr lang="es-MX" sz="1800" dirty="0" smtClean="0">
                <a:solidFill>
                  <a:schemeClr val="tx1"/>
                </a:solidFill>
              </a:rPr>
              <a:t>Dígame la hora, por favor.</a:t>
            </a:r>
          </a:p>
          <a:p>
            <a:pPr marL="1371600" lvl="3" indent="0">
              <a:buNone/>
            </a:pPr>
            <a:endParaRPr lang="es-MX" sz="1800" dirty="0" smtClean="0">
              <a:solidFill>
                <a:schemeClr val="tx1"/>
              </a:solidFill>
            </a:endParaRPr>
          </a:p>
          <a:p>
            <a:pPr marL="1371600" lvl="3" indent="0">
              <a:buNone/>
            </a:pPr>
            <a:endParaRPr lang="es-MX" sz="1800" dirty="0">
              <a:solidFill>
                <a:schemeClr val="tx1"/>
              </a:solidFill>
            </a:endParaRPr>
          </a:p>
          <a:p>
            <a:pPr marL="1371600" lvl="3" indent="-1109663">
              <a:buNone/>
            </a:pPr>
            <a:r>
              <a:rPr lang="es-MX" sz="1800" b="1" dirty="0" smtClean="0">
                <a:solidFill>
                  <a:srgbClr val="FF0000"/>
                </a:solidFill>
              </a:rPr>
              <a:t>4. FÁTICA O DE CONTACTO </a:t>
            </a:r>
            <a:r>
              <a:rPr lang="es-MX" sz="1800" dirty="0" smtClean="0">
                <a:solidFill>
                  <a:srgbClr val="FF0000"/>
                </a:solidFill>
              </a:rPr>
              <a:t>. </a:t>
            </a:r>
            <a:r>
              <a:rPr lang="es-MX" sz="1800" dirty="0" smtClean="0">
                <a:solidFill>
                  <a:schemeClr val="tx1"/>
                </a:solidFill>
              </a:rPr>
              <a:t>Permite abrir el ciclo comunicativo, teniendo atento o a la expectativa al receptor. Aquí se verifica si el canal que se está usando está en perfectas condiciones. </a:t>
            </a:r>
            <a:endParaRPr lang="es-MX" sz="1800" dirty="0">
              <a:solidFill>
                <a:schemeClr val="tx1"/>
              </a:solidFill>
            </a:endParaRPr>
          </a:p>
          <a:p>
            <a:r>
              <a:rPr lang="es-MX" b="1" dirty="0">
                <a:solidFill>
                  <a:srgbClr val="FF0000"/>
                </a:solidFill>
              </a:rPr>
              <a:t>Ejemplo:</a:t>
            </a:r>
            <a:r>
              <a:rPr lang="es-MX" dirty="0">
                <a:solidFill>
                  <a:schemeClr val="tx1"/>
                </a:solidFill>
              </a:rPr>
              <a:t>   </a:t>
            </a:r>
            <a:r>
              <a:rPr lang="es-MX" dirty="0" smtClean="0">
                <a:solidFill>
                  <a:schemeClr val="tx1"/>
                </a:solidFill>
              </a:rPr>
              <a:t>¡</a:t>
            </a:r>
            <a:r>
              <a:rPr lang="es-MX" dirty="0" err="1" smtClean="0">
                <a:solidFill>
                  <a:schemeClr val="tx1"/>
                </a:solidFill>
              </a:rPr>
              <a:t>Alo</a:t>
            </a:r>
            <a:r>
              <a:rPr lang="es-MX" dirty="0" smtClean="0">
                <a:solidFill>
                  <a:schemeClr val="tx1"/>
                </a:solidFill>
              </a:rPr>
              <a:t>, </a:t>
            </a:r>
            <a:r>
              <a:rPr lang="es-MX" dirty="0" err="1" smtClean="0">
                <a:solidFill>
                  <a:schemeClr val="tx1"/>
                </a:solidFill>
              </a:rPr>
              <a:t>alo</a:t>
            </a:r>
            <a:r>
              <a:rPr lang="es-MX" dirty="0" smtClean="0">
                <a:solidFill>
                  <a:schemeClr val="tx1"/>
                </a:solidFill>
              </a:rPr>
              <a:t>…!.</a:t>
            </a:r>
            <a:endParaRPr lang="es-MX" dirty="0">
              <a:solidFill>
                <a:schemeClr val="tx1"/>
              </a:solidFill>
            </a:endParaRPr>
          </a:p>
          <a:p>
            <a:pPr marL="1371600" lvl="3" indent="0">
              <a:buNone/>
            </a:pPr>
            <a:r>
              <a:rPr lang="es-MX" sz="1800" dirty="0">
                <a:solidFill>
                  <a:schemeClr val="tx1"/>
                </a:solidFill>
              </a:rPr>
              <a:t>  </a:t>
            </a:r>
            <a:r>
              <a:rPr lang="es-MX" sz="1800" dirty="0" smtClean="0">
                <a:solidFill>
                  <a:schemeClr val="tx1"/>
                </a:solidFill>
              </a:rPr>
              <a:t>¡uno, dos, tres …probando micro…!</a:t>
            </a:r>
            <a:endParaRPr lang="es-MX" sz="1800" dirty="0">
              <a:solidFill>
                <a:schemeClr val="tx1"/>
              </a:solidFill>
            </a:endParaRPr>
          </a:p>
          <a:p>
            <a:pPr marL="1371600" lvl="3" indent="-1109663">
              <a:buNone/>
            </a:pPr>
            <a:endParaRPr lang="es-MX" sz="1800" dirty="0">
              <a:solidFill>
                <a:schemeClr val="tx1"/>
              </a:solidFill>
            </a:endParaRPr>
          </a:p>
          <a:p>
            <a:pPr marL="1371600" lvl="3" indent="-1109663">
              <a:buNone/>
            </a:pPr>
            <a:endParaRPr lang="es-MX" sz="1800" dirty="0">
              <a:solidFill>
                <a:schemeClr val="tx1"/>
              </a:solidFill>
            </a:endParaRP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109" y="5041901"/>
            <a:ext cx="1763486" cy="1763486"/>
          </a:xfrm>
          <a:prstGeom prst="rect">
            <a:avLst/>
          </a:prstGeom>
          <a:ln w="38100">
            <a:solidFill>
              <a:schemeClr val="accent1"/>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6109" y="2396673"/>
            <a:ext cx="2058503" cy="1661882"/>
          </a:xfrm>
          <a:prstGeom prst="rect">
            <a:avLst/>
          </a:prstGeom>
          <a:ln w="41275">
            <a:solidFill>
              <a:schemeClr val="accent1"/>
            </a:solidFill>
          </a:ln>
        </p:spPr>
      </p:pic>
    </p:spTree>
    <p:extLst>
      <p:ext uri="{BB962C8B-B14F-4D97-AF65-F5344CB8AC3E}">
        <p14:creationId xmlns:p14="http://schemas.microsoft.com/office/powerpoint/2010/main" val="2336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3">
                                            <p:txEl>
                                              <p:pRg st="0" end="0"/>
                                            </p:txEl>
                                          </p:spTgt>
                                        </p:tgtEl>
                                      </p:cBhvr>
                                      <p:by x="150000" y="150000"/>
                                    </p:animScale>
                                  </p:childTnLst>
                                </p:cTn>
                              </p:par>
                              <p:par>
                                <p:cTn id="13" presetID="6" presetClass="emph" presetSubtype="0" fill="hold" nodeType="withEffect">
                                  <p:stCondLst>
                                    <p:cond delay="0"/>
                                  </p:stCondLst>
                                  <p:childTnLst>
                                    <p:animScale>
                                      <p:cBhvr>
                                        <p:cTn id="14" dur="2000" fill="hold"/>
                                        <p:tgtEl>
                                          <p:spTgt spid="3">
                                            <p:txEl>
                                              <p:pRg st="1" end="1"/>
                                            </p:txEl>
                                          </p:spTgt>
                                        </p:tgtEl>
                                      </p:cBhvr>
                                      <p:by x="150000" y="150000"/>
                                    </p:animScale>
                                  </p:childTnLst>
                                </p:cTn>
                              </p:par>
                              <p:par>
                                <p:cTn id="15" presetID="6" presetClass="emph" presetSubtype="0" fill="hold" nodeType="withEffect">
                                  <p:stCondLst>
                                    <p:cond delay="0"/>
                                  </p:stCondLst>
                                  <p:childTnLst>
                                    <p:animScale>
                                      <p:cBhvr>
                                        <p:cTn id="16" dur="2000" fill="hold"/>
                                        <p:tgtEl>
                                          <p:spTgt spid="3">
                                            <p:txEl>
                                              <p:pRg st="2" end="2"/>
                                            </p:txEl>
                                          </p:spTgt>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5" end="5"/>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6" end="6"/>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80">
                                          <p:stCondLst>
                                            <p:cond delay="0"/>
                                          </p:stCondLst>
                                        </p:cTn>
                                        <p:tgtEl>
                                          <p:spTgt spid="4"/>
                                        </p:tgtEl>
                                      </p:cBhvr>
                                    </p:animEffect>
                                    <p:anim calcmode="lin" valueType="num">
                                      <p:cBhvr>
                                        <p:cTn id="6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65" dur="26">
                                          <p:stCondLst>
                                            <p:cond delay="650"/>
                                          </p:stCondLst>
                                        </p:cTn>
                                        <p:tgtEl>
                                          <p:spTgt spid="4"/>
                                        </p:tgtEl>
                                      </p:cBhvr>
                                      <p:to x="100000" y="60000"/>
                                    </p:animScale>
                                    <p:animScale>
                                      <p:cBhvr>
                                        <p:cTn id="66" dur="166" decel="50000">
                                          <p:stCondLst>
                                            <p:cond delay="676"/>
                                          </p:stCondLst>
                                        </p:cTn>
                                        <p:tgtEl>
                                          <p:spTgt spid="4"/>
                                        </p:tgtEl>
                                      </p:cBhvr>
                                      <p:to x="100000" y="100000"/>
                                    </p:animScale>
                                    <p:animScale>
                                      <p:cBhvr>
                                        <p:cTn id="67" dur="26">
                                          <p:stCondLst>
                                            <p:cond delay="1312"/>
                                          </p:stCondLst>
                                        </p:cTn>
                                        <p:tgtEl>
                                          <p:spTgt spid="4"/>
                                        </p:tgtEl>
                                      </p:cBhvr>
                                      <p:to x="100000" y="80000"/>
                                    </p:animScale>
                                    <p:animScale>
                                      <p:cBhvr>
                                        <p:cTn id="68" dur="166" decel="50000">
                                          <p:stCondLst>
                                            <p:cond delay="1338"/>
                                          </p:stCondLst>
                                        </p:cTn>
                                        <p:tgtEl>
                                          <p:spTgt spid="4"/>
                                        </p:tgtEl>
                                      </p:cBhvr>
                                      <p:to x="100000" y="100000"/>
                                    </p:animScale>
                                    <p:animScale>
                                      <p:cBhvr>
                                        <p:cTn id="69" dur="26">
                                          <p:stCondLst>
                                            <p:cond delay="1642"/>
                                          </p:stCondLst>
                                        </p:cTn>
                                        <p:tgtEl>
                                          <p:spTgt spid="4"/>
                                        </p:tgtEl>
                                      </p:cBhvr>
                                      <p:to x="100000" y="90000"/>
                                    </p:animScale>
                                    <p:animScale>
                                      <p:cBhvr>
                                        <p:cTn id="70" dur="166" decel="50000">
                                          <p:stCondLst>
                                            <p:cond delay="1668"/>
                                          </p:stCondLst>
                                        </p:cTn>
                                        <p:tgtEl>
                                          <p:spTgt spid="4"/>
                                        </p:tgtEl>
                                      </p:cBhvr>
                                      <p:to x="100000" y="100000"/>
                                    </p:animScale>
                                    <p:animScale>
                                      <p:cBhvr>
                                        <p:cTn id="71" dur="26">
                                          <p:stCondLst>
                                            <p:cond delay="1808"/>
                                          </p:stCondLst>
                                        </p:cTn>
                                        <p:tgtEl>
                                          <p:spTgt spid="4"/>
                                        </p:tgtEl>
                                      </p:cBhvr>
                                      <p:to x="100000" y="95000"/>
                                    </p:animScale>
                                    <p:animScale>
                                      <p:cBhvr>
                                        <p:cTn id="72" dur="166" decel="50000">
                                          <p:stCondLst>
                                            <p:cond delay="1834"/>
                                          </p:stCondLst>
                                        </p:cTn>
                                        <p:tgtEl>
                                          <p:spTgt spid="4"/>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wheel(1)">
                                      <p:cBhvr>
                                        <p:cTn id="7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084925" y="507996"/>
            <a:ext cx="8911687" cy="1280890"/>
          </a:xfrm>
        </p:spPr>
        <p:txBody>
          <a:bodyPr/>
          <a:lstStyle/>
          <a:p>
            <a:pPr algn="ctr"/>
            <a:r>
              <a:rPr lang="es-MX" b="1" u="sng" dirty="0">
                <a:solidFill>
                  <a:srgbClr val="002060"/>
                </a:solidFill>
                <a:effectLst>
                  <a:outerShdw blurRad="38100" dist="38100" dir="2700000" algn="tl">
                    <a:srgbClr val="000000">
                      <a:alpha val="43137"/>
                    </a:srgbClr>
                  </a:outerShdw>
                </a:effectLst>
                <a:latin typeface="Bookman Old Style" panose="02050604050505020204" pitchFamily="18" charset="0"/>
              </a:rPr>
              <a:t>FUNCIONES DEL LENGUAJE</a:t>
            </a:r>
            <a:endParaRPr lang="es-MX" dirty="0"/>
          </a:p>
        </p:txBody>
      </p:sp>
      <p:sp>
        <p:nvSpPr>
          <p:cNvPr id="5" name="Marcador de contenido 4"/>
          <p:cNvSpPr>
            <a:spLocks noGrp="1"/>
          </p:cNvSpPr>
          <p:nvPr>
            <p:ph idx="1"/>
          </p:nvPr>
        </p:nvSpPr>
        <p:spPr>
          <a:xfrm>
            <a:off x="1674812" y="1930399"/>
            <a:ext cx="10110788" cy="4412343"/>
          </a:xfrm>
        </p:spPr>
        <p:txBody>
          <a:bodyPr>
            <a:normAutofit fontScale="92500" lnSpcReduction="10000"/>
          </a:bodyPr>
          <a:lstStyle/>
          <a:p>
            <a:r>
              <a:rPr lang="es-MX" b="1" dirty="0" smtClean="0">
                <a:solidFill>
                  <a:srgbClr val="FF0000"/>
                </a:solidFill>
              </a:rPr>
              <a:t>5. METALINGUÍSTICA</a:t>
            </a:r>
            <a:r>
              <a:rPr lang="es-MX" b="1" dirty="0" smtClean="0">
                <a:solidFill>
                  <a:schemeClr val="tx1"/>
                </a:solidFill>
              </a:rPr>
              <a:t>. </a:t>
            </a:r>
            <a:r>
              <a:rPr lang="es-MX" dirty="0">
                <a:solidFill>
                  <a:schemeClr val="tx1"/>
                </a:solidFill>
              </a:rPr>
              <a:t>Esta </a:t>
            </a:r>
            <a:r>
              <a:rPr lang="es-MX" dirty="0" smtClean="0">
                <a:solidFill>
                  <a:schemeClr val="tx1"/>
                </a:solidFill>
              </a:rPr>
              <a:t>función usa el lenguaje para hablar del mismo lenguaje.</a:t>
            </a:r>
          </a:p>
          <a:p>
            <a:endParaRPr lang="es-MX" dirty="0">
              <a:solidFill>
                <a:schemeClr val="tx1"/>
              </a:solidFill>
            </a:endParaRPr>
          </a:p>
          <a:p>
            <a:r>
              <a:rPr lang="es-MX" b="1" dirty="0">
                <a:solidFill>
                  <a:srgbClr val="FF0000"/>
                </a:solidFill>
              </a:rPr>
              <a:t>Ejemplo:</a:t>
            </a:r>
            <a:r>
              <a:rPr lang="es-MX" dirty="0">
                <a:solidFill>
                  <a:schemeClr val="tx1"/>
                </a:solidFill>
              </a:rPr>
              <a:t>   </a:t>
            </a:r>
            <a:r>
              <a:rPr lang="es-MX" dirty="0" smtClean="0">
                <a:solidFill>
                  <a:schemeClr val="tx1"/>
                </a:solidFill>
              </a:rPr>
              <a:t>El núcleo del sintagma verbal es el verbo.</a:t>
            </a:r>
            <a:endParaRPr lang="es-MX" dirty="0">
              <a:solidFill>
                <a:schemeClr val="tx1"/>
              </a:solidFill>
            </a:endParaRPr>
          </a:p>
          <a:p>
            <a:pPr marL="1371600" lvl="3" indent="0">
              <a:buNone/>
            </a:pPr>
            <a:r>
              <a:rPr lang="es-MX" sz="1800" dirty="0">
                <a:solidFill>
                  <a:schemeClr val="tx1"/>
                </a:solidFill>
              </a:rPr>
              <a:t>  </a:t>
            </a:r>
            <a:r>
              <a:rPr lang="es-MX" sz="1800" dirty="0" smtClean="0">
                <a:solidFill>
                  <a:schemeClr val="tx1"/>
                </a:solidFill>
              </a:rPr>
              <a:t>El adjetivo modifica al sustantivo.</a:t>
            </a:r>
            <a:endParaRPr lang="es-MX" sz="1800" dirty="0">
              <a:solidFill>
                <a:schemeClr val="tx1"/>
              </a:solidFill>
            </a:endParaRPr>
          </a:p>
          <a:p>
            <a:r>
              <a:rPr lang="es-MX" b="1" dirty="0" smtClean="0">
                <a:solidFill>
                  <a:srgbClr val="FF0000"/>
                </a:solidFill>
              </a:rPr>
              <a:t>6. POÉTICA O ESTÉTICA</a:t>
            </a:r>
            <a:r>
              <a:rPr lang="es-MX" b="1" dirty="0">
                <a:solidFill>
                  <a:schemeClr val="tx1"/>
                </a:solidFill>
              </a:rPr>
              <a:t> </a:t>
            </a:r>
            <a:r>
              <a:rPr lang="es-MX" dirty="0" smtClean="0">
                <a:solidFill>
                  <a:schemeClr val="tx1"/>
                </a:solidFill>
              </a:rPr>
              <a:t>Este lenguaje busca agradar, cautivar, buscar sensaciones en el receptor. Hace uso de figuras literarias, rimas, versos, etc. Es usado por los literatos.</a:t>
            </a:r>
          </a:p>
          <a:p>
            <a:r>
              <a:rPr lang="es-MX" b="1" dirty="0">
                <a:solidFill>
                  <a:srgbClr val="FF0000"/>
                </a:solidFill>
              </a:rPr>
              <a:t>Ejemplo:</a:t>
            </a:r>
            <a:r>
              <a:rPr lang="es-MX" dirty="0">
                <a:solidFill>
                  <a:schemeClr val="tx1"/>
                </a:solidFill>
              </a:rPr>
              <a:t>   El núcleo del sintagma verbal es el verbo.</a:t>
            </a:r>
          </a:p>
          <a:p>
            <a:pPr marL="1371600" lvl="3" indent="0">
              <a:buNone/>
            </a:pPr>
            <a:r>
              <a:rPr lang="es-MX" sz="1800" dirty="0">
                <a:solidFill>
                  <a:schemeClr val="tx1"/>
                </a:solidFill>
              </a:rPr>
              <a:t>  El adjetivo modifica al </a:t>
            </a:r>
            <a:r>
              <a:rPr lang="es-MX" sz="1800" dirty="0" smtClean="0">
                <a:solidFill>
                  <a:schemeClr val="tx1"/>
                </a:solidFill>
              </a:rPr>
              <a:t>sustantivo</a:t>
            </a:r>
          </a:p>
          <a:p>
            <a:pPr marL="1371600" lvl="3" indent="0">
              <a:buNone/>
            </a:pPr>
            <a:endParaRPr lang="es-MX" dirty="0">
              <a:solidFill>
                <a:schemeClr val="tx1"/>
              </a:solidFill>
            </a:endParaRPr>
          </a:p>
          <a:p>
            <a:pPr algn="ctr"/>
            <a:r>
              <a:rPr lang="es-ES" b="1" i="1" dirty="0">
                <a:solidFill>
                  <a:schemeClr val="accent1">
                    <a:lumMod val="50000"/>
                  </a:schemeClr>
                </a:solidFill>
              </a:rPr>
              <a:t>Ay amor mío, donde estas que no te veo,</a:t>
            </a:r>
            <a:r>
              <a:rPr lang="es-ES" b="1" i="1" dirty="0">
                <a:solidFill>
                  <a:schemeClr val="accent1">
                    <a:lumMod val="50000"/>
                  </a:schemeClr>
                </a:solidFill>
              </a:rPr>
              <a:t/>
            </a:r>
            <a:br>
              <a:rPr lang="es-ES" b="1" i="1" dirty="0">
                <a:solidFill>
                  <a:schemeClr val="accent1">
                    <a:lumMod val="50000"/>
                  </a:schemeClr>
                </a:solidFill>
              </a:rPr>
            </a:br>
            <a:r>
              <a:rPr lang="es-ES" b="1" i="1" dirty="0">
                <a:solidFill>
                  <a:schemeClr val="accent1">
                    <a:lumMod val="50000"/>
                  </a:schemeClr>
                </a:solidFill>
              </a:rPr>
              <a:t>Te busco en cada esquina en cada pueblo,</a:t>
            </a:r>
            <a:r>
              <a:rPr lang="es-ES" b="1" i="1" dirty="0">
                <a:solidFill>
                  <a:schemeClr val="accent1">
                    <a:lumMod val="50000"/>
                  </a:schemeClr>
                </a:solidFill>
              </a:rPr>
              <a:t/>
            </a:r>
            <a:br>
              <a:rPr lang="es-ES" b="1" i="1" dirty="0">
                <a:solidFill>
                  <a:schemeClr val="accent1">
                    <a:lumMod val="50000"/>
                  </a:schemeClr>
                </a:solidFill>
              </a:rPr>
            </a:br>
            <a:r>
              <a:rPr lang="es-ES" b="1" i="1" dirty="0">
                <a:solidFill>
                  <a:schemeClr val="accent1">
                    <a:lumMod val="50000"/>
                  </a:schemeClr>
                </a:solidFill>
              </a:rPr>
              <a:t>Pero no sé si es una pesadilla o un sueño.</a:t>
            </a:r>
            <a:br>
              <a:rPr lang="es-ES" b="1" i="1" dirty="0">
                <a:solidFill>
                  <a:schemeClr val="accent1">
                    <a:lumMod val="50000"/>
                  </a:schemeClr>
                </a:solidFill>
              </a:rPr>
            </a:br>
            <a:r>
              <a:rPr lang="es-ES" b="1" dirty="0">
                <a:solidFill>
                  <a:schemeClr val="accent1">
                    <a:lumMod val="50000"/>
                  </a:schemeClr>
                </a:solidFill>
              </a:rPr>
              <a:t/>
            </a:r>
            <a:br>
              <a:rPr lang="es-ES" b="1" dirty="0">
                <a:solidFill>
                  <a:schemeClr val="accent1">
                    <a:lumMod val="50000"/>
                  </a:schemeClr>
                </a:solidFill>
              </a:rPr>
            </a:br>
            <a:endParaRPr lang="es-MX" b="1" dirty="0">
              <a:solidFill>
                <a:schemeClr val="accent1">
                  <a:lumMod val="50000"/>
                </a:schemeClr>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57" y="4415970"/>
            <a:ext cx="2119074" cy="2068285"/>
          </a:xfrm>
          <a:prstGeom prst="rect">
            <a:avLst/>
          </a:prstGeom>
        </p:spPr>
      </p:pic>
    </p:spTree>
    <p:extLst>
      <p:ext uri="{BB962C8B-B14F-4D97-AF65-F5344CB8AC3E}">
        <p14:creationId xmlns:p14="http://schemas.microsoft.com/office/powerpoint/2010/main" val="9537870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3" dur="500"/>
                                        <p:tgtEl>
                                          <p:spTgt spid="5">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6" dur="500"/>
                                        <p:tgtEl>
                                          <p:spTgt spid="5">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2000"/>
                                        <p:tgtEl>
                                          <p:spTgt spid="5">
                                            <p:txEl>
                                              <p:pRg st="8" end="8"/>
                                            </p:txEl>
                                          </p:spTgt>
                                        </p:tgtEl>
                                      </p:cBhvr>
                                    </p:animEffect>
                                    <p:anim calcmode="lin" valueType="num">
                                      <p:cBhvr>
                                        <p:cTn id="35" dur="2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36" dur="2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nodeType="clickEffect">
                                  <p:stCondLst>
                                    <p:cond delay="0"/>
                                  </p:stCondLst>
                                  <p:childTnLst>
                                    <p:animRot by="21600000">
                                      <p:cBhvr>
                                        <p:cTn id="4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TotalTime>
  <Words>492</Words>
  <Application>Microsoft Office PowerPoint</Application>
  <PresentationFormat>Panorámica</PresentationFormat>
  <Paragraphs>53</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Bookman Old Style</vt:lpstr>
      <vt:lpstr>Century Gothic</vt:lpstr>
      <vt:lpstr>Comic Sans MS</vt:lpstr>
      <vt:lpstr>Wingdings</vt:lpstr>
      <vt:lpstr>Wingdings 3</vt:lpstr>
      <vt:lpstr>Espiral</vt:lpstr>
      <vt:lpstr>      IEP NUEVO PITÁGORAS </vt:lpstr>
      <vt:lpstr>EL LENGUAJE </vt:lpstr>
      <vt:lpstr>EL LENGUAJE </vt:lpstr>
      <vt:lpstr>FUNCIONES DEL LENGUAJE</vt:lpstr>
      <vt:lpstr>FUNCIONES DEL LENGUAJE</vt:lpstr>
      <vt:lpstr>FUNCIONES DEL LENGUAJE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IEP NUEVO PITÁGORAS</dc:title>
  <dc:creator>Usuario</dc:creator>
  <cp:lastModifiedBy>Usuario</cp:lastModifiedBy>
  <cp:revision>9</cp:revision>
  <dcterms:created xsi:type="dcterms:W3CDTF">2020-05-06T15:33:34Z</dcterms:created>
  <dcterms:modified xsi:type="dcterms:W3CDTF">2020-05-06T16:49:19Z</dcterms:modified>
</cp:coreProperties>
</file>