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8" d="100"/>
          <a:sy n="78" d="100"/>
        </p:scale>
        <p:origin x="37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37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913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381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99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4621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6149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7932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7931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041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307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89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696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968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445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447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512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156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CB33E9-4275-4FF3-A6D5-6EA640BC68CD}" type="datetimeFigureOut">
              <a:rPr lang="es-PE" smtClean="0"/>
              <a:t>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BB363-3BA5-408F-BB2D-43FCA26E41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9071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B7A04-E684-4EB8-BBA5-48B27C31A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155" y="2416629"/>
            <a:ext cx="8825658" cy="3329581"/>
          </a:xfrm>
        </p:spPr>
        <p:txBody>
          <a:bodyPr/>
          <a:lstStyle/>
          <a:p>
            <a:r>
              <a:rPr lang="es-ES" dirty="0"/>
              <a:t>Bases biológicas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74527F-B246-4B1C-B1CE-AE5D7567F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12" y="5865951"/>
            <a:ext cx="8825658" cy="861420"/>
          </a:xfrm>
        </p:spPr>
        <p:txBody>
          <a:bodyPr/>
          <a:lstStyle/>
          <a:p>
            <a:r>
              <a:rPr lang="es-ES" dirty="0"/>
              <a:t>Desarrollo personal, ciudadanía y cívica</a:t>
            </a:r>
            <a:endParaRPr lang="es-PE" dirty="0"/>
          </a:p>
        </p:txBody>
      </p:sp>
      <p:pic>
        <p:nvPicPr>
          <p:cNvPr id="1026" name="Picture 2" descr="Cerebro: partes, funciones, características y enfermedades">
            <a:extLst>
              <a:ext uri="{FF2B5EF4-FFF2-40B4-BE49-F238E27FC236}">
                <a16:creationId xmlns:a16="http://schemas.microsoft.com/office/drawing/2014/main" id="{EC41D793-639B-46B1-ADFA-F8AA4CC86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7" r="26000"/>
          <a:stretch/>
        </p:blipFill>
        <p:spPr bwMode="auto">
          <a:xfrm>
            <a:off x="5867399" y="511629"/>
            <a:ext cx="351608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1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Lóbulos cerebrales - Portafolio">
            <a:extLst>
              <a:ext uri="{FF2B5EF4-FFF2-40B4-BE49-F238E27FC236}">
                <a16:creationId xmlns:a16="http://schemas.microsoft.com/office/drawing/2014/main" id="{9D8D2822-550D-4197-BF66-D0601024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39" y="212271"/>
            <a:ext cx="7126291" cy="643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E7C720A-A8B8-4D5C-ADA2-DE23EFB9E516}"/>
              </a:ext>
            </a:extLst>
          </p:cNvPr>
          <p:cNvSpPr/>
          <p:nvPr/>
        </p:nvSpPr>
        <p:spPr>
          <a:xfrm>
            <a:off x="707571" y="2100943"/>
            <a:ext cx="2024743" cy="1741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FUNCIONES DE LOS LOBULOS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4484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403B2E1-E110-4407-BC22-E2BADF2DB4B8}"/>
              </a:ext>
            </a:extLst>
          </p:cNvPr>
          <p:cNvSpPr/>
          <p:nvPr/>
        </p:nvSpPr>
        <p:spPr>
          <a:xfrm>
            <a:off x="1600200" y="402771"/>
            <a:ext cx="8512629" cy="116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SISTEMA NERVIOSO PERIFERICO</a:t>
            </a:r>
            <a:endParaRPr lang="es-PE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778BBE7-7D38-46B8-935D-F7D45F5AED01}"/>
              </a:ext>
            </a:extLst>
          </p:cNvPr>
          <p:cNvSpPr/>
          <p:nvPr/>
        </p:nvSpPr>
        <p:spPr>
          <a:xfrm>
            <a:off x="1926771" y="2492828"/>
            <a:ext cx="7859486" cy="3135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>
                <a:solidFill>
                  <a:srgbClr val="222222"/>
                </a:solidFill>
                <a:latin typeface="arial" panose="020B0604020202020204" pitchFamily="34" charset="0"/>
              </a:rPr>
              <a:t>El sistema </a:t>
            </a:r>
            <a:r>
              <a:rPr lang="es-ES" sz="2400" b="1">
                <a:solidFill>
                  <a:srgbClr val="222222"/>
                </a:solidFill>
                <a:latin typeface="arial" panose="020B0604020202020204" pitchFamily="34" charset="0"/>
              </a:rPr>
              <a:t>nervioso periférico</a:t>
            </a:r>
            <a:r>
              <a:rPr lang="es-ES" sz="2400">
                <a:solidFill>
                  <a:srgbClr val="222222"/>
                </a:solidFill>
                <a:latin typeface="arial" panose="020B0604020202020204" pitchFamily="34" charset="0"/>
              </a:rPr>
              <a:t> es quien le envía la información y, tras evaluarla, el cerebro manda las respuestas apropiadas a las partes del cuerpo necesarias, como pueden ser los músculos o los órganos. Así pues, la </a:t>
            </a:r>
            <a:r>
              <a:rPr lang="es-ES" sz="2400" b="1">
                <a:solidFill>
                  <a:srgbClr val="222222"/>
                </a:solidFill>
                <a:latin typeface="arial" panose="020B0604020202020204" pitchFamily="34" charset="0"/>
              </a:rPr>
              <a:t>función</a:t>
            </a:r>
            <a:r>
              <a:rPr lang="es-ES" sz="2400">
                <a:solidFill>
                  <a:srgbClr val="222222"/>
                </a:solidFill>
                <a:latin typeface="arial" panose="020B0604020202020204" pitchFamily="34" charset="0"/>
              </a:rPr>
              <a:t> principal del SNP es conectar el SNC con los órganos, las extremidades y la piel.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07587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D492A08-B170-4114-9CA0-587C1C9A1213}"/>
              </a:ext>
            </a:extLst>
          </p:cNvPr>
          <p:cNvSpPr/>
          <p:nvPr/>
        </p:nvSpPr>
        <p:spPr>
          <a:xfrm>
            <a:off x="1839685" y="696686"/>
            <a:ext cx="8512629" cy="1164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SISTEMA NERVIOSO PERIFERICO</a:t>
            </a:r>
            <a:endParaRPr lang="es-PE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9951614-183C-4900-8741-F18B8B992026}"/>
              </a:ext>
            </a:extLst>
          </p:cNvPr>
          <p:cNvCxnSpPr>
            <a:stCxn id="2" idx="2"/>
          </p:cNvCxnSpPr>
          <p:nvPr/>
        </p:nvCxnSpPr>
        <p:spPr>
          <a:xfrm flipH="1">
            <a:off x="2743200" y="1861458"/>
            <a:ext cx="3352800" cy="102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09FE885-26A9-4930-9D64-DA1660655348}"/>
              </a:ext>
            </a:extLst>
          </p:cNvPr>
          <p:cNvCxnSpPr>
            <a:stCxn id="2" idx="2"/>
          </p:cNvCxnSpPr>
          <p:nvPr/>
        </p:nvCxnSpPr>
        <p:spPr>
          <a:xfrm>
            <a:off x="6096000" y="1861458"/>
            <a:ext cx="3113314" cy="105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ECB08A46-8A04-43E7-B453-9E2384C69B6B}"/>
              </a:ext>
            </a:extLst>
          </p:cNvPr>
          <p:cNvSpPr/>
          <p:nvPr/>
        </p:nvSpPr>
        <p:spPr>
          <a:xfrm>
            <a:off x="653143" y="2884714"/>
            <a:ext cx="4604657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SOMATICO</a:t>
            </a:r>
          </a:p>
          <a:p>
            <a:pPr algn="ctr"/>
            <a:r>
              <a:rPr lang="es-ES" dirty="0"/>
              <a:t>ACCION MUSCULAR VOLUNTARIA</a:t>
            </a:r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BB664A8-AD10-4B70-A838-A625E2CC1842}"/>
              </a:ext>
            </a:extLst>
          </p:cNvPr>
          <p:cNvSpPr/>
          <p:nvPr/>
        </p:nvSpPr>
        <p:spPr>
          <a:xfrm>
            <a:off x="6607629" y="2884714"/>
            <a:ext cx="4604657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AUTONOMO</a:t>
            </a:r>
          </a:p>
          <a:p>
            <a:pPr algn="ctr"/>
            <a:r>
              <a:rPr lang="es-ES" dirty="0"/>
              <a:t>ACCION MUSCULAR INVOLUNTARIA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26A0C2E-842A-4294-A86F-32EABCF09CBB}"/>
              </a:ext>
            </a:extLst>
          </p:cNvPr>
          <p:cNvSpPr/>
          <p:nvPr/>
        </p:nvSpPr>
        <p:spPr>
          <a:xfrm>
            <a:off x="1344385" y="4049486"/>
            <a:ext cx="3222171" cy="8164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CONTROLAN LOS MOVIMIENTOS</a:t>
            </a:r>
            <a:endParaRPr lang="es-PE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8EDD5FB-AD38-429D-8094-99BC49C6E74C}"/>
              </a:ext>
            </a:extLst>
          </p:cNvPr>
          <p:cNvCxnSpPr>
            <a:stCxn id="8" idx="2"/>
          </p:cNvCxnSpPr>
          <p:nvPr/>
        </p:nvCxnSpPr>
        <p:spPr>
          <a:xfrm flipH="1">
            <a:off x="1371600" y="4865915"/>
            <a:ext cx="1583871" cy="75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6B6DAF0-67D5-4A8F-9F64-6458856286A3}"/>
              </a:ext>
            </a:extLst>
          </p:cNvPr>
          <p:cNvCxnSpPr>
            <a:stCxn id="8" idx="2"/>
          </p:cNvCxnSpPr>
          <p:nvPr/>
        </p:nvCxnSpPr>
        <p:spPr>
          <a:xfrm>
            <a:off x="2955471" y="4865915"/>
            <a:ext cx="1279072" cy="77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61D894BB-3784-44D5-93F2-ACDD590AA833}"/>
              </a:ext>
            </a:extLst>
          </p:cNvPr>
          <p:cNvSpPr/>
          <p:nvPr/>
        </p:nvSpPr>
        <p:spPr>
          <a:xfrm>
            <a:off x="239486" y="5529943"/>
            <a:ext cx="2623457" cy="12083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NERVIOS CRANEALES</a:t>
            </a:r>
            <a:endParaRPr lang="es-PE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4C44399-B226-4307-A201-E87A252F054F}"/>
              </a:ext>
            </a:extLst>
          </p:cNvPr>
          <p:cNvSpPr/>
          <p:nvPr/>
        </p:nvSpPr>
        <p:spPr>
          <a:xfrm>
            <a:off x="3200400" y="5557157"/>
            <a:ext cx="2405743" cy="12083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NERVIOS ESPINALES</a:t>
            </a:r>
            <a:endParaRPr lang="es-PE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F42CE8D-9377-4BD1-9EF1-96BC6D85E3A0}"/>
              </a:ext>
            </a:extLst>
          </p:cNvPr>
          <p:cNvSpPr/>
          <p:nvPr/>
        </p:nvSpPr>
        <p:spPr>
          <a:xfrm>
            <a:off x="7298871" y="4049486"/>
            <a:ext cx="3222171" cy="8164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CONTROLAN LOS MOVIMIENTOS</a:t>
            </a:r>
            <a:endParaRPr lang="es-PE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D7BE203-ADCA-4574-9DE9-22AD18D5C90C}"/>
              </a:ext>
            </a:extLst>
          </p:cNvPr>
          <p:cNvCxnSpPr>
            <a:stCxn id="17" idx="2"/>
          </p:cNvCxnSpPr>
          <p:nvPr/>
        </p:nvCxnSpPr>
        <p:spPr>
          <a:xfrm flipH="1">
            <a:off x="7456714" y="4865915"/>
            <a:ext cx="1453243" cy="75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0F7C97B-50E8-451F-ADC4-2C0AA4274977}"/>
              </a:ext>
            </a:extLst>
          </p:cNvPr>
          <p:cNvCxnSpPr>
            <a:stCxn id="17" idx="2"/>
          </p:cNvCxnSpPr>
          <p:nvPr/>
        </p:nvCxnSpPr>
        <p:spPr>
          <a:xfrm>
            <a:off x="8909957" y="4865915"/>
            <a:ext cx="1442357" cy="77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0720EBF5-0120-474F-8BF8-80CC931CC5AF}"/>
              </a:ext>
            </a:extLst>
          </p:cNvPr>
          <p:cNvSpPr/>
          <p:nvPr/>
        </p:nvSpPr>
        <p:spPr>
          <a:xfrm>
            <a:off x="6232072" y="5617029"/>
            <a:ext cx="2405743" cy="10776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SIMPATICO</a:t>
            </a:r>
            <a:endParaRPr lang="es-PE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00CE6C1-944E-4B15-948C-1B5EEDCC1C3F}"/>
              </a:ext>
            </a:extLst>
          </p:cNvPr>
          <p:cNvSpPr/>
          <p:nvPr/>
        </p:nvSpPr>
        <p:spPr>
          <a:xfrm>
            <a:off x="8860970" y="5638800"/>
            <a:ext cx="3091544" cy="10559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PARASIMPATICO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82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38CA887-7BBE-4F71-947E-FCB3796F4B20}"/>
              </a:ext>
            </a:extLst>
          </p:cNvPr>
          <p:cNvSpPr/>
          <p:nvPr/>
        </p:nvSpPr>
        <p:spPr>
          <a:xfrm>
            <a:off x="2090057" y="2024743"/>
            <a:ext cx="7739743" cy="3113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0" dirty="0"/>
              <a:t>SISTEMA NERVIOSO</a:t>
            </a:r>
            <a:endParaRPr lang="es-PE" sz="8000" dirty="0"/>
          </a:p>
        </p:txBody>
      </p:sp>
    </p:spTree>
    <p:extLst>
      <p:ext uri="{BB962C8B-B14F-4D97-AF65-F5344CB8AC3E}">
        <p14:creationId xmlns:p14="http://schemas.microsoft.com/office/powerpoint/2010/main" val="124296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0A60BF-6F9C-428D-9778-E6BF48A2B091}"/>
              </a:ext>
            </a:extLst>
          </p:cNvPr>
          <p:cNvSpPr/>
          <p:nvPr/>
        </p:nvSpPr>
        <p:spPr>
          <a:xfrm>
            <a:off x="751115" y="664028"/>
            <a:ext cx="4016828" cy="105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UNIDAD ANATOMICA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53B194-1A68-421D-A772-23874941DE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293" y="2329542"/>
            <a:ext cx="7183392" cy="37719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93D80C3-8742-41DD-A664-A48DBF47B5D5}"/>
              </a:ext>
            </a:extLst>
          </p:cNvPr>
          <p:cNvSpPr/>
          <p:nvPr/>
        </p:nvSpPr>
        <p:spPr>
          <a:xfrm>
            <a:off x="4920343" y="1055914"/>
            <a:ext cx="1284514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715AEC-2A45-4AA2-A5CA-9AD63C7402BA}"/>
              </a:ext>
            </a:extLst>
          </p:cNvPr>
          <p:cNvSpPr/>
          <p:nvPr/>
        </p:nvSpPr>
        <p:spPr>
          <a:xfrm>
            <a:off x="6727371" y="936171"/>
            <a:ext cx="311331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 NEURONA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0050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8F62741-43DB-4190-AD5D-A7F94FCD4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23" y="2306125"/>
            <a:ext cx="8459381" cy="4096322"/>
          </a:xfrm>
          <a:prstGeom prst="rect">
            <a:avLst/>
          </a:prstGeom>
        </p:spPr>
      </p:pic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1D1CC428-F4B4-43AB-9339-AC36D5E248DC}"/>
              </a:ext>
            </a:extLst>
          </p:cNvPr>
          <p:cNvSpPr/>
          <p:nvPr/>
        </p:nvSpPr>
        <p:spPr>
          <a:xfrm>
            <a:off x="5785757" y="1491343"/>
            <a:ext cx="620486" cy="12455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3A49AEA-AE81-46DE-9D5D-F6FB38DACCEC}"/>
              </a:ext>
            </a:extLst>
          </p:cNvPr>
          <p:cNvSpPr/>
          <p:nvPr/>
        </p:nvSpPr>
        <p:spPr>
          <a:xfrm>
            <a:off x="674914" y="576942"/>
            <a:ext cx="3189515" cy="108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INTERCAMBIAN INFORMACION ENTRE NEURONAS</a:t>
            </a:r>
            <a:endParaRPr lang="es-PE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ACF6D94-DE6A-4395-B8E5-28FA5E62FAD2}"/>
              </a:ext>
            </a:extLst>
          </p:cNvPr>
          <p:cNvSpPr/>
          <p:nvPr/>
        </p:nvSpPr>
        <p:spPr>
          <a:xfrm>
            <a:off x="4338251" y="788391"/>
            <a:ext cx="936172" cy="740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4B80EC-ACC0-41D6-855F-7568FE2FC381}"/>
              </a:ext>
            </a:extLst>
          </p:cNvPr>
          <p:cNvSpPr/>
          <p:nvPr/>
        </p:nvSpPr>
        <p:spPr>
          <a:xfrm>
            <a:off x="5475514" y="827314"/>
            <a:ext cx="277585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SINAPSIS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803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13A8-9B9A-4561-A789-E1FECCFACB3C}"/>
              </a:ext>
            </a:extLst>
          </p:cNvPr>
          <p:cNvSpPr/>
          <p:nvPr/>
        </p:nvSpPr>
        <p:spPr>
          <a:xfrm>
            <a:off x="500743" y="457200"/>
            <a:ext cx="4963886" cy="59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SISTEMA NERVIOSO SE DIVIDE EN DOS PARTES:</a:t>
            </a:r>
            <a:endParaRPr lang="es-PE" dirty="0"/>
          </a:p>
        </p:txBody>
      </p:sp>
      <p:pic>
        <p:nvPicPr>
          <p:cNvPr id="2050" name="Picture 2" descr="Introducción al sistema nervioso | Share4Rare">
            <a:extLst>
              <a:ext uri="{FF2B5EF4-FFF2-40B4-BE49-F238E27FC236}">
                <a16:creationId xmlns:a16="http://schemas.microsoft.com/office/drawing/2014/main" id="{8971900E-556C-447F-9D52-A8FB18CFC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8" y="2151861"/>
            <a:ext cx="3614057" cy="409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C252221-CF68-4B05-91E9-CBBB07D531CE}"/>
              </a:ext>
            </a:extLst>
          </p:cNvPr>
          <p:cNvCxnSpPr>
            <a:cxnSpLocks/>
          </p:cNvCxnSpPr>
          <p:nvPr/>
        </p:nvCxnSpPr>
        <p:spPr>
          <a:xfrm flipH="1">
            <a:off x="2264227" y="1230085"/>
            <a:ext cx="566057" cy="849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12D8E07-A8AB-4DBA-9254-27F15C92D05C}"/>
              </a:ext>
            </a:extLst>
          </p:cNvPr>
          <p:cNvCxnSpPr>
            <a:cxnSpLocks/>
          </p:cNvCxnSpPr>
          <p:nvPr/>
        </p:nvCxnSpPr>
        <p:spPr>
          <a:xfrm>
            <a:off x="5464629" y="1230085"/>
            <a:ext cx="2030186" cy="849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Sistema nervioso para 5° y 6° de primaria 2013">
            <a:extLst>
              <a:ext uri="{FF2B5EF4-FFF2-40B4-BE49-F238E27FC236}">
                <a16:creationId xmlns:a16="http://schemas.microsoft.com/office/drawing/2014/main" id="{BDE5C3F9-FBCD-4534-81F9-AC45F5313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3" t="23755" r="5397" b="5861"/>
          <a:stretch/>
        </p:blipFill>
        <p:spPr bwMode="auto">
          <a:xfrm>
            <a:off x="6183086" y="2151862"/>
            <a:ext cx="2623458" cy="400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41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16677D-06E3-4FA6-926C-AA0E51C0117A}"/>
              </a:ext>
            </a:extLst>
          </p:cNvPr>
          <p:cNvSpPr/>
          <p:nvPr/>
        </p:nvSpPr>
        <p:spPr>
          <a:xfrm>
            <a:off x="3407229" y="620486"/>
            <a:ext cx="5007429" cy="892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SISTEMA NERVIOSO CENTRAL</a:t>
            </a:r>
            <a:endParaRPr lang="es-PE" dirty="0"/>
          </a:p>
        </p:txBody>
      </p:sp>
      <p:pic>
        <p:nvPicPr>
          <p:cNvPr id="3074" name="Picture 2" descr="Células gliales o Glía&#10;• Mantienen a las neuronas&#10;en su lugar.&#10;• Les proporcionan&#10;alimento.&#10;• Eliminan los productos de&#10;de...">
            <a:extLst>
              <a:ext uri="{FF2B5EF4-FFF2-40B4-BE49-F238E27FC236}">
                <a16:creationId xmlns:a16="http://schemas.microsoft.com/office/drawing/2014/main" id="{7A1F34D7-7ED1-4207-90D8-AEB9EA07E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7" t="20996" r="14174" b="11244"/>
          <a:stretch/>
        </p:blipFill>
        <p:spPr bwMode="auto">
          <a:xfrm>
            <a:off x="3505202" y="2354765"/>
            <a:ext cx="4702628" cy="3305808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87596B66-5BB8-4F60-B6ED-AF33FBA38F1C}"/>
              </a:ext>
            </a:extLst>
          </p:cNvPr>
          <p:cNvSpPr/>
          <p:nvPr/>
        </p:nvSpPr>
        <p:spPr>
          <a:xfrm>
            <a:off x="5617029" y="1676400"/>
            <a:ext cx="642257" cy="511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562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ases Biológicas de la Conducta Humana">
            <a:extLst>
              <a:ext uri="{FF2B5EF4-FFF2-40B4-BE49-F238E27FC236}">
                <a16:creationId xmlns:a16="http://schemas.microsoft.com/office/drawing/2014/main" id="{0074F584-8EE3-4595-A491-076EF311D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t="15643" r="13278" b="13018"/>
          <a:stretch/>
        </p:blipFill>
        <p:spPr bwMode="auto">
          <a:xfrm>
            <a:off x="4142014" y="923881"/>
            <a:ext cx="7282543" cy="549869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cerebro cerebelo medula espinal | Médula ...">
            <a:extLst>
              <a:ext uri="{FF2B5EF4-FFF2-40B4-BE49-F238E27FC236}">
                <a16:creationId xmlns:a16="http://schemas.microsoft.com/office/drawing/2014/main" id="{B50EB8EE-27C1-4358-9A51-F8A7B86F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4" y="1698171"/>
            <a:ext cx="3761744" cy="374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30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EMISFERIOS Dos mitades simétricas izquierda y  derecha Controlan el lado del cuerpo opuesto a  su ubicaciónLATERALIZACI...">
            <a:extLst>
              <a:ext uri="{FF2B5EF4-FFF2-40B4-BE49-F238E27FC236}">
                <a16:creationId xmlns:a16="http://schemas.microsoft.com/office/drawing/2014/main" id="{8F224DE7-91A0-4E72-9321-F927C4B0E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6" b="22999"/>
          <a:stretch/>
        </p:blipFill>
        <p:spPr bwMode="auto">
          <a:xfrm>
            <a:off x="364671" y="338817"/>
            <a:ext cx="6340929" cy="4494440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uál es la diferencia entre el lado derecho y el izquierdo del ...">
            <a:extLst>
              <a:ext uri="{FF2B5EF4-FFF2-40B4-BE49-F238E27FC236}">
                <a16:creationId xmlns:a16="http://schemas.microsoft.com/office/drawing/2014/main" id="{5CABF794-0BC7-4079-8762-DDEDA8459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310" y="3191585"/>
            <a:ext cx="5600019" cy="339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6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l majestuoso e impresionante Señor Cerebro - Serbuenpadre ...">
            <a:extLst>
              <a:ext uri="{FF2B5EF4-FFF2-40B4-BE49-F238E27FC236}">
                <a16:creationId xmlns:a16="http://schemas.microsoft.com/office/drawing/2014/main" id="{9AC2EECC-CD98-44C6-8261-F3D69D635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9" y="1265464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22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120</Words>
  <Application>Microsoft Office PowerPoint</Application>
  <PresentationFormat>Panorámica</PresentationFormat>
  <Paragraphs>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</vt:lpstr>
      <vt:lpstr>Century Gothic</vt:lpstr>
      <vt:lpstr>Wingdings 3</vt:lpstr>
      <vt:lpstr>Ion</vt:lpstr>
      <vt:lpstr>Bases biológicas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biológicas</dc:title>
  <dc:creator>RODO-GABU</dc:creator>
  <cp:lastModifiedBy>HARRY-THIAGO</cp:lastModifiedBy>
  <cp:revision>15</cp:revision>
  <dcterms:created xsi:type="dcterms:W3CDTF">2020-05-06T01:17:49Z</dcterms:created>
  <dcterms:modified xsi:type="dcterms:W3CDTF">2020-05-06T23:03:00Z</dcterms:modified>
</cp:coreProperties>
</file>