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53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54E4-2111-48BB-B85E-50EBF5D7DC02}" type="datetimeFigureOut">
              <a:rPr lang="es-MX" smtClean="0"/>
              <a:t>05/05/2020</a:t>
            </a:fld>
            <a:endParaRPr lang="es-MX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D0EC-6F04-4CD7-8810-8366EA31757D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54E4-2111-48BB-B85E-50EBF5D7DC02}" type="datetimeFigureOut">
              <a:rPr lang="es-MX" smtClean="0"/>
              <a:t>05/05/2020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D0EC-6F04-4CD7-8810-8366EA31757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54E4-2111-48BB-B85E-50EBF5D7DC02}" type="datetimeFigureOut">
              <a:rPr lang="es-MX" smtClean="0"/>
              <a:t>05/05/2020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D0EC-6F04-4CD7-8810-8366EA31757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54E4-2111-48BB-B85E-50EBF5D7DC02}" type="datetimeFigureOut">
              <a:rPr lang="es-MX" smtClean="0"/>
              <a:t>05/05/2020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D0EC-6F04-4CD7-8810-8366EA31757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54E4-2111-48BB-B85E-50EBF5D7DC02}" type="datetimeFigureOut">
              <a:rPr lang="es-MX" smtClean="0"/>
              <a:t>05/05/2020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D0EC-6F04-4CD7-8810-8366EA31757D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54E4-2111-48BB-B85E-50EBF5D7DC02}" type="datetimeFigureOut">
              <a:rPr lang="es-MX" smtClean="0"/>
              <a:t>05/05/2020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D0EC-6F04-4CD7-8810-8366EA31757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54E4-2111-48BB-B85E-50EBF5D7DC02}" type="datetimeFigureOut">
              <a:rPr lang="es-MX" smtClean="0"/>
              <a:t>05/05/2020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D0EC-6F04-4CD7-8810-8366EA31757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54E4-2111-48BB-B85E-50EBF5D7DC02}" type="datetimeFigureOut">
              <a:rPr lang="es-MX" smtClean="0"/>
              <a:t>05/05/2020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D0EC-6F04-4CD7-8810-8366EA31757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54E4-2111-48BB-B85E-50EBF5D7DC02}" type="datetimeFigureOut">
              <a:rPr lang="es-MX" smtClean="0"/>
              <a:t>05/05/2020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D0EC-6F04-4CD7-8810-8366EA31757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54E4-2111-48BB-B85E-50EBF5D7DC02}" type="datetimeFigureOut">
              <a:rPr lang="es-MX" smtClean="0"/>
              <a:t>05/05/2020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D0EC-6F04-4CD7-8810-8366EA31757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54E4-2111-48BB-B85E-50EBF5D7DC02}" type="datetimeFigureOut">
              <a:rPr lang="es-MX" smtClean="0"/>
              <a:t>05/05/2020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9CD0EC-6F04-4CD7-8810-8366EA31757D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5E654E4-2111-48BB-B85E-50EBF5D7DC02}" type="datetimeFigureOut">
              <a:rPr lang="es-MX" smtClean="0"/>
              <a:t>05/05/2020</a:t>
            </a:fld>
            <a:endParaRPr lang="es-MX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9CD0EC-6F04-4CD7-8810-8366EA31757D}" type="slidenum">
              <a:rPr lang="es-MX" smtClean="0"/>
              <a:t>‹Nº›</a:t>
            </a:fld>
            <a:endParaRPr lang="es-MX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99592" y="2996952"/>
            <a:ext cx="7851648" cy="1828800"/>
          </a:xfrm>
        </p:spPr>
        <p:txBody>
          <a:bodyPr>
            <a:normAutofit/>
          </a:bodyPr>
          <a:lstStyle/>
          <a:p>
            <a:r>
              <a:rPr lang="es-MX" sz="7200" dirty="0" err="1">
                <a:solidFill>
                  <a:srgbClr val="FF0000"/>
                </a:solidFill>
              </a:rPr>
              <a:t>Ivan</a:t>
            </a:r>
            <a:r>
              <a:rPr lang="es-MX" sz="7200" dirty="0">
                <a:solidFill>
                  <a:srgbClr val="FF0000"/>
                </a:solidFill>
              </a:rPr>
              <a:t> </a:t>
            </a:r>
            <a:r>
              <a:rPr lang="es-MX" sz="7200" dirty="0" err="1">
                <a:solidFill>
                  <a:srgbClr val="FF0000"/>
                </a:solidFill>
              </a:rPr>
              <a:t>Pavlov</a:t>
            </a:r>
            <a:endParaRPr lang="es-MX" sz="7200" dirty="0">
              <a:solidFill>
                <a:srgbClr val="FF000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71600" y="4797152"/>
            <a:ext cx="7854696" cy="1752600"/>
          </a:xfrm>
        </p:spPr>
        <p:txBody>
          <a:bodyPr>
            <a:normAutofit/>
          </a:bodyPr>
          <a:lstStyle/>
          <a:p>
            <a:r>
              <a:rPr lang="es-MX" sz="3200" b="1" dirty="0"/>
              <a:t>CONDICIONAMIENTO CLÁSICO </a:t>
            </a:r>
          </a:p>
        </p:txBody>
      </p:sp>
      <p:pic>
        <p:nvPicPr>
          <p:cNvPr id="2050" name="Picture 2" descr="Resultado de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0648"/>
            <a:ext cx="3528392" cy="446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76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experimento de ivan pavlo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51" y="1041051"/>
            <a:ext cx="8710945" cy="567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93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447737" y="188876"/>
            <a:ext cx="41764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CONDICIONAMIENTO CLASICO</a:t>
            </a:r>
          </a:p>
        </p:txBody>
      </p:sp>
      <p:cxnSp>
        <p:nvCxnSpPr>
          <p:cNvPr id="4" name="3 Conector recto de flecha"/>
          <p:cNvCxnSpPr>
            <a:stCxn id="2" idx="2"/>
            <a:endCxn id="5" idx="0"/>
          </p:cNvCxnSpPr>
          <p:nvPr/>
        </p:nvCxnSpPr>
        <p:spPr>
          <a:xfrm flipH="1">
            <a:off x="1224136" y="764940"/>
            <a:ext cx="3311833" cy="143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Rectángulo"/>
          <p:cNvSpPr/>
          <p:nvPr/>
        </p:nvSpPr>
        <p:spPr>
          <a:xfrm>
            <a:off x="0" y="908720"/>
            <a:ext cx="2448272" cy="49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IVAN PAVLOV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448272" y="1484784"/>
            <a:ext cx="417646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Tipo de aprendizaje es que implica respuestas automáticas o reflejas, no conductas voluntarias</a:t>
            </a:r>
          </a:p>
        </p:txBody>
      </p:sp>
      <p:cxnSp>
        <p:nvCxnSpPr>
          <p:cNvPr id="9" name="8 Conector recto de flecha"/>
          <p:cNvCxnSpPr>
            <a:stCxn id="2" idx="2"/>
            <a:endCxn id="6" idx="0"/>
          </p:cNvCxnSpPr>
          <p:nvPr/>
        </p:nvCxnSpPr>
        <p:spPr>
          <a:xfrm>
            <a:off x="4535969" y="764940"/>
            <a:ext cx="535" cy="719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stCxn id="5" idx="2"/>
          </p:cNvCxnSpPr>
          <p:nvPr/>
        </p:nvCxnSpPr>
        <p:spPr>
          <a:xfrm>
            <a:off x="1224136" y="1406712"/>
            <a:ext cx="0" cy="36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Rectángulo"/>
          <p:cNvSpPr/>
          <p:nvPr/>
        </p:nvSpPr>
        <p:spPr>
          <a:xfrm>
            <a:off x="90264" y="1777721"/>
            <a:ext cx="2267744" cy="1075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Psicólogo ruso que se interesó por la fisiología de la digestión, especialmente en los reflejos de salivación en perros.</a:t>
            </a:r>
          </a:p>
        </p:txBody>
      </p:sp>
      <p:cxnSp>
        <p:nvCxnSpPr>
          <p:cNvPr id="14" name="13 Conector recto de flecha"/>
          <p:cNvCxnSpPr>
            <a:stCxn id="6" idx="2"/>
          </p:cNvCxnSpPr>
          <p:nvPr/>
        </p:nvCxnSpPr>
        <p:spPr>
          <a:xfrm>
            <a:off x="4536504" y="249289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Rectángulo"/>
          <p:cNvSpPr/>
          <p:nvPr/>
        </p:nvSpPr>
        <p:spPr>
          <a:xfrm>
            <a:off x="2448272" y="2852936"/>
            <a:ext cx="417646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Tras poner alimentos en la </a:t>
            </a:r>
            <a:r>
              <a:rPr lang="es-MX" sz="1400"/>
              <a:t>boca del </a:t>
            </a:r>
            <a:r>
              <a:rPr lang="es-MX" sz="1400" dirty="0"/>
              <a:t>perro que estaba investigando, éste empezaba a segregar saliva. </a:t>
            </a:r>
            <a:r>
              <a:rPr lang="es-MX" sz="1400" dirty="0" err="1"/>
              <a:t>Pavlov</a:t>
            </a:r>
            <a:r>
              <a:rPr lang="es-MX" sz="1400" dirty="0"/>
              <a:t> denominó este fenómeno como "reflejo de salivación".</a:t>
            </a:r>
          </a:p>
        </p:txBody>
      </p:sp>
      <p:cxnSp>
        <p:nvCxnSpPr>
          <p:cNvPr id="20" name="19 Conector recto de flecha"/>
          <p:cNvCxnSpPr>
            <a:stCxn id="6" idx="3"/>
          </p:cNvCxnSpPr>
          <p:nvPr/>
        </p:nvCxnSpPr>
        <p:spPr>
          <a:xfrm>
            <a:off x="6624736" y="1988840"/>
            <a:ext cx="3955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/>
        </p:nvSpPr>
        <p:spPr>
          <a:xfrm>
            <a:off x="7020272" y="1589764"/>
            <a:ext cx="1944216" cy="725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i="1" dirty="0"/>
              <a:t>estímulo-respuesta</a:t>
            </a:r>
            <a:endParaRPr lang="es-MX" dirty="0"/>
          </a:p>
        </p:txBody>
      </p:sp>
      <p:cxnSp>
        <p:nvCxnSpPr>
          <p:cNvPr id="25" name="24 Conector angular"/>
          <p:cNvCxnSpPr/>
          <p:nvPr/>
        </p:nvCxnSpPr>
        <p:spPr>
          <a:xfrm rot="10800000" flipV="1">
            <a:off x="1889090" y="3380419"/>
            <a:ext cx="540568" cy="7560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Rectángulo"/>
          <p:cNvSpPr/>
          <p:nvPr/>
        </p:nvSpPr>
        <p:spPr>
          <a:xfrm>
            <a:off x="304912" y="4160052"/>
            <a:ext cx="3402991" cy="42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 Estímulo Incondicionado (EI)</a:t>
            </a:r>
          </a:p>
        </p:txBody>
      </p:sp>
      <p:sp>
        <p:nvSpPr>
          <p:cNvPr id="29" name="28 Rectángulo"/>
          <p:cNvSpPr/>
          <p:nvPr/>
        </p:nvSpPr>
        <p:spPr>
          <a:xfrm>
            <a:off x="304911" y="4786777"/>
            <a:ext cx="3402991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Respuesta Incondicionada (RI)</a:t>
            </a:r>
          </a:p>
        </p:txBody>
      </p:sp>
      <p:sp>
        <p:nvSpPr>
          <p:cNvPr id="30" name="29 Rectángulo"/>
          <p:cNvSpPr/>
          <p:nvPr/>
        </p:nvSpPr>
        <p:spPr>
          <a:xfrm>
            <a:off x="304912" y="5417903"/>
            <a:ext cx="3402991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Estímulo neutro (EN)</a:t>
            </a:r>
          </a:p>
        </p:txBody>
      </p:sp>
      <p:sp>
        <p:nvSpPr>
          <p:cNvPr id="32" name="31 Rectángulo"/>
          <p:cNvSpPr/>
          <p:nvPr/>
        </p:nvSpPr>
        <p:spPr>
          <a:xfrm>
            <a:off x="304912" y="5927251"/>
            <a:ext cx="3402991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Estímulo Condicionado (EC)</a:t>
            </a:r>
          </a:p>
        </p:txBody>
      </p:sp>
      <p:sp>
        <p:nvSpPr>
          <p:cNvPr id="33" name="32 Rectángulo"/>
          <p:cNvSpPr/>
          <p:nvPr/>
        </p:nvSpPr>
        <p:spPr>
          <a:xfrm>
            <a:off x="304912" y="6436599"/>
            <a:ext cx="3402991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Respuesta Condicionada (RC)</a:t>
            </a:r>
          </a:p>
        </p:txBody>
      </p:sp>
      <p:cxnSp>
        <p:nvCxnSpPr>
          <p:cNvPr id="35" name="34 Conector recto de flecha"/>
          <p:cNvCxnSpPr>
            <a:stCxn id="28" idx="3"/>
          </p:cNvCxnSpPr>
          <p:nvPr/>
        </p:nvCxnSpPr>
        <p:spPr>
          <a:xfrm flipV="1">
            <a:off x="3707903" y="4370589"/>
            <a:ext cx="50405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>
            <a:stCxn id="29" idx="3"/>
          </p:cNvCxnSpPr>
          <p:nvPr/>
        </p:nvCxnSpPr>
        <p:spPr>
          <a:xfrm>
            <a:off x="3707902" y="5002801"/>
            <a:ext cx="5040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>
            <a:stCxn id="30" idx="3"/>
          </p:cNvCxnSpPr>
          <p:nvPr/>
        </p:nvCxnSpPr>
        <p:spPr>
          <a:xfrm>
            <a:off x="3707903" y="5597923"/>
            <a:ext cx="5040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>
            <a:stCxn id="32" idx="3"/>
          </p:cNvCxnSpPr>
          <p:nvPr/>
        </p:nvCxnSpPr>
        <p:spPr>
          <a:xfrm>
            <a:off x="3707903" y="6107271"/>
            <a:ext cx="5040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>
            <a:stCxn id="33" idx="3"/>
          </p:cNvCxnSpPr>
          <p:nvPr/>
        </p:nvCxnSpPr>
        <p:spPr>
          <a:xfrm>
            <a:off x="3707903" y="6580615"/>
            <a:ext cx="5040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Rectángulo"/>
          <p:cNvSpPr/>
          <p:nvPr/>
        </p:nvSpPr>
        <p:spPr>
          <a:xfrm>
            <a:off x="4355976" y="4136505"/>
            <a:ext cx="4464496" cy="444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estímulo que de manera automática provoca una respuesta del organismo.</a:t>
            </a:r>
          </a:p>
        </p:txBody>
      </p:sp>
      <p:sp>
        <p:nvSpPr>
          <p:cNvPr id="45" name="44 Rectángulo"/>
          <p:cNvSpPr/>
          <p:nvPr/>
        </p:nvSpPr>
        <p:spPr>
          <a:xfrm>
            <a:off x="4355976" y="4786777"/>
            <a:ext cx="44644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respuesta que ocurre en el organismo de manera automática</a:t>
            </a:r>
          </a:p>
        </p:txBody>
      </p:sp>
      <p:sp>
        <p:nvSpPr>
          <p:cNvPr id="48" name="47 Rectángulo"/>
          <p:cNvSpPr/>
          <p:nvPr/>
        </p:nvSpPr>
        <p:spPr>
          <a:xfrm>
            <a:off x="4379703" y="5336772"/>
            <a:ext cx="4464496" cy="463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estímulo que no provoca respuesta en el organismo.</a:t>
            </a:r>
          </a:p>
        </p:txBody>
      </p:sp>
      <p:sp>
        <p:nvSpPr>
          <p:cNvPr id="49" name="48 Rectángulo"/>
          <p:cNvSpPr/>
          <p:nvPr/>
        </p:nvSpPr>
        <p:spPr>
          <a:xfrm>
            <a:off x="4355976" y="5927251"/>
            <a:ext cx="44644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se ha asociado temporalmente con un estímulo incondicionado</a:t>
            </a:r>
          </a:p>
        </p:txBody>
      </p:sp>
      <p:sp>
        <p:nvSpPr>
          <p:cNvPr id="50" name="49 Rectángulo"/>
          <p:cNvSpPr/>
          <p:nvPr/>
        </p:nvSpPr>
        <p:spPr>
          <a:xfrm>
            <a:off x="4355976" y="6436599"/>
            <a:ext cx="44644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es la respuesta que aparece al presentarse sólo el estímulo condicionado</a:t>
            </a:r>
          </a:p>
        </p:txBody>
      </p:sp>
    </p:spTree>
    <p:extLst>
      <p:ext uri="{BB962C8B-B14F-4D97-AF65-F5344CB8AC3E}">
        <p14:creationId xmlns:p14="http://schemas.microsoft.com/office/powerpoint/2010/main" val="14554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maestro caminand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9" t="9854" r="28488" b="17174"/>
          <a:stretch/>
        </p:blipFill>
        <p:spPr bwMode="auto">
          <a:xfrm>
            <a:off x="6516216" y="908720"/>
            <a:ext cx="1593807" cy="295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pas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116" y="4293096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n para alumnos en el sal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80659"/>
            <a:ext cx="4415708" cy="240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7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n para bebe llorando animad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20688"/>
            <a:ext cx="2736304" cy="270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n para biber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288191"/>
            <a:ext cx="288032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Resultado de imagen para mama con biber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908720"/>
            <a:ext cx="3891424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070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jemplos De Condicionamiento Clasico En Animales - Colección de ...">
            <a:extLst>
              <a:ext uri="{FF2B5EF4-FFF2-40B4-BE49-F238E27FC236}">
                <a16:creationId xmlns:a16="http://schemas.microsoft.com/office/drawing/2014/main" id="{E282D489-B336-499B-8423-D806CBA986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96" t="52092" r="36800" b="20013"/>
          <a:stretch/>
        </p:blipFill>
        <p:spPr bwMode="auto">
          <a:xfrm>
            <a:off x="1259632" y="1448780"/>
            <a:ext cx="6732749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81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ndicionamiento Clásico y Condicionamiento Operante">
            <a:extLst>
              <a:ext uri="{FF2B5EF4-FFF2-40B4-BE49-F238E27FC236}">
                <a16:creationId xmlns:a16="http://schemas.microsoft.com/office/drawing/2014/main" id="{D09F1623-3422-4A5A-8BBF-13758CB28A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0" b="60251"/>
          <a:stretch/>
        </p:blipFill>
        <p:spPr bwMode="auto">
          <a:xfrm>
            <a:off x="1979712" y="2636912"/>
            <a:ext cx="5559701" cy="1800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59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ondicionamiento clasico">
            <a:extLst>
              <a:ext uri="{FF2B5EF4-FFF2-40B4-BE49-F238E27FC236}">
                <a16:creationId xmlns:a16="http://schemas.microsoft.com/office/drawing/2014/main" id="{95442CDC-74E9-4454-96B3-7EC96FF54C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3" t="18586" r="10897" b="38873"/>
          <a:stretch/>
        </p:blipFill>
        <p:spPr bwMode="auto">
          <a:xfrm>
            <a:off x="1043608" y="1916832"/>
            <a:ext cx="7344816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29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60</TotalTime>
  <Words>146</Words>
  <Application>Microsoft Office PowerPoint</Application>
  <PresentationFormat>Presentación en pantalla (4:3)</PresentationFormat>
  <Paragraphs>18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Constantia</vt:lpstr>
      <vt:lpstr>Wingdings 2</vt:lpstr>
      <vt:lpstr>Flujo</vt:lpstr>
      <vt:lpstr>Ivan Pavlov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Ivan Pavlov</dc:title>
  <dc:creator>DARIO</dc:creator>
  <cp:lastModifiedBy>RODO-GABU</cp:lastModifiedBy>
  <cp:revision>7</cp:revision>
  <dcterms:created xsi:type="dcterms:W3CDTF">2017-06-05T01:09:39Z</dcterms:created>
  <dcterms:modified xsi:type="dcterms:W3CDTF">2020-05-06T02:56:05Z</dcterms:modified>
</cp:coreProperties>
</file>