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338" r:id="rId2"/>
    <p:sldId id="340" r:id="rId3"/>
    <p:sldId id="345" r:id="rId4"/>
    <p:sldId id="344" r:id="rId5"/>
    <p:sldId id="342" r:id="rId6"/>
    <p:sldId id="343" r:id="rId7"/>
    <p:sldId id="347" r:id="rId8"/>
    <p:sldId id="349" r:id="rId9"/>
    <p:sldId id="339" r:id="rId10"/>
    <p:sldId id="351" r:id="rId11"/>
    <p:sldId id="355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E16"/>
    <a:srgbClr val="FF3300"/>
    <a:srgbClr val="3E2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4690" autoAdjust="0"/>
  </p:normalViewPr>
  <p:slideViewPr>
    <p:cSldViewPr snapToGrid="0">
      <p:cViewPr varScale="1">
        <p:scale>
          <a:sx n="61" d="100"/>
          <a:sy n="61" d="100"/>
        </p:scale>
        <p:origin x="-10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7CC4D43-8165-41B4-946F-5297906C5348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smtClean="0"/>
          </a:p>
          <a:p>
            <a:endParaRPr lang="es-P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64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uadroTexto 1"/>
          <p:cNvSpPr txBox="1"/>
          <p:nvPr/>
        </p:nvSpPr>
        <p:spPr>
          <a:xfrm>
            <a:off x="0" y="33145"/>
            <a:ext cx="121920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Conjunto</a:t>
            </a:r>
            <a:endParaRPr lang="es-PE" sz="6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3" name="CuadroTexto 1"/>
          <p:cNvSpPr txBox="1"/>
          <p:nvPr/>
        </p:nvSpPr>
        <p:spPr>
          <a:xfrm>
            <a:off x="6096000" y="1479743"/>
            <a:ext cx="5773119" cy="3554819"/>
          </a:xfrm>
          <a:prstGeom prst="rect">
            <a:avLst/>
          </a:prstGeom>
          <a:solidFill>
            <a:srgbClr val="F3EE1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0070C0"/>
                </a:solidFill>
                <a:latin typeface="Cooper Black" panose="0208090404030B020404" pitchFamily="18" charset="0"/>
              </a:rPr>
              <a:t>Conjunto es una reunión de objetos que tienen una características común.</a:t>
            </a:r>
            <a:endParaRPr lang="es-PE" sz="4500" b="1" dirty="0"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06" y="1061287"/>
            <a:ext cx="5744893" cy="540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52879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64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uadroTexto 1"/>
          <p:cNvSpPr txBox="1"/>
          <p:nvPr/>
        </p:nvSpPr>
        <p:spPr>
          <a:xfrm>
            <a:off x="464099" y="1097968"/>
            <a:ext cx="1100379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PE" sz="6000" b="1" dirty="0">
              <a:latin typeface="Cooper Black" panose="0208090404030B020404" pitchFamily="18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3726775" y="3576333"/>
            <a:ext cx="780459" cy="324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889866" y="3188875"/>
            <a:ext cx="836909" cy="7749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3000" dirty="0">
              <a:solidFill>
                <a:srgbClr val="FF0000"/>
              </a:solidFill>
            </a:endParaRPr>
          </a:p>
        </p:txBody>
      </p:sp>
      <p:sp>
        <p:nvSpPr>
          <p:cNvPr id="13" name="CuadroTexto 1"/>
          <p:cNvSpPr txBox="1"/>
          <p:nvPr/>
        </p:nvSpPr>
        <p:spPr>
          <a:xfrm>
            <a:off x="479881" y="262483"/>
            <a:ext cx="889659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C</a:t>
            </a:r>
            <a:r>
              <a:rPr lang="es-PE" sz="4000" b="1" dirty="0" smtClean="0">
                <a:latin typeface="Arial" pitchFamily="34" charset="0"/>
                <a:cs typeface="Arial" pitchFamily="34" charset="0"/>
              </a:rPr>
              <a:t>onjunto de útiles escolares</a:t>
            </a:r>
            <a:r>
              <a:rPr lang="es-PE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PE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Elipse"/>
          <p:cNvSpPr/>
          <p:nvPr/>
        </p:nvSpPr>
        <p:spPr>
          <a:xfrm>
            <a:off x="4507234" y="2696705"/>
            <a:ext cx="3009444" cy="3068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27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64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uadroTexto 1"/>
          <p:cNvSpPr txBox="1"/>
          <p:nvPr/>
        </p:nvSpPr>
        <p:spPr>
          <a:xfrm>
            <a:off x="464099" y="1097968"/>
            <a:ext cx="1100379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PE" sz="6000" b="1" dirty="0">
              <a:latin typeface="Cooper Black" panose="0208090404030B020404" pitchFamily="18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3726775" y="4475235"/>
            <a:ext cx="780459" cy="324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866050" y="4024741"/>
            <a:ext cx="836909" cy="7749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3000" dirty="0">
              <a:solidFill>
                <a:srgbClr val="FF0000"/>
              </a:solidFill>
            </a:endParaRPr>
          </a:p>
        </p:txBody>
      </p:sp>
      <p:sp>
        <p:nvSpPr>
          <p:cNvPr id="13" name="CuadroTexto 1"/>
          <p:cNvSpPr txBox="1"/>
          <p:nvPr/>
        </p:nvSpPr>
        <p:spPr>
          <a:xfrm>
            <a:off x="479881" y="1404757"/>
            <a:ext cx="889659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PE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C</a:t>
            </a:r>
            <a:r>
              <a:rPr lang="es-PE" sz="4000" b="1" dirty="0" smtClean="0">
                <a:latin typeface="Arial" pitchFamily="34" charset="0"/>
                <a:cs typeface="Arial" pitchFamily="34" charset="0"/>
              </a:rPr>
              <a:t>onjunto de útiles de aseo</a:t>
            </a:r>
            <a:r>
              <a:rPr lang="es-PE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PE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Elipse"/>
          <p:cNvSpPr/>
          <p:nvPr/>
        </p:nvSpPr>
        <p:spPr>
          <a:xfrm>
            <a:off x="4507234" y="3429000"/>
            <a:ext cx="3009444" cy="3068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1"/>
          <p:cNvSpPr txBox="1"/>
          <p:nvPr/>
        </p:nvSpPr>
        <p:spPr>
          <a:xfrm>
            <a:off x="510057" y="2113631"/>
            <a:ext cx="1100379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PE" sz="6000" b="1" dirty="0">
              <a:latin typeface="Cooper Black" panose="0208090404030B020404" pitchFamily="18" charset="0"/>
            </a:endParaRPr>
          </a:p>
        </p:txBody>
      </p:sp>
      <p:sp>
        <p:nvSpPr>
          <p:cNvPr id="12" name="CuadroTexto 1"/>
          <p:cNvSpPr txBox="1"/>
          <p:nvPr/>
        </p:nvSpPr>
        <p:spPr>
          <a:xfrm>
            <a:off x="3702959" y="254930"/>
            <a:ext cx="41122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A</a:t>
            </a:r>
            <a:r>
              <a:rPr lang="es-PE" sz="5000" b="1" dirty="0" smtClean="0">
                <a:latin typeface="Cooper Black" panose="0208090404030B020404" pitchFamily="18" charset="0"/>
              </a:rPr>
              <a:t>ctividad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cxnSp>
        <p:nvCxnSpPr>
          <p:cNvPr id="14" name="13 Conector recto"/>
          <p:cNvCxnSpPr/>
          <p:nvPr/>
        </p:nvCxnSpPr>
        <p:spPr>
          <a:xfrm>
            <a:off x="3920787" y="1097968"/>
            <a:ext cx="34096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63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64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1"/>
          <p:cNvSpPr txBox="1"/>
          <p:nvPr/>
        </p:nvSpPr>
        <p:spPr>
          <a:xfrm>
            <a:off x="154983" y="148441"/>
            <a:ext cx="407605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Ejemplo:</a:t>
            </a:r>
            <a:endParaRPr lang="es-PE" sz="6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573437" y="1527791"/>
            <a:ext cx="1100379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F= F</a:t>
            </a:r>
            <a:r>
              <a:rPr lang="es-PE" sz="6000" b="1" dirty="0" smtClean="0">
                <a:latin typeface="Cooper Black" panose="0208090404030B020404" pitchFamily="18" charset="0"/>
              </a:rPr>
              <a:t>iguras geométricas</a:t>
            </a:r>
            <a:endParaRPr lang="es-PE" sz="6000" b="1" dirty="0">
              <a:latin typeface="Cooper Black" panose="0208090404030B0204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093" y="2543454"/>
            <a:ext cx="4722005" cy="385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660165" y="3068664"/>
            <a:ext cx="836909" cy="7749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000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9" name="8 Conector recto"/>
          <p:cNvCxnSpPr>
            <a:stCxn id="5" idx="3"/>
          </p:cNvCxnSpPr>
          <p:nvPr/>
        </p:nvCxnSpPr>
        <p:spPr>
          <a:xfrm>
            <a:off x="3497074" y="3456122"/>
            <a:ext cx="547984" cy="1239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5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64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1"/>
          <p:cNvSpPr txBox="1"/>
          <p:nvPr/>
        </p:nvSpPr>
        <p:spPr>
          <a:xfrm>
            <a:off x="154983" y="148441"/>
            <a:ext cx="407605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Ejemplo:</a:t>
            </a:r>
            <a:endParaRPr lang="es-PE" sz="6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573437" y="1527791"/>
            <a:ext cx="1100379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= Vocales</a:t>
            </a:r>
            <a:endParaRPr lang="es-PE" sz="6000" b="1" dirty="0">
              <a:latin typeface="Cooper Black" panose="0208090404030B020404" pitchFamily="18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660165" y="3068664"/>
            <a:ext cx="836909" cy="7749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3000" dirty="0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3993"/>
          <a:stretch/>
        </p:blipFill>
        <p:spPr bwMode="auto">
          <a:xfrm>
            <a:off x="4231036" y="2927300"/>
            <a:ext cx="3533801" cy="329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recto"/>
          <p:cNvCxnSpPr>
            <a:stCxn id="5" idx="3"/>
          </p:cNvCxnSpPr>
          <p:nvPr/>
        </p:nvCxnSpPr>
        <p:spPr>
          <a:xfrm>
            <a:off x="3497074" y="3456122"/>
            <a:ext cx="1415889" cy="2634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97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64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1"/>
          <p:cNvSpPr txBox="1"/>
          <p:nvPr/>
        </p:nvSpPr>
        <p:spPr>
          <a:xfrm>
            <a:off x="154983" y="148441"/>
            <a:ext cx="407605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Ejemplo:</a:t>
            </a:r>
            <a:endParaRPr lang="es-PE" sz="6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573437" y="1527791"/>
            <a:ext cx="1100379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= Números naturales</a:t>
            </a:r>
            <a:endParaRPr lang="es-PE" sz="6000" b="1" dirty="0">
              <a:latin typeface="Cooper Black" panose="0208090404030B020404" pitchFamily="18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660165" y="3068664"/>
            <a:ext cx="836909" cy="7749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3000" dirty="0">
              <a:solidFill>
                <a:srgbClr val="FF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85" b="23474"/>
          <a:stretch/>
        </p:blipFill>
        <p:spPr bwMode="auto">
          <a:xfrm>
            <a:off x="4045058" y="2543454"/>
            <a:ext cx="3850997" cy="373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recto"/>
          <p:cNvCxnSpPr>
            <a:stCxn id="5" idx="3"/>
          </p:cNvCxnSpPr>
          <p:nvPr/>
        </p:nvCxnSpPr>
        <p:spPr>
          <a:xfrm>
            <a:off x="3497074" y="3456122"/>
            <a:ext cx="873448" cy="1239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86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64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-20664" y="33145"/>
            <a:ext cx="1219200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REPRESENTACIÓN DE CONJUNTOS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511" y="1227634"/>
            <a:ext cx="3156676" cy="440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uadroTexto 1"/>
          <p:cNvSpPr txBox="1"/>
          <p:nvPr/>
        </p:nvSpPr>
        <p:spPr>
          <a:xfrm>
            <a:off x="309966" y="894919"/>
            <a:ext cx="7113722" cy="1477328"/>
          </a:xfrm>
          <a:prstGeom prst="rect">
            <a:avLst/>
          </a:prstGeom>
          <a:solidFill>
            <a:srgbClr val="F3EE1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0070C0"/>
                </a:solidFill>
                <a:latin typeface="Cooper Black" panose="0208090404030B020404" pitchFamily="18" charset="0"/>
              </a:rPr>
              <a:t>Yo represento el conjunto así:</a:t>
            </a:r>
            <a:endParaRPr lang="es-PE" sz="4500" b="1" dirty="0"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CuadroTexto 1"/>
          <p:cNvSpPr txBox="1"/>
          <p:nvPr/>
        </p:nvSpPr>
        <p:spPr>
          <a:xfrm>
            <a:off x="77493" y="2527880"/>
            <a:ext cx="6059837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a. E</a:t>
            </a:r>
            <a:r>
              <a:rPr lang="es-PE" sz="6000" b="1" dirty="0" smtClean="0">
                <a:latin typeface="Arial" pitchFamily="34" charset="0"/>
                <a:cs typeface="Arial" pitchFamily="34" charset="0"/>
              </a:rPr>
              <a:t>ntre llaves </a:t>
            </a:r>
            <a:endParaRPr lang="es-PE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uadroTexto 1"/>
          <p:cNvSpPr txBox="1"/>
          <p:nvPr/>
        </p:nvSpPr>
        <p:spPr>
          <a:xfrm>
            <a:off x="255721" y="3542715"/>
            <a:ext cx="955470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6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PE" sz="6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D</a:t>
            </a:r>
            <a:r>
              <a:rPr lang="es-PE" sz="6000" b="1" dirty="0" smtClean="0">
                <a:latin typeface="Arial" pitchFamily="34" charset="0"/>
                <a:cs typeface="Arial" pitchFamily="34" charset="0"/>
              </a:rPr>
              <a:t>iagrama de Ven Euler</a:t>
            </a:r>
            <a:endParaRPr lang="es-PE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Elipse"/>
          <p:cNvSpPr/>
          <p:nvPr/>
        </p:nvSpPr>
        <p:spPr>
          <a:xfrm>
            <a:off x="542441" y="4793457"/>
            <a:ext cx="1611824" cy="16738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Triángulo isósceles"/>
          <p:cNvSpPr/>
          <p:nvPr/>
        </p:nvSpPr>
        <p:spPr>
          <a:xfrm>
            <a:off x="2599839" y="4682364"/>
            <a:ext cx="1666067" cy="1673817"/>
          </a:xfrm>
          <a:prstGeom prst="triangle">
            <a:avLst/>
          </a:prstGeom>
          <a:ln>
            <a:solidFill>
              <a:srgbClr val="F3EE1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4881966" y="4805412"/>
            <a:ext cx="2386739" cy="142772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ombo"/>
          <p:cNvSpPr/>
          <p:nvPr/>
        </p:nvSpPr>
        <p:spPr>
          <a:xfrm>
            <a:off x="7857641" y="4546422"/>
            <a:ext cx="1410345" cy="1920852"/>
          </a:xfrm>
          <a:prstGeom prst="diamond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0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64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0" y="2150"/>
            <a:ext cx="1219200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PRACTICAMOS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CuadroTexto 1"/>
          <p:cNvSpPr txBox="1"/>
          <p:nvPr/>
        </p:nvSpPr>
        <p:spPr>
          <a:xfrm>
            <a:off x="0" y="755436"/>
            <a:ext cx="1217133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PE" sz="4000" b="1" dirty="0" smtClean="0">
                <a:latin typeface="Arial" pitchFamily="34" charset="0"/>
                <a:cs typeface="Arial" pitchFamily="34" charset="0"/>
              </a:rPr>
              <a:t>epresenta los conjuntos entre llaves y diagramas.</a:t>
            </a:r>
            <a:endParaRPr lang="es-PE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201480" y="2078875"/>
            <a:ext cx="7242875" cy="784830"/>
          </a:xfrm>
          <a:prstGeom prst="rect">
            <a:avLst/>
          </a:prstGeom>
          <a:solidFill>
            <a:srgbClr val="F3EE1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0070C0"/>
                </a:solidFill>
                <a:latin typeface="Cooper Black" panose="0208090404030B020404" pitchFamily="18" charset="0"/>
              </a:rPr>
              <a:t>1. Conjunto de frutas</a:t>
            </a:r>
            <a:endParaRPr lang="es-PE" sz="4500" b="1" dirty="0"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CuadroTexto 1"/>
          <p:cNvSpPr txBox="1"/>
          <p:nvPr/>
        </p:nvSpPr>
        <p:spPr>
          <a:xfrm>
            <a:off x="201479" y="3107147"/>
            <a:ext cx="1100379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PE" sz="6000" b="1" dirty="0">
              <a:latin typeface="Cooper Black" panose="0208090404030B020404" pitchFamily="18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3995791" y="5067945"/>
            <a:ext cx="873448" cy="1239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3215332" y="4680487"/>
            <a:ext cx="836909" cy="7749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3000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7" t="6446" r="24065" b="5253"/>
          <a:stretch/>
        </p:blipFill>
        <p:spPr bwMode="auto">
          <a:xfrm>
            <a:off x="4869239" y="4105667"/>
            <a:ext cx="2709431" cy="2699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0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64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uadroTexto 1"/>
          <p:cNvSpPr txBox="1"/>
          <p:nvPr/>
        </p:nvSpPr>
        <p:spPr>
          <a:xfrm>
            <a:off x="201479" y="513546"/>
            <a:ext cx="11654724" cy="784830"/>
          </a:xfrm>
          <a:prstGeom prst="rect">
            <a:avLst/>
          </a:prstGeom>
          <a:solidFill>
            <a:srgbClr val="F3EE1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>
                <a:solidFill>
                  <a:srgbClr val="0070C0"/>
                </a:solidFill>
                <a:latin typeface="Cooper Black" panose="0208090404030B020404" pitchFamily="18" charset="0"/>
              </a:rPr>
              <a:t>2</a:t>
            </a:r>
            <a:r>
              <a:rPr lang="es-PE" sz="4500" b="1" dirty="0" smtClean="0">
                <a:solidFill>
                  <a:srgbClr val="0070C0"/>
                </a:solidFill>
                <a:latin typeface="Cooper Black" panose="0208090404030B020404" pitchFamily="18" charset="0"/>
              </a:rPr>
              <a:t>. Conjunto de días de la semana</a:t>
            </a:r>
            <a:endParaRPr lang="es-PE" sz="4500" b="1" dirty="0"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2595400" y="4169043"/>
            <a:ext cx="873448" cy="1239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1758491" y="3781585"/>
            <a:ext cx="836909" cy="7749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3000" dirty="0">
              <a:solidFill>
                <a:srgbClr val="FF0000"/>
              </a:solidFill>
            </a:endParaRPr>
          </a:p>
        </p:txBody>
      </p:sp>
      <p:sp>
        <p:nvSpPr>
          <p:cNvPr id="12" name="CuadroTexto 1"/>
          <p:cNvSpPr txBox="1"/>
          <p:nvPr/>
        </p:nvSpPr>
        <p:spPr>
          <a:xfrm>
            <a:off x="201479" y="1523737"/>
            <a:ext cx="11809707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D=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032125" y="3270143"/>
            <a:ext cx="6452838" cy="254172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s-E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.</a:t>
            </a:r>
            <a:r>
              <a:rPr lang="es-ES" sz="3200" dirty="0" smtClean="0">
                <a:latin typeface="Arial" pitchFamily="34" charset="0"/>
                <a:cs typeface="Arial" pitchFamily="34" charset="0"/>
              </a:rPr>
              <a:t>lunes                  </a:t>
            </a:r>
            <a:r>
              <a:rPr lang="es-E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3200" dirty="0" smtClean="0">
                <a:latin typeface="Arial" pitchFamily="34" charset="0"/>
                <a:cs typeface="Arial" pitchFamily="34" charset="0"/>
              </a:rPr>
              <a:t>viernes</a:t>
            </a:r>
          </a:p>
          <a:p>
            <a:pPr algn="ctr"/>
            <a:r>
              <a:rPr lang="es-ES" sz="32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s-E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3200" dirty="0" smtClean="0">
                <a:latin typeface="Arial" pitchFamily="34" charset="0"/>
                <a:cs typeface="Arial" pitchFamily="34" charset="0"/>
              </a:rPr>
              <a:t>martes                 </a:t>
            </a:r>
            <a:r>
              <a:rPr lang="es-E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3200" dirty="0" smtClean="0">
                <a:latin typeface="Arial" pitchFamily="34" charset="0"/>
                <a:cs typeface="Arial" pitchFamily="34" charset="0"/>
              </a:rPr>
              <a:t>sábado</a:t>
            </a:r>
          </a:p>
          <a:p>
            <a:pPr algn="ctr"/>
            <a:r>
              <a:rPr lang="es-ES" sz="32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s-E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.</a:t>
            </a:r>
            <a:r>
              <a:rPr lang="es-ES" sz="3200" dirty="0" smtClean="0">
                <a:latin typeface="Arial" pitchFamily="34" charset="0"/>
                <a:cs typeface="Arial" pitchFamily="34" charset="0"/>
              </a:rPr>
              <a:t>miércoles             </a:t>
            </a:r>
            <a:r>
              <a:rPr lang="es-E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3200" dirty="0" smtClean="0">
                <a:latin typeface="Arial" pitchFamily="34" charset="0"/>
                <a:cs typeface="Arial" pitchFamily="34" charset="0"/>
              </a:rPr>
              <a:t>domingo</a:t>
            </a:r>
          </a:p>
          <a:p>
            <a:pPr algn="ctr"/>
            <a:r>
              <a:rPr lang="es-E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.</a:t>
            </a:r>
            <a:r>
              <a:rPr lang="es-ES" sz="3200" dirty="0" smtClean="0">
                <a:latin typeface="Arial" pitchFamily="34" charset="0"/>
                <a:cs typeface="Arial" pitchFamily="34" charset="0"/>
              </a:rPr>
              <a:t>jueves</a:t>
            </a:r>
            <a:endParaRPr lang="es-E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8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64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uadroTexto 1"/>
          <p:cNvSpPr txBox="1"/>
          <p:nvPr/>
        </p:nvSpPr>
        <p:spPr>
          <a:xfrm>
            <a:off x="201479" y="513546"/>
            <a:ext cx="11654724" cy="784830"/>
          </a:xfrm>
          <a:prstGeom prst="rect">
            <a:avLst/>
          </a:prstGeom>
          <a:solidFill>
            <a:srgbClr val="F3EE1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>
                <a:solidFill>
                  <a:srgbClr val="0070C0"/>
                </a:solidFill>
                <a:latin typeface="Cooper Black" panose="0208090404030B020404" pitchFamily="18" charset="0"/>
              </a:rPr>
              <a:t>2</a:t>
            </a:r>
            <a:r>
              <a:rPr lang="es-PE" sz="4500" b="1" dirty="0" smtClean="0">
                <a:solidFill>
                  <a:srgbClr val="0070C0"/>
                </a:solidFill>
                <a:latin typeface="Cooper Black" panose="0208090404030B020404" pitchFamily="18" charset="0"/>
              </a:rPr>
              <a:t>. Conjunto de números</a:t>
            </a:r>
            <a:endParaRPr lang="es-PE" sz="4500" b="1" dirty="0"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4432515" y="3781585"/>
            <a:ext cx="743918" cy="3719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3595606" y="3378627"/>
            <a:ext cx="836909" cy="7749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3000" dirty="0">
              <a:solidFill>
                <a:srgbClr val="FF0000"/>
              </a:solidFill>
            </a:endParaRPr>
          </a:p>
        </p:txBody>
      </p:sp>
      <p:sp>
        <p:nvSpPr>
          <p:cNvPr id="12" name="CuadroTexto 1"/>
          <p:cNvSpPr txBox="1"/>
          <p:nvPr/>
        </p:nvSpPr>
        <p:spPr>
          <a:xfrm>
            <a:off x="201479" y="1523737"/>
            <a:ext cx="11809707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=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3" name="2 Triángulo isósceles"/>
          <p:cNvSpPr/>
          <p:nvPr/>
        </p:nvSpPr>
        <p:spPr>
          <a:xfrm>
            <a:off x="3962022" y="2867187"/>
            <a:ext cx="3554656" cy="3766088"/>
          </a:xfrm>
          <a:prstGeom prst="triangle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 smtClean="0"/>
              <a:t>0   3  6</a:t>
            </a:r>
          </a:p>
          <a:p>
            <a:pPr algn="ctr"/>
            <a:r>
              <a:rPr lang="es-ES" sz="4000" dirty="0" smtClean="0"/>
              <a:t>1  4 7</a:t>
            </a:r>
          </a:p>
          <a:p>
            <a:pPr algn="ctr"/>
            <a:r>
              <a:rPr lang="es-ES" sz="4000" dirty="0" smtClean="0"/>
              <a:t>2  5 8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51782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206644" y="117857"/>
            <a:ext cx="9309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M</a:t>
            </a:r>
            <a:r>
              <a:rPr lang="es-PE" sz="5000" b="1" dirty="0" smtClean="0">
                <a:latin typeface="Cooper Black" panose="0208090404030B020404" pitchFamily="18" charset="0"/>
              </a:rPr>
              <a:t>artes</a:t>
            </a:r>
            <a:r>
              <a:rPr lang="es-PE" sz="5000" b="1" dirty="0" smtClean="0">
                <a:latin typeface="Cooper Black" panose="0208090404030B020404" pitchFamily="18" charset="0"/>
              </a:rPr>
              <a:t> 05 </a:t>
            </a:r>
            <a:r>
              <a:rPr lang="es-PE" sz="5000" b="1" dirty="0" smtClean="0">
                <a:latin typeface="Cooper Black" panose="0208090404030B020404" pitchFamily="18" charset="0"/>
              </a:rPr>
              <a:t>de mayo del 2020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CuadroTexto 1"/>
          <p:cNvSpPr txBox="1"/>
          <p:nvPr/>
        </p:nvSpPr>
        <p:spPr>
          <a:xfrm>
            <a:off x="3445791" y="979631"/>
            <a:ext cx="41122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C</a:t>
            </a:r>
            <a:r>
              <a:rPr lang="es-PE" sz="5000" b="1" dirty="0" smtClean="0">
                <a:latin typeface="Cooper Black" panose="0208090404030B020404" pitchFamily="18" charset="0"/>
              </a:rPr>
              <a:t>onjunto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361628" y="1891138"/>
            <a:ext cx="116650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E</a:t>
            </a:r>
            <a:r>
              <a:rPr lang="es-PE" sz="5000" b="1" dirty="0" smtClean="0">
                <a:latin typeface="Cooper Black" panose="0208090404030B020404" pitchFamily="18" charset="0"/>
              </a:rPr>
              <a:t>s la reunión de objetos que tienen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0" name="CuadroTexto 1"/>
          <p:cNvSpPr txBox="1"/>
          <p:nvPr/>
        </p:nvSpPr>
        <p:spPr>
          <a:xfrm>
            <a:off x="113655" y="2567226"/>
            <a:ext cx="9402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>
                <a:latin typeface="Cooper Black" panose="0208090404030B020404" pitchFamily="18" charset="0"/>
              </a:rPr>
              <a:t>u</a:t>
            </a:r>
            <a:r>
              <a:rPr lang="es-PE" sz="5000" b="1" dirty="0" smtClean="0">
                <a:latin typeface="Cooper Black" panose="0208090404030B020404" pitchFamily="18" charset="0"/>
              </a:rPr>
              <a:t>na característica común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cxnSp>
        <p:nvCxnSpPr>
          <p:cNvPr id="28" name="27 Conector recto"/>
          <p:cNvCxnSpPr/>
          <p:nvPr/>
        </p:nvCxnSpPr>
        <p:spPr>
          <a:xfrm>
            <a:off x="3750590" y="1841405"/>
            <a:ext cx="34096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82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3656</TotalTime>
  <Words>141</Words>
  <Application>Microsoft Office PowerPoint</Application>
  <PresentationFormat>Personalizado</PresentationFormat>
  <Paragraphs>35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Ángulos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FHJFJHFJHF</dc:title>
  <dc:creator>USER</dc:creator>
  <cp:lastModifiedBy>ALONDRA - NICOLAS</cp:lastModifiedBy>
  <cp:revision>387</cp:revision>
  <dcterms:created xsi:type="dcterms:W3CDTF">2016-11-17T21:41:22Z</dcterms:created>
  <dcterms:modified xsi:type="dcterms:W3CDTF">2020-05-04T04:02:39Z</dcterms:modified>
</cp:coreProperties>
</file>