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350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6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1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401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325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8950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8394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93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33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5940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43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77742-974E-46DA-8761-FEEBE03B9971}" type="datetimeFigureOut">
              <a:rPr lang="es-PE" smtClean="0"/>
              <a:t>07/05/2020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64DF91-121D-4511-B518-0CDF1C248AA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871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272" y="2601524"/>
            <a:ext cx="2610829" cy="291871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18888" y="404218"/>
            <a:ext cx="727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I.E.P. NUEVO PITÁGORAS</a:t>
            </a:r>
            <a:endParaRPr lang="es-ES" sz="5400" b="1" dirty="0">
              <a:ln w="13462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3"/>
          <a:srcRect r="2325"/>
          <a:stretch>
            <a:fillRect/>
          </a:stretch>
        </p:blipFill>
        <p:spPr bwMode="auto">
          <a:xfrm>
            <a:off x="1002594" y="345379"/>
            <a:ext cx="1380563" cy="140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1168950" y="2434773"/>
            <a:ext cx="6340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  <a:latin typeface="Bell MT" panose="02020503060305020303" pitchFamily="18" charset="0"/>
              </a:rPr>
              <a:t>TEMA:</a:t>
            </a:r>
            <a:r>
              <a:rPr lang="es-PE" sz="28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s-PE" sz="2800" b="1" dirty="0" smtClean="0">
                <a:latin typeface="Bell MT" panose="02020503060305020303" pitchFamily="18" charset="0"/>
              </a:rPr>
              <a:t>“CONTEO DE SEGMENTOS”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40471" y="5047387"/>
            <a:ext cx="771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FFC000"/>
                </a:solidFill>
                <a:latin typeface="Bell MT" panose="02020503060305020303" pitchFamily="18" charset="0"/>
              </a:rPr>
              <a:t>PROFESORA:</a:t>
            </a:r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s-PE" sz="2800" b="1" dirty="0">
                <a:latin typeface="Bell MT" panose="02020503060305020303" pitchFamily="18" charset="0"/>
              </a:rPr>
              <a:t>LIC. JIMKY </a:t>
            </a:r>
            <a:r>
              <a:rPr lang="es-PE" sz="2800" b="1" dirty="0" smtClean="0">
                <a:latin typeface="Bell MT" panose="02020503060305020303" pitchFamily="18" charset="0"/>
              </a:rPr>
              <a:t>PÉREZ </a:t>
            </a:r>
            <a:r>
              <a:rPr lang="es-PE" sz="2800" b="1" dirty="0">
                <a:latin typeface="Bell MT" panose="02020503060305020303" pitchFamily="18" charset="0"/>
              </a:rPr>
              <a:t>HURTADO</a:t>
            </a:r>
          </a:p>
        </p:txBody>
      </p:sp>
      <p:sp>
        <p:nvSpPr>
          <p:cNvPr id="6" name="CuadroTexto 5"/>
          <p:cNvSpPr txBox="1"/>
          <p:nvPr/>
        </p:nvSpPr>
        <p:spPr>
          <a:xfrm flipH="1">
            <a:off x="1194299" y="3389977"/>
            <a:ext cx="565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FFC000"/>
                </a:solidFill>
                <a:latin typeface="Bell MT" panose="02020503060305020303" pitchFamily="18" charset="0"/>
              </a:rPr>
              <a:t>CURSO:</a:t>
            </a:r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s-PE" sz="2800" b="1" dirty="0" smtClean="0">
                <a:latin typeface="Bell MT" panose="02020503060305020303" pitchFamily="18" charset="0"/>
              </a:rPr>
              <a:t>RAZ. MATEMATICO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40471" y="4200356"/>
            <a:ext cx="435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FFC000"/>
                </a:solidFill>
                <a:latin typeface="Bell MT" panose="02020503060305020303" pitchFamily="18" charset="0"/>
              </a:rPr>
              <a:t>GRADO:</a:t>
            </a:r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s-PE" sz="2800" b="1" dirty="0" smtClean="0">
                <a:latin typeface="Bell MT" panose="02020503060305020303" pitchFamily="18" charset="0"/>
              </a:rPr>
              <a:t>3ero</a:t>
            </a:r>
            <a:r>
              <a:rPr lang="es-PE" sz="28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s-PE" sz="2800" b="1" dirty="0" smtClean="0">
                <a:latin typeface="Bell MT" panose="02020503060305020303" pitchFamily="18" charset="0"/>
              </a:rPr>
              <a:t>PRIMARIA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699102" y="5747928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08/05/2020</a:t>
            </a:r>
            <a:endParaRPr lang="es-PE" sz="28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841476" y="1297867"/>
            <a:ext cx="52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“SEMILLERO DE LIDERES PROFESIONALES”</a:t>
            </a:r>
            <a:endParaRPr lang="es-PE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64166" y="372053"/>
            <a:ext cx="7314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CONTEO DE SEGMENTOS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81636" y="1398494"/>
            <a:ext cx="10439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Un segmento es una porción de recta limitado por dos puntos, uno de inicio y otro</a:t>
            </a:r>
          </a:p>
          <a:p>
            <a:r>
              <a:rPr lang="es-PE" sz="2400" dirty="0" smtClean="0"/>
              <a:t> final, llamados extremos. </a:t>
            </a:r>
            <a:endParaRPr lang="es-PE" sz="2400" dirty="0"/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2084294" y="2643936"/>
            <a:ext cx="3026579" cy="781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1994358" y="3350132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/>
          <p:cNvSpPr/>
          <p:nvPr/>
        </p:nvSpPr>
        <p:spPr>
          <a:xfrm>
            <a:off x="5020937" y="2601552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97830" y="287374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200809" y="237071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0070C0"/>
                </a:solidFill>
              </a:rPr>
              <a:t>B</a:t>
            </a:r>
            <a:endParaRPr lang="es-PE" sz="2400" dirty="0">
              <a:solidFill>
                <a:srgbClr val="0070C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75611" y="3166127"/>
            <a:ext cx="272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B050"/>
                </a:solidFill>
              </a:rPr>
              <a:t>Se lee:</a:t>
            </a:r>
            <a:r>
              <a:rPr lang="es-PE" sz="2400" dirty="0" smtClean="0">
                <a:solidFill>
                  <a:srgbClr val="00B050"/>
                </a:solidFill>
              </a:rPr>
              <a:t> </a:t>
            </a:r>
            <a:r>
              <a:rPr lang="es-PE" sz="2400" dirty="0" smtClean="0">
                <a:solidFill>
                  <a:srgbClr val="0070C0"/>
                </a:solidFill>
              </a:rPr>
              <a:t>segmento </a:t>
            </a:r>
            <a:r>
              <a:rPr lang="es-PE" sz="2400" dirty="0">
                <a:solidFill>
                  <a:srgbClr val="0070C0"/>
                </a:solidFill>
              </a:rPr>
              <a:t>AB</a:t>
            </a:r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1558970" y="5739668"/>
            <a:ext cx="4188277" cy="13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1558970" y="5645538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/>
          <p:cNvSpPr/>
          <p:nvPr/>
        </p:nvSpPr>
        <p:spPr>
          <a:xfrm>
            <a:off x="2886345" y="5644176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Elipse 15"/>
          <p:cNvSpPr/>
          <p:nvPr/>
        </p:nvSpPr>
        <p:spPr>
          <a:xfrm>
            <a:off x="4316796" y="5644175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Elipse 16"/>
          <p:cNvSpPr/>
          <p:nvPr/>
        </p:nvSpPr>
        <p:spPr>
          <a:xfrm>
            <a:off x="5580241" y="5658985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/>
          <p:cNvSpPr txBox="1"/>
          <p:nvPr/>
        </p:nvSpPr>
        <p:spPr>
          <a:xfrm>
            <a:off x="1295587" y="57754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A</a:t>
            </a:r>
            <a:endParaRPr lang="es-PE" sz="2000" dirty="0"/>
          </a:p>
        </p:txBody>
      </p:sp>
      <p:sp>
        <p:nvSpPr>
          <p:cNvPr id="19" name="CuadroTexto 18"/>
          <p:cNvSpPr txBox="1"/>
          <p:nvPr/>
        </p:nvSpPr>
        <p:spPr>
          <a:xfrm flipH="1">
            <a:off x="5552711" y="5828262"/>
            <a:ext cx="389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D</a:t>
            </a:r>
          </a:p>
        </p:txBody>
      </p:sp>
      <p:sp>
        <p:nvSpPr>
          <p:cNvPr id="20" name="CuadroTexto 19"/>
          <p:cNvSpPr txBox="1"/>
          <p:nvPr/>
        </p:nvSpPr>
        <p:spPr>
          <a:xfrm flipH="1">
            <a:off x="4212197" y="5761406"/>
            <a:ext cx="389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C</a:t>
            </a:r>
          </a:p>
        </p:txBody>
      </p:sp>
      <p:sp>
        <p:nvSpPr>
          <p:cNvPr id="21" name="CuadroTexto 20"/>
          <p:cNvSpPr txBox="1"/>
          <p:nvPr/>
        </p:nvSpPr>
        <p:spPr>
          <a:xfrm flipH="1">
            <a:off x="2830669" y="5769081"/>
            <a:ext cx="389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B</a:t>
            </a:r>
            <a:endParaRPr lang="es-PE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575611" y="2419964"/>
            <a:ext cx="1909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B050"/>
                </a:solidFill>
              </a:rPr>
              <a:t>Notación:</a:t>
            </a:r>
            <a:r>
              <a:rPr lang="es-PE" sz="2400" dirty="0" smtClean="0">
                <a:solidFill>
                  <a:srgbClr val="00B050"/>
                </a:solidFill>
              </a:rPr>
              <a:t> </a:t>
            </a:r>
            <a:r>
              <a:rPr lang="es-PE" sz="2400" dirty="0" smtClean="0"/>
              <a:t> </a:t>
            </a:r>
            <a:r>
              <a:rPr lang="es-PE" sz="2400" dirty="0">
                <a:solidFill>
                  <a:srgbClr val="0070C0"/>
                </a:solidFill>
              </a:rPr>
              <a:t>AB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7940183" y="2419964"/>
            <a:ext cx="34962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971285" y="4325868"/>
            <a:ext cx="881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Entonces observemos </a:t>
            </a:r>
            <a:r>
              <a:rPr lang="es-PE" sz="2400" b="1" dirty="0" smtClean="0"/>
              <a:t>la figura</a:t>
            </a:r>
            <a:r>
              <a:rPr lang="es-PE" sz="2400" dirty="0" smtClean="0"/>
              <a:t>: ¿cuántos </a:t>
            </a:r>
            <a:r>
              <a:rPr lang="es-PE" sz="2400" dirty="0"/>
              <a:t>segmentos </a:t>
            </a:r>
            <a:r>
              <a:rPr lang="es-PE" sz="2400" dirty="0" smtClean="0"/>
              <a:t>hay en total?</a:t>
            </a:r>
            <a:endParaRPr lang="es-PE" sz="2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219451" y="52541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1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391091" y="52968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2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39373" y="53074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3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879003" y="5136572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(1)  (2) (3) (1;2)  (2;3) (1;2;3)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7415304" y="5713885"/>
            <a:ext cx="259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Total= 6 segmentos</a:t>
            </a:r>
          </a:p>
        </p:txBody>
      </p:sp>
    </p:spTree>
    <p:extLst>
      <p:ext uri="{BB962C8B-B14F-4D97-AF65-F5344CB8AC3E}">
        <p14:creationId xmlns:p14="http://schemas.microsoft.com/office/powerpoint/2010/main" val="259890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 26"/>
          <p:cNvSpPr/>
          <p:nvPr/>
        </p:nvSpPr>
        <p:spPr>
          <a:xfrm rot="3421990">
            <a:off x="1613688" y="3336808"/>
            <a:ext cx="3843933" cy="4983872"/>
          </a:xfrm>
          <a:custGeom>
            <a:avLst/>
            <a:gdLst>
              <a:gd name="connsiteX0" fmla="*/ 860211 w 3843933"/>
              <a:gd name="connsiteY0" fmla="*/ 570228 h 4983872"/>
              <a:gd name="connsiteX1" fmla="*/ 914103 w 3843933"/>
              <a:gd name="connsiteY1" fmla="*/ 499176 h 4983872"/>
              <a:gd name="connsiteX2" fmla="*/ 915055 w 3843933"/>
              <a:gd name="connsiteY2" fmla="*/ 505060 h 4983872"/>
              <a:gd name="connsiteX3" fmla="*/ 1554803 w 3843933"/>
              <a:gd name="connsiteY3" fmla="*/ 838167 h 4983872"/>
              <a:gd name="connsiteX4" fmla="*/ 1651966 w 3843933"/>
              <a:gd name="connsiteY4" fmla="*/ 854625 h 4983872"/>
              <a:gd name="connsiteX5" fmla="*/ 1655495 w 3843933"/>
              <a:gd name="connsiteY5" fmla="*/ 875332 h 4983872"/>
              <a:gd name="connsiteX6" fmla="*/ 1531528 w 3843933"/>
              <a:gd name="connsiteY6" fmla="*/ 2753493 h 4983872"/>
              <a:gd name="connsiteX7" fmla="*/ 357270 w 3843933"/>
              <a:gd name="connsiteY7" fmla="*/ 4979588 h 4983872"/>
              <a:gd name="connsiteX8" fmla="*/ 153968 w 3843933"/>
              <a:gd name="connsiteY8" fmla="*/ 2470993 h 4983872"/>
              <a:gd name="connsiteX9" fmla="*/ 860211 w 3843933"/>
              <a:gd name="connsiteY9" fmla="*/ 570228 h 4983872"/>
              <a:gd name="connsiteX10" fmla="*/ 937304 w 3843933"/>
              <a:gd name="connsiteY10" fmla="*/ 365865 h 4983872"/>
              <a:gd name="connsiteX11" fmla="*/ 2375704 w 3843933"/>
              <a:gd name="connsiteY11" fmla="*/ 0 h 4983872"/>
              <a:gd name="connsiteX12" fmla="*/ 3843933 w 3843933"/>
              <a:gd name="connsiteY12" fmla="*/ 458211 h 4983872"/>
              <a:gd name="connsiteX13" fmla="*/ 2375704 w 3843933"/>
              <a:gd name="connsiteY13" fmla="*/ 916422 h 4983872"/>
              <a:gd name="connsiteX14" fmla="*/ 1804203 w 3843933"/>
              <a:gd name="connsiteY14" fmla="*/ 880414 h 4983872"/>
              <a:gd name="connsiteX15" fmla="*/ 1651966 w 3843933"/>
              <a:gd name="connsiteY15" fmla="*/ 854625 h 4983872"/>
              <a:gd name="connsiteX16" fmla="*/ 1630418 w 3843933"/>
              <a:gd name="connsiteY16" fmla="*/ 728177 h 4983872"/>
              <a:gd name="connsiteX17" fmla="*/ 1328226 w 3843933"/>
              <a:gd name="connsiteY17" fmla="*/ 244897 h 4983872"/>
              <a:gd name="connsiteX18" fmla="*/ 941319 w 3843933"/>
              <a:gd name="connsiteY18" fmla="*/ 463295 h 4983872"/>
              <a:gd name="connsiteX19" fmla="*/ 914103 w 3843933"/>
              <a:gd name="connsiteY19" fmla="*/ 499176 h 4983872"/>
              <a:gd name="connsiteX20" fmla="*/ 907475 w 3843933"/>
              <a:gd name="connsiteY20" fmla="*/ 458211 h 4983872"/>
              <a:gd name="connsiteX21" fmla="*/ 937304 w 3843933"/>
              <a:gd name="connsiteY21" fmla="*/ 365865 h 498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43933" h="4983872">
                <a:moveTo>
                  <a:pt x="860211" y="570228"/>
                </a:moveTo>
                <a:lnTo>
                  <a:pt x="914103" y="499176"/>
                </a:lnTo>
                <a:lnTo>
                  <a:pt x="915055" y="505060"/>
                </a:lnTo>
                <a:cubicBezTo>
                  <a:pt x="960168" y="643694"/>
                  <a:pt x="1203307" y="764057"/>
                  <a:pt x="1554803" y="838167"/>
                </a:cubicBezTo>
                <a:lnTo>
                  <a:pt x="1651966" y="854625"/>
                </a:lnTo>
                <a:lnTo>
                  <a:pt x="1655495" y="875332"/>
                </a:lnTo>
                <a:cubicBezTo>
                  <a:pt x="1719530" y="1340930"/>
                  <a:pt x="1682347" y="2018053"/>
                  <a:pt x="1531528" y="2753493"/>
                </a:cubicBezTo>
                <a:cubicBezTo>
                  <a:pt x="1263406" y="4060942"/>
                  <a:pt x="737672" y="5057599"/>
                  <a:pt x="357270" y="4979588"/>
                </a:cubicBezTo>
                <a:cubicBezTo>
                  <a:pt x="-23133" y="4901578"/>
                  <a:pt x="-114154" y="3778441"/>
                  <a:pt x="153968" y="2470993"/>
                </a:cubicBezTo>
                <a:cubicBezTo>
                  <a:pt x="321545" y="1653837"/>
                  <a:pt x="589750" y="958085"/>
                  <a:pt x="860211" y="570228"/>
                </a:cubicBezTo>
                <a:close/>
                <a:moveTo>
                  <a:pt x="937304" y="365865"/>
                </a:moveTo>
                <a:cubicBezTo>
                  <a:pt x="1074211" y="157066"/>
                  <a:pt x="1666184" y="0"/>
                  <a:pt x="2375704" y="0"/>
                </a:cubicBezTo>
                <a:cubicBezTo>
                  <a:pt x="3186584" y="0"/>
                  <a:pt x="3843933" y="205148"/>
                  <a:pt x="3843933" y="458211"/>
                </a:cubicBezTo>
                <a:cubicBezTo>
                  <a:pt x="3843933" y="711274"/>
                  <a:pt x="3186584" y="916422"/>
                  <a:pt x="2375704" y="916422"/>
                </a:cubicBezTo>
                <a:cubicBezTo>
                  <a:pt x="2172984" y="916422"/>
                  <a:pt x="1979860" y="903600"/>
                  <a:pt x="1804203" y="880414"/>
                </a:cubicBezTo>
                <a:lnTo>
                  <a:pt x="1651966" y="854625"/>
                </a:lnTo>
                <a:lnTo>
                  <a:pt x="1630418" y="728177"/>
                </a:lnTo>
                <a:cubicBezTo>
                  <a:pt x="1572834" y="450376"/>
                  <a:pt x="1470878" y="274151"/>
                  <a:pt x="1328226" y="244897"/>
                </a:cubicBezTo>
                <a:cubicBezTo>
                  <a:pt x="1209351" y="220519"/>
                  <a:pt x="1076283" y="301089"/>
                  <a:pt x="941319" y="463295"/>
                </a:cubicBezTo>
                <a:lnTo>
                  <a:pt x="914103" y="499176"/>
                </a:lnTo>
                <a:lnTo>
                  <a:pt x="907475" y="458211"/>
                </a:lnTo>
                <a:cubicBezTo>
                  <a:pt x="907475" y="426578"/>
                  <a:pt x="917746" y="395694"/>
                  <a:pt x="937304" y="365865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132336" y="582272"/>
            <a:ext cx="629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Forma Práctica: ¿cuántos </a:t>
            </a:r>
            <a:r>
              <a:rPr lang="es-PE" sz="2400" dirty="0"/>
              <a:t>segmentos </a:t>
            </a:r>
            <a:r>
              <a:rPr lang="es-PE" sz="2400" dirty="0" smtClean="0"/>
              <a:t>hay en total?</a:t>
            </a:r>
            <a:endParaRPr lang="es-PE" sz="2400" dirty="0"/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1639653" y="1786233"/>
            <a:ext cx="4188277" cy="13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1639653" y="1692103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Elipse 4"/>
          <p:cNvSpPr/>
          <p:nvPr/>
        </p:nvSpPr>
        <p:spPr>
          <a:xfrm>
            <a:off x="2967028" y="1690741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/>
          <p:cNvSpPr/>
          <p:nvPr/>
        </p:nvSpPr>
        <p:spPr>
          <a:xfrm>
            <a:off x="4397479" y="1690740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/>
          <p:cNvSpPr/>
          <p:nvPr/>
        </p:nvSpPr>
        <p:spPr>
          <a:xfrm>
            <a:off x="5660924" y="1705550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 flipH="1">
            <a:off x="5633394" y="1874827"/>
            <a:ext cx="389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D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4292880" y="1807971"/>
            <a:ext cx="389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C</a:t>
            </a:r>
          </a:p>
        </p:txBody>
      </p:sp>
      <p:sp>
        <p:nvSpPr>
          <p:cNvPr id="10" name="CuadroTexto 9"/>
          <p:cNvSpPr txBox="1"/>
          <p:nvPr/>
        </p:nvSpPr>
        <p:spPr>
          <a:xfrm flipH="1">
            <a:off x="2911352" y="1815646"/>
            <a:ext cx="389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B</a:t>
            </a:r>
            <a:endParaRPr lang="es-PE" sz="2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300134" y="13006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1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471774" y="13434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2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20056" y="13539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3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321570" y="1186068"/>
            <a:ext cx="1678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1 +2 +</a:t>
            </a:r>
            <a:r>
              <a:rPr lang="es-PE" sz="2400" dirty="0" smtClean="0"/>
              <a:t>3 = 6</a:t>
            </a:r>
          </a:p>
          <a:p>
            <a:endParaRPr lang="es-PE" sz="2400" dirty="0" smtClean="0"/>
          </a:p>
          <a:p>
            <a:r>
              <a:rPr lang="es-PE" sz="2400" dirty="0" smtClean="0"/>
              <a:t>Total = 6</a:t>
            </a:r>
            <a:endParaRPr lang="es-PE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255080" y="2910555"/>
            <a:ext cx="566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Ejemplo 1: ¿cuántos segmentos hay en total?</a:t>
            </a:r>
            <a:endParaRPr lang="es-PE" sz="2400" dirty="0"/>
          </a:p>
        </p:txBody>
      </p:sp>
      <p:sp>
        <p:nvSpPr>
          <p:cNvPr id="22" name="Elipse 21"/>
          <p:cNvSpPr/>
          <p:nvPr/>
        </p:nvSpPr>
        <p:spPr>
          <a:xfrm>
            <a:off x="1041732" y="5819602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131668" y="4208482"/>
            <a:ext cx="3933590" cy="17403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5065258" y="4192516"/>
            <a:ext cx="932328" cy="16751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087647" y="5345509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/>
          <p:cNvSpPr/>
          <p:nvPr/>
        </p:nvSpPr>
        <p:spPr>
          <a:xfrm>
            <a:off x="3061040" y="4894633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/>
          <p:cNvSpPr/>
          <p:nvPr/>
        </p:nvSpPr>
        <p:spPr>
          <a:xfrm>
            <a:off x="4063149" y="4506787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/>
          <p:cNvSpPr/>
          <p:nvPr/>
        </p:nvSpPr>
        <p:spPr>
          <a:xfrm>
            <a:off x="4885386" y="4098386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/>
          <p:cNvSpPr/>
          <p:nvPr/>
        </p:nvSpPr>
        <p:spPr>
          <a:xfrm>
            <a:off x="5367372" y="4854129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/>
          <p:cNvSpPr/>
          <p:nvPr/>
        </p:nvSpPr>
        <p:spPr>
          <a:xfrm>
            <a:off x="5887495" y="5775930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/>
          <p:cNvSpPr txBox="1"/>
          <p:nvPr/>
        </p:nvSpPr>
        <p:spPr>
          <a:xfrm>
            <a:off x="1299495" y="52088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1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413149" y="47771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2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462976" y="433478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solidFill>
                  <a:srgbClr val="002060"/>
                </a:solidFill>
              </a:rPr>
              <a:t>3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304189" y="3977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4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5239511" y="43055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1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693124" y="51349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solidFill>
                  <a:srgbClr val="002060"/>
                </a:solidFill>
              </a:rPr>
              <a:t>2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7362783" y="4044885"/>
            <a:ext cx="423936" cy="225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Flecha derecha 41"/>
          <p:cNvSpPr/>
          <p:nvPr/>
        </p:nvSpPr>
        <p:spPr>
          <a:xfrm>
            <a:off x="7434805" y="4535982"/>
            <a:ext cx="423936" cy="225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/>
          <p:cNvSpPr txBox="1"/>
          <p:nvPr/>
        </p:nvSpPr>
        <p:spPr>
          <a:xfrm>
            <a:off x="7919896" y="397303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1+2+3+4 = </a:t>
            </a:r>
            <a:r>
              <a:rPr lang="es-PE" dirty="0" smtClean="0">
                <a:solidFill>
                  <a:srgbClr val="C00000"/>
                </a:solidFill>
              </a:rPr>
              <a:t>10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8062586" y="443729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1+2 = </a:t>
            </a:r>
            <a:r>
              <a:rPr lang="es-PE" dirty="0" smtClean="0">
                <a:solidFill>
                  <a:srgbClr val="C00000"/>
                </a:solidFill>
              </a:rPr>
              <a:t>3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751150" y="5078636"/>
            <a:ext cx="210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TOTAL= 10 +3 = 13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640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23801" y="717920"/>
            <a:ext cx="566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Ejemplo 2: ¿cuántos segmentos hay en total?</a:t>
            </a:r>
            <a:endParaRPr lang="es-PE" sz="2400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2178423" y="1411942"/>
            <a:ext cx="1264024" cy="1425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3469341" y="1452282"/>
            <a:ext cx="1156447" cy="13984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2061593" y="1358152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/>
          <p:cNvSpPr/>
          <p:nvPr/>
        </p:nvSpPr>
        <p:spPr>
          <a:xfrm>
            <a:off x="2630563" y="1936377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/>
          <p:cNvSpPr/>
          <p:nvPr/>
        </p:nvSpPr>
        <p:spPr>
          <a:xfrm>
            <a:off x="3352511" y="2743200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/>
          <p:cNvSpPr/>
          <p:nvPr/>
        </p:nvSpPr>
        <p:spPr>
          <a:xfrm>
            <a:off x="3867692" y="2151529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/>
          <p:cNvSpPr/>
          <p:nvPr/>
        </p:nvSpPr>
        <p:spPr>
          <a:xfrm>
            <a:off x="4472810" y="1336484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/>
          <p:cNvSpPr txBox="1"/>
          <p:nvPr/>
        </p:nvSpPr>
        <p:spPr>
          <a:xfrm>
            <a:off x="1223802" y="3455894"/>
            <a:ext cx="566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Ejemplo 3: ¿cuántos segmentos hay en total?</a:t>
            </a:r>
            <a:endParaRPr lang="es-PE" sz="2400" dirty="0"/>
          </a:p>
        </p:txBody>
      </p:sp>
      <p:sp>
        <p:nvSpPr>
          <p:cNvPr id="13" name="Triángulo isósceles 12"/>
          <p:cNvSpPr/>
          <p:nvPr/>
        </p:nvSpPr>
        <p:spPr>
          <a:xfrm>
            <a:off x="2232211" y="4326986"/>
            <a:ext cx="2147336" cy="1573306"/>
          </a:xfrm>
          <a:prstGeom prst="triangl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/>
          <p:cNvSpPr/>
          <p:nvPr/>
        </p:nvSpPr>
        <p:spPr>
          <a:xfrm>
            <a:off x="2210377" y="5800149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Elipse 15"/>
          <p:cNvSpPr/>
          <p:nvPr/>
        </p:nvSpPr>
        <p:spPr>
          <a:xfrm>
            <a:off x="3215943" y="4262717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Elipse 16"/>
          <p:cNvSpPr/>
          <p:nvPr/>
        </p:nvSpPr>
        <p:spPr>
          <a:xfrm>
            <a:off x="4280357" y="5824808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Elipse 17"/>
          <p:cNvSpPr/>
          <p:nvPr/>
        </p:nvSpPr>
        <p:spPr>
          <a:xfrm>
            <a:off x="2720499" y="5019509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/>
          <p:cNvSpPr/>
          <p:nvPr/>
        </p:nvSpPr>
        <p:spPr>
          <a:xfrm>
            <a:off x="2900370" y="5800149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/>
          <p:cNvSpPr/>
          <p:nvPr/>
        </p:nvSpPr>
        <p:spPr>
          <a:xfrm>
            <a:off x="3687820" y="5032955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/>
          <p:cNvSpPr/>
          <p:nvPr/>
        </p:nvSpPr>
        <p:spPr>
          <a:xfrm>
            <a:off x="3590363" y="5800150"/>
            <a:ext cx="179872" cy="188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24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45859" y="497541"/>
            <a:ext cx="583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>
                <a:solidFill>
                  <a:schemeClr val="accent5">
                    <a:lumMod val="75000"/>
                  </a:schemeClr>
                </a:solidFill>
              </a:rPr>
              <a:t>PRACTICO LO APRENDIDO</a:t>
            </a:r>
            <a:endParaRPr lang="es-PE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23801" y="1143872"/>
            <a:ext cx="466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1. ¿Cuántos segmentos hay en total?</a:t>
            </a:r>
            <a:endParaRPr lang="es-PE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223800" y="3864660"/>
            <a:ext cx="466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2. ¿Cuántos segmentos hay en total?</a:t>
            </a:r>
            <a:endParaRPr lang="es-PE" sz="24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36377" y="2497542"/>
            <a:ext cx="35769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3724835" y="1930526"/>
            <a:ext cx="26894" cy="1250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873334" y="2426680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/>
          <p:cNvSpPr/>
          <p:nvPr/>
        </p:nvSpPr>
        <p:spPr>
          <a:xfrm>
            <a:off x="2754116" y="2426679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/>
          <p:cNvSpPr/>
          <p:nvPr/>
        </p:nvSpPr>
        <p:spPr>
          <a:xfrm>
            <a:off x="3661793" y="2426679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/>
          <p:cNvSpPr/>
          <p:nvPr/>
        </p:nvSpPr>
        <p:spPr>
          <a:xfrm>
            <a:off x="4515681" y="2410136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/>
          <p:cNvSpPr/>
          <p:nvPr/>
        </p:nvSpPr>
        <p:spPr>
          <a:xfrm>
            <a:off x="5459505" y="2410136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/>
          <p:cNvSpPr/>
          <p:nvPr/>
        </p:nvSpPr>
        <p:spPr>
          <a:xfrm>
            <a:off x="3671046" y="1740897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Elipse 15"/>
          <p:cNvSpPr/>
          <p:nvPr/>
        </p:nvSpPr>
        <p:spPr>
          <a:xfrm>
            <a:off x="3671046" y="3134197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Conector recto 16"/>
          <p:cNvCxnSpPr/>
          <p:nvPr/>
        </p:nvCxnSpPr>
        <p:spPr>
          <a:xfrm>
            <a:off x="2850776" y="5661212"/>
            <a:ext cx="1532965" cy="13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endCxn id="32" idx="6"/>
          </p:cNvCxnSpPr>
          <p:nvPr/>
        </p:nvCxnSpPr>
        <p:spPr>
          <a:xfrm flipV="1">
            <a:off x="4421840" y="4509020"/>
            <a:ext cx="1863793" cy="12021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2164976" y="5661212"/>
            <a:ext cx="712694" cy="1129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75040" y="6584934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Elipse 23"/>
          <p:cNvSpPr/>
          <p:nvPr/>
        </p:nvSpPr>
        <p:spPr>
          <a:xfrm>
            <a:off x="2732282" y="5652853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/>
          <p:cNvSpPr/>
          <p:nvPr/>
        </p:nvSpPr>
        <p:spPr>
          <a:xfrm>
            <a:off x="3558410" y="5567082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/>
          <p:cNvSpPr/>
          <p:nvPr/>
        </p:nvSpPr>
        <p:spPr>
          <a:xfrm>
            <a:off x="4293805" y="5599312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/>
          <p:cNvSpPr/>
          <p:nvPr/>
        </p:nvSpPr>
        <p:spPr>
          <a:xfrm>
            <a:off x="4889958" y="5173241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/>
          <p:cNvSpPr/>
          <p:nvPr/>
        </p:nvSpPr>
        <p:spPr>
          <a:xfrm>
            <a:off x="5513294" y="4847150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/>
          <p:cNvSpPr/>
          <p:nvPr/>
        </p:nvSpPr>
        <p:spPr>
          <a:xfrm>
            <a:off x="6105761" y="4414890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986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38954" y="565648"/>
            <a:ext cx="466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3. ¿Cuántos segmentos hay en total?</a:t>
            </a:r>
            <a:endParaRPr lang="es-PE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331378" y="4048437"/>
            <a:ext cx="466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4. ¿Cuántos segmentos hay en total?</a:t>
            </a:r>
            <a:endParaRPr lang="es-PE" sz="2400" dirty="0"/>
          </a:p>
        </p:txBody>
      </p:sp>
      <p:sp>
        <p:nvSpPr>
          <p:cNvPr id="4" name="Rectángulo 3"/>
          <p:cNvSpPr/>
          <p:nvPr/>
        </p:nvSpPr>
        <p:spPr>
          <a:xfrm>
            <a:off x="2514600" y="1519518"/>
            <a:ext cx="2218765" cy="18288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Elipse 4"/>
          <p:cNvSpPr/>
          <p:nvPr/>
        </p:nvSpPr>
        <p:spPr>
          <a:xfrm>
            <a:off x="2474259" y="1458491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/>
          <p:cNvSpPr/>
          <p:nvPr/>
        </p:nvSpPr>
        <p:spPr>
          <a:xfrm>
            <a:off x="4593834" y="1458490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/>
          <p:cNvSpPr/>
          <p:nvPr/>
        </p:nvSpPr>
        <p:spPr>
          <a:xfrm>
            <a:off x="2424664" y="3221086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/>
          <p:cNvSpPr/>
          <p:nvPr/>
        </p:nvSpPr>
        <p:spPr>
          <a:xfrm>
            <a:off x="4624126" y="3190572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2422689" y="1613550"/>
            <a:ext cx="2232764" cy="17350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5" idx="5"/>
          </p:cNvCxnSpPr>
          <p:nvPr/>
        </p:nvCxnSpPr>
        <p:spPr>
          <a:xfrm>
            <a:off x="2627789" y="1619180"/>
            <a:ext cx="2068005" cy="16276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3539938" y="2338891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721224" y="5029200"/>
            <a:ext cx="4518211" cy="13043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/>
          <p:cNvSpPr/>
          <p:nvPr/>
        </p:nvSpPr>
        <p:spPr>
          <a:xfrm>
            <a:off x="1631288" y="4975279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/>
          <p:cNvSpPr/>
          <p:nvPr/>
        </p:nvSpPr>
        <p:spPr>
          <a:xfrm>
            <a:off x="2828075" y="4960935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/>
          <p:cNvSpPr/>
          <p:nvPr/>
        </p:nvSpPr>
        <p:spPr>
          <a:xfrm>
            <a:off x="3890393" y="4919696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Elipse 16"/>
          <p:cNvSpPr/>
          <p:nvPr/>
        </p:nvSpPr>
        <p:spPr>
          <a:xfrm>
            <a:off x="4952711" y="4927384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Elipse 17"/>
          <p:cNvSpPr/>
          <p:nvPr/>
        </p:nvSpPr>
        <p:spPr>
          <a:xfrm>
            <a:off x="6149499" y="4900938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/>
          <p:cNvSpPr/>
          <p:nvPr/>
        </p:nvSpPr>
        <p:spPr>
          <a:xfrm>
            <a:off x="6149499" y="6199227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/>
          <p:cNvSpPr/>
          <p:nvPr/>
        </p:nvSpPr>
        <p:spPr>
          <a:xfrm>
            <a:off x="1663502" y="6259224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/>
          <p:cNvSpPr/>
          <p:nvPr/>
        </p:nvSpPr>
        <p:spPr>
          <a:xfrm>
            <a:off x="3164251" y="6213571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/>
          <p:cNvSpPr/>
          <p:nvPr/>
        </p:nvSpPr>
        <p:spPr>
          <a:xfrm>
            <a:off x="4841200" y="6199227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/>
          <p:cNvSpPr/>
          <p:nvPr/>
        </p:nvSpPr>
        <p:spPr>
          <a:xfrm>
            <a:off x="1636608" y="5587252"/>
            <a:ext cx="179872" cy="188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41685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88</TotalTime>
  <Words>225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Bell MT</vt:lpstr>
      <vt:lpstr>Comic Sans MS</vt:lpstr>
      <vt:lpstr>Gill Sans MT</vt:lpstr>
      <vt:lpstr>Impact</vt:lpstr>
      <vt:lpstr>Badge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14</cp:revision>
  <dcterms:created xsi:type="dcterms:W3CDTF">2020-05-07T15:44:49Z</dcterms:created>
  <dcterms:modified xsi:type="dcterms:W3CDTF">2020-05-07T21:05:08Z</dcterms:modified>
</cp:coreProperties>
</file>