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324" r:id="rId2"/>
    <p:sldId id="327" r:id="rId3"/>
    <p:sldId id="330" r:id="rId4"/>
    <p:sldId id="331" r:id="rId5"/>
    <p:sldId id="334" r:id="rId6"/>
    <p:sldId id="335" r:id="rId7"/>
    <p:sldId id="337" r:id="rId8"/>
    <p:sldId id="322" r:id="rId9"/>
    <p:sldId id="338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E28E0"/>
    <a:srgbClr val="F3E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-102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1"/>
          <p:cNvSpPr txBox="1"/>
          <p:nvPr/>
        </p:nvSpPr>
        <p:spPr>
          <a:xfrm>
            <a:off x="801108" y="123990"/>
            <a:ext cx="105897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¿QUÉ ES UNA SERIE VERBAL?</a:t>
            </a:r>
            <a:endParaRPr lang="es-PE" sz="5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CuadroTexto 1"/>
          <p:cNvSpPr txBox="1"/>
          <p:nvPr/>
        </p:nvSpPr>
        <p:spPr>
          <a:xfrm>
            <a:off x="167898" y="985764"/>
            <a:ext cx="4884549" cy="5478423"/>
          </a:xfrm>
          <a:prstGeom prst="rect">
            <a:avLst/>
          </a:prstGeom>
          <a:solidFill>
            <a:srgbClr val="F3EE1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0070C0"/>
                </a:solidFill>
                <a:latin typeface="Cooper Black" panose="0208090404030B020404" pitchFamily="18" charset="0"/>
              </a:rPr>
              <a:t>Es un conjunto de palabras que pertenecen a un mismo 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campo semántico.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9" name="CuadroTexto 1"/>
          <p:cNvSpPr txBox="1"/>
          <p:nvPr/>
        </p:nvSpPr>
        <p:spPr>
          <a:xfrm>
            <a:off x="7671660" y="1198496"/>
            <a:ext cx="4194875" cy="4708981"/>
          </a:xfrm>
          <a:prstGeom prst="rect">
            <a:avLst/>
          </a:prstGeom>
          <a:solidFill>
            <a:srgbClr val="F3EE1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0070C0"/>
                </a:solidFill>
                <a:latin typeface="Cooper Black" panose="0208090404030B020404" pitchFamily="18" charset="0"/>
              </a:rPr>
              <a:t>Es un conjunto cosas que pertenece a 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un mismo grupo.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0" name="9 Flecha derecha"/>
          <p:cNvSpPr/>
          <p:nvPr/>
        </p:nvSpPr>
        <p:spPr>
          <a:xfrm>
            <a:off x="5749871" y="2465739"/>
            <a:ext cx="1503336" cy="12592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019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1"/>
          <p:cNvSpPr txBox="1"/>
          <p:nvPr/>
        </p:nvSpPr>
        <p:spPr>
          <a:xfrm>
            <a:off x="131737" y="31000"/>
            <a:ext cx="80591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CAMPO SEMÁNTICO:</a:t>
            </a:r>
            <a:endParaRPr lang="es-PE" sz="5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 flipH="1">
            <a:off x="3611107" y="2234997"/>
            <a:ext cx="7160215" cy="309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841" y="2049018"/>
            <a:ext cx="9593450" cy="4513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66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1"/>
          <p:cNvSpPr txBox="1"/>
          <p:nvPr/>
        </p:nvSpPr>
        <p:spPr>
          <a:xfrm>
            <a:off x="154984" y="15501"/>
            <a:ext cx="80591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CAMPO SEMÁNTICO:</a:t>
            </a:r>
            <a:endParaRPr lang="es-PE" sz="5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852" y="1946658"/>
            <a:ext cx="8973519" cy="4533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44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1"/>
          <p:cNvSpPr txBox="1"/>
          <p:nvPr/>
        </p:nvSpPr>
        <p:spPr>
          <a:xfrm>
            <a:off x="154984" y="123989"/>
            <a:ext cx="80591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CAMPO SEMÁNTICO:</a:t>
            </a:r>
            <a:endParaRPr lang="es-PE" sz="5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301" y="2194617"/>
            <a:ext cx="7859134" cy="442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04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adroTexto 1"/>
          <p:cNvSpPr txBox="1"/>
          <p:nvPr/>
        </p:nvSpPr>
        <p:spPr>
          <a:xfrm>
            <a:off x="263470" y="216977"/>
            <a:ext cx="116392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COMPLETANDO SERIE VERBALES</a:t>
            </a:r>
            <a:endParaRPr lang="es-PE" sz="5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7" name="CuadroTexto 1"/>
          <p:cNvSpPr txBox="1"/>
          <p:nvPr/>
        </p:nvSpPr>
        <p:spPr>
          <a:xfrm>
            <a:off x="203455" y="1332855"/>
            <a:ext cx="6000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b="1" dirty="0" smtClean="0">
                <a:solidFill>
                  <a:srgbClr val="00B050"/>
                </a:solidFill>
                <a:latin typeface="Cooper Black" panose="0208090404030B020404" pitchFamily="18" charset="0"/>
              </a:rPr>
              <a:t>CAMPO SEMÁNTICO</a:t>
            </a:r>
            <a:endParaRPr lang="es-PE" sz="4000" b="1" dirty="0">
              <a:solidFill>
                <a:srgbClr val="00B050"/>
              </a:solidFill>
              <a:latin typeface="Cooper Black" panose="0208090404030B020404" pitchFamily="18" charset="0"/>
            </a:endParaRPr>
          </a:p>
        </p:txBody>
      </p:sp>
      <p:sp>
        <p:nvSpPr>
          <p:cNvPr id="8" name="CuadroTexto 1"/>
          <p:cNvSpPr txBox="1"/>
          <p:nvPr/>
        </p:nvSpPr>
        <p:spPr>
          <a:xfrm>
            <a:off x="6191572" y="1332856"/>
            <a:ext cx="6000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b="1" dirty="0">
                <a:solidFill>
                  <a:srgbClr val="0070C0"/>
                </a:solidFill>
                <a:latin typeface="Cooper Black" panose="0208090404030B020404" pitchFamily="18" charset="0"/>
              </a:rPr>
              <a:t>¿</a:t>
            </a:r>
            <a:r>
              <a:rPr lang="es-PE" sz="4000" b="1" dirty="0" smtClean="0">
                <a:solidFill>
                  <a:srgbClr val="0070C0"/>
                </a:solidFill>
                <a:latin typeface="Cooper Black" panose="0208090404030B020404" pitchFamily="18" charset="0"/>
              </a:rPr>
              <a:t>CUÁL CONTINÚA?</a:t>
            </a:r>
            <a:endParaRPr lang="es-PE" sz="4000" b="1" dirty="0">
              <a:solidFill>
                <a:srgbClr val="0070C0"/>
              </a:solidFill>
              <a:latin typeface="Cooper Black" panose="0208090404030B020404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75" y="2035254"/>
            <a:ext cx="4613517" cy="4613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9 Conector recto"/>
          <p:cNvCxnSpPr/>
          <p:nvPr/>
        </p:nvCxnSpPr>
        <p:spPr>
          <a:xfrm>
            <a:off x="6191572" y="1686799"/>
            <a:ext cx="0" cy="462101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055" y="2993643"/>
            <a:ext cx="1566513" cy="1973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931" y="2782377"/>
            <a:ext cx="2028371" cy="218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13 Conector recto"/>
          <p:cNvCxnSpPr/>
          <p:nvPr/>
        </p:nvCxnSpPr>
        <p:spPr>
          <a:xfrm>
            <a:off x="263470" y="5532895"/>
            <a:ext cx="914401" cy="9608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H="1">
            <a:off x="203455" y="5532894"/>
            <a:ext cx="617953" cy="9608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3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1"/>
          <p:cNvSpPr txBox="1"/>
          <p:nvPr/>
        </p:nvSpPr>
        <p:spPr>
          <a:xfrm>
            <a:off x="263470" y="216977"/>
            <a:ext cx="116392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COMPLETANDO SERIE VERBALES</a:t>
            </a:r>
            <a:endParaRPr lang="es-PE" sz="5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AutoShape 2" descr="memorama de frutas y verduras para imprimir | Frutas y verdura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220267"/>
            <a:ext cx="5486589" cy="3898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uadroTexto 1"/>
          <p:cNvSpPr txBox="1"/>
          <p:nvPr/>
        </p:nvSpPr>
        <p:spPr>
          <a:xfrm>
            <a:off x="203455" y="1332855"/>
            <a:ext cx="6000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b="1" dirty="0" smtClean="0">
                <a:solidFill>
                  <a:srgbClr val="00B050"/>
                </a:solidFill>
                <a:latin typeface="Cooper Black" panose="0208090404030B020404" pitchFamily="18" charset="0"/>
              </a:rPr>
              <a:t>CAMPO SEMÁNTICO</a:t>
            </a:r>
            <a:endParaRPr lang="es-PE" sz="4000" b="1" dirty="0">
              <a:solidFill>
                <a:srgbClr val="00B050"/>
              </a:solidFill>
              <a:latin typeface="Cooper Black" panose="0208090404030B020404" pitchFamily="18" charset="0"/>
            </a:endParaRPr>
          </a:p>
        </p:txBody>
      </p:sp>
      <p:sp>
        <p:nvSpPr>
          <p:cNvPr id="9" name="CuadroTexto 1"/>
          <p:cNvSpPr txBox="1"/>
          <p:nvPr/>
        </p:nvSpPr>
        <p:spPr>
          <a:xfrm>
            <a:off x="6191572" y="1332856"/>
            <a:ext cx="6000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b="1" dirty="0">
                <a:solidFill>
                  <a:srgbClr val="0070C0"/>
                </a:solidFill>
                <a:latin typeface="Cooper Black" panose="0208090404030B020404" pitchFamily="18" charset="0"/>
              </a:rPr>
              <a:t>¿</a:t>
            </a:r>
            <a:r>
              <a:rPr lang="es-PE" sz="4000" b="1" dirty="0" smtClean="0">
                <a:solidFill>
                  <a:srgbClr val="0070C0"/>
                </a:solidFill>
                <a:latin typeface="Cooper Black" panose="0208090404030B020404" pitchFamily="18" charset="0"/>
              </a:rPr>
              <a:t>CUÁL CONTINÚA?</a:t>
            </a:r>
            <a:endParaRPr lang="es-PE" sz="4000" b="1" dirty="0">
              <a:solidFill>
                <a:srgbClr val="0070C0"/>
              </a:solidFill>
              <a:latin typeface="Cooper Black" panose="0208090404030B020404" pitchFamily="18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912" y="3074826"/>
            <a:ext cx="1816474" cy="181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06" y="3251913"/>
            <a:ext cx="2520651" cy="146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11 Conector recto"/>
          <p:cNvCxnSpPr>
            <a:stCxn id="9" idx="1"/>
          </p:cNvCxnSpPr>
          <p:nvPr/>
        </p:nvCxnSpPr>
        <p:spPr>
          <a:xfrm>
            <a:off x="6191572" y="1686799"/>
            <a:ext cx="12311" cy="40940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263470" y="5532895"/>
            <a:ext cx="914401" cy="9608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>
            <a:off x="203455" y="5532894"/>
            <a:ext cx="757439" cy="9608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21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1"/>
          <p:cNvSpPr txBox="1"/>
          <p:nvPr/>
        </p:nvSpPr>
        <p:spPr>
          <a:xfrm>
            <a:off x="263470" y="216977"/>
            <a:ext cx="116392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COMPLETANDO SERIE VERBALES</a:t>
            </a:r>
            <a:endParaRPr lang="es-PE" sz="5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AutoShape 2" descr="memorama de frutas y verduras para imprimir | Frutas y verdura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adroTexto 1"/>
          <p:cNvSpPr txBox="1"/>
          <p:nvPr/>
        </p:nvSpPr>
        <p:spPr>
          <a:xfrm>
            <a:off x="203455" y="1332855"/>
            <a:ext cx="6000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b="1" dirty="0" smtClean="0">
                <a:solidFill>
                  <a:srgbClr val="00B050"/>
                </a:solidFill>
                <a:latin typeface="Cooper Black" panose="0208090404030B020404" pitchFamily="18" charset="0"/>
              </a:rPr>
              <a:t>CAMPO SEMÁNTICO</a:t>
            </a:r>
            <a:endParaRPr lang="es-PE" sz="4000" b="1" dirty="0">
              <a:solidFill>
                <a:srgbClr val="00B050"/>
              </a:solidFill>
              <a:latin typeface="Cooper Black" panose="0208090404030B020404" pitchFamily="18" charset="0"/>
            </a:endParaRPr>
          </a:p>
        </p:txBody>
      </p:sp>
      <p:sp>
        <p:nvSpPr>
          <p:cNvPr id="9" name="CuadroTexto 1"/>
          <p:cNvSpPr txBox="1"/>
          <p:nvPr/>
        </p:nvSpPr>
        <p:spPr>
          <a:xfrm>
            <a:off x="6191572" y="1332856"/>
            <a:ext cx="6000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b="1" dirty="0">
                <a:solidFill>
                  <a:srgbClr val="0070C0"/>
                </a:solidFill>
                <a:latin typeface="Cooper Black" panose="0208090404030B020404" pitchFamily="18" charset="0"/>
              </a:rPr>
              <a:t>¿</a:t>
            </a:r>
            <a:r>
              <a:rPr lang="es-PE" sz="4000" b="1" dirty="0" smtClean="0">
                <a:solidFill>
                  <a:srgbClr val="0070C0"/>
                </a:solidFill>
                <a:latin typeface="Cooper Black" panose="0208090404030B020404" pitchFamily="18" charset="0"/>
              </a:rPr>
              <a:t>CUÁL CONTINÚA?</a:t>
            </a:r>
            <a:endParaRPr lang="es-PE" sz="4000" b="1" dirty="0">
              <a:solidFill>
                <a:srgbClr val="0070C0"/>
              </a:solidFill>
              <a:latin typeface="Cooper Black" panose="0208090404030B020404" pitchFamily="18" charset="0"/>
            </a:endParaRPr>
          </a:p>
        </p:txBody>
      </p:sp>
      <p:cxnSp>
        <p:nvCxnSpPr>
          <p:cNvPr id="12" name="11 Conector recto"/>
          <p:cNvCxnSpPr>
            <a:stCxn id="9" idx="1"/>
          </p:cNvCxnSpPr>
          <p:nvPr/>
        </p:nvCxnSpPr>
        <p:spPr>
          <a:xfrm>
            <a:off x="6191572" y="1686799"/>
            <a:ext cx="12311" cy="40940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263470" y="5532895"/>
            <a:ext cx="914401" cy="9608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>
            <a:off x="203455" y="5532894"/>
            <a:ext cx="757439" cy="9608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93" y="2115501"/>
            <a:ext cx="4990455" cy="4583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238" y="2784293"/>
            <a:ext cx="2071795" cy="2071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952" y="2825669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4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CuadroTexto 1"/>
          <p:cNvSpPr txBox="1"/>
          <p:nvPr/>
        </p:nvSpPr>
        <p:spPr>
          <a:xfrm>
            <a:off x="2252420" y="1094251"/>
            <a:ext cx="76871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S</a:t>
            </a:r>
            <a:r>
              <a:rPr lang="es-PE" sz="5000" b="1" dirty="0" smtClean="0">
                <a:latin typeface="Cooper Black" panose="0208090404030B020404" pitchFamily="18" charset="0"/>
              </a:rPr>
              <a:t>eries verbales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18" name="CuadroTexto 1"/>
          <p:cNvSpPr txBox="1"/>
          <p:nvPr/>
        </p:nvSpPr>
        <p:spPr>
          <a:xfrm>
            <a:off x="206645" y="2086920"/>
            <a:ext cx="6907078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tabLst>
                <a:tab pos="263525" algn="l"/>
              </a:tabLst>
            </a:pPr>
            <a:r>
              <a:rPr lang="es-PE" sz="3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1.C</a:t>
            </a:r>
            <a:r>
              <a:rPr lang="es-PE" sz="3500" b="1" dirty="0" smtClean="0">
                <a:latin typeface="Arial" pitchFamily="34" charset="0"/>
                <a:cs typeface="Arial" pitchFamily="34" charset="0"/>
              </a:rPr>
              <a:t>ompleta las series verbales.</a:t>
            </a:r>
            <a:endParaRPr lang="es-PE" sz="3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206645" y="2717862"/>
            <a:ext cx="11778712" cy="3156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es-ES" sz="35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" sz="3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s-ES" sz="3500" dirty="0" smtClean="0">
                <a:latin typeface="Arial" pitchFamily="34" charset="0"/>
                <a:cs typeface="Arial" pitchFamily="34" charset="0"/>
              </a:rPr>
              <a:t>Plancha</a:t>
            </a:r>
            <a:r>
              <a:rPr lang="es-ES" sz="3500" dirty="0">
                <a:latin typeface="Arial" pitchFamily="34" charset="0"/>
                <a:cs typeface="Arial" pitchFamily="34" charset="0"/>
              </a:rPr>
              <a:t>, licuadora, radio,  </a:t>
            </a:r>
            <a:r>
              <a:rPr lang="es-ES" sz="3500" dirty="0" smtClean="0">
                <a:latin typeface="Arial" pitchFamily="34" charset="0"/>
                <a:cs typeface="Arial" pitchFamily="34" charset="0"/>
              </a:rPr>
              <a:t>____________________</a:t>
            </a:r>
            <a:endParaRPr lang="es-ES" sz="35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</a:pPr>
            <a:r>
              <a:rPr lang="es-ES" sz="35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" sz="3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s-ES" sz="3500" dirty="0" smtClean="0">
                <a:latin typeface="Arial" pitchFamily="34" charset="0"/>
                <a:cs typeface="Arial" pitchFamily="34" charset="0"/>
              </a:rPr>
              <a:t>Cilindro, pirámide</a:t>
            </a:r>
            <a:r>
              <a:rPr lang="es-ES" sz="3500" dirty="0">
                <a:latin typeface="Arial" pitchFamily="34" charset="0"/>
                <a:cs typeface="Arial" pitchFamily="34" charset="0"/>
              </a:rPr>
              <a:t>, cono , </a:t>
            </a:r>
            <a:r>
              <a:rPr lang="es-ES" sz="3500" dirty="0" smtClean="0">
                <a:latin typeface="Arial" pitchFamily="34" charset="0"/>
                <a:cs typeface="Arial" pitchFamily="34" charset="0"/>
              </a:rPr>
              <a:t>____________________</a:t>
            </a:r>
            <a:endParaRPr lang="es-ES" sz="35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</a:pPr>
            <a:r>
              <a:rPr lang="es-ES" sz="35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" sz="3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s-ES" sz="3500" dirty="0" smtClean="0">
                <a:latin typeface="Arial" pitchFamily="34" charset="0"/>
                <a:cs typeface="Arial" pitchFamily="34" charset="0"/>
              </a:rPr>
              <a:t>Vásquez, </a:t>
            </a:r>
            <a:r>
              <a:rPr lang="es-ES" sz="3500" dirty="0">
                <a:latin typeface="Arial" pitchFamily="34" charset="0"/>
                <a:cs typeface="Arial" pitchFamily="34" charset="0"/>
              </a:rPr>
              <a:t>tenis, fútbol  , </a:t>
            </a:r>
            <a:r>
              <a:rPr lang="es-ES" sz="3500" dirty="0" smtClean="0">
                <a:latin typeface="Arial" pitchFamily="34" charset="0"/>
                <a:cs typeface="Arial" pitchFamily="34" charset="0"/>
              </a:rPr>
              <a:t>_____________________</a:t>
            </a:r>
            <a:endParaRPr lang="es-ES" sz="3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CuadroTexto 1"/>
          <p:cNvSpPr txBox="1"/>
          <p:nvPr/>
        </p:nvSpPr>
        <p:spPr>
          <a:xfrm>
            <a:off x="206644" y="117857"/>
            <a:ext cx="93093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L</a:t>
            </a:r>
            <a:r>
              <a:rPr lang="es-PE" sz="5000" b="1" dirty="0" smtClean="0">
                <a:latin typeface="Cooper Black" panose="0208090404030B020404" pitchFamily="18" charset="0"/>
              </a:rPr>
              <a:t>unes 04 de mayo del 2020</a:t>
            </a:r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.</a:t>
            </a:r>
            <a:endParaRPr lang="es-PE" sz="5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cxnSp>
        <p:nvCxnSpPr>
          <p:cNvPr id="22" name="21 Conector recto"/>
          <p:cNvCxnSpPr/>
          <p:nvPr/>
        </p:nvCxnSpPr>
        <p:spPr>
          <a:xfrm>
            <a:off x="3445789" y="1956025"/>
            <a:ext cx="53004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206645" y="2717862"/>
            <a:ext cx="6907078" cy="187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uadroTexto 1"/>
          <p:cNvSpPr txBox="1"/>
          <p:nvPr/>
        </p:nvSpPr>
        <p:spPr>
          <a:xfrm>
            <a:off x="206644" y="444100"/>
            <a:ext cx="10983131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tabLst>
                <a:tab pos="263525" algn="l"/>
              </a:tabLst>
            </a:pPr>
            <a:r>
              <a:rPr lang="es-PE" sz="3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1.F</a:t>
            </a:r>
            <a:r>
              <a:rPr lang="es-PE" sz="3500" b="1" dirty="0" smtClean="0">
                <a:latin typeface="Arial" pitchFamily="34" charset="0"/>
                <a:cs typeface="Arial" pitchFamily="34" charset="0"/>
              </a:rPr>
              <a:t>orma series de acuerdo al tema indicado.</a:t>
            </a:r>
            <a:endParaRPr lang="es-PE" sz="3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206644" y="1369510"/>
            <a:ext cx="117787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es-ES" sz="35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" sz="3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D</a:t>
            </a:r>
            <a:r>
              <a:rPr lang="es-ES" sz="3500" dirty="0" smtClean="0">
                <a:latin typeface="Arial" pitchFamily="34" charset="0"/>
                <a:cs typeface="Arial" pitchFamily="34" charset="0"/>
              </a:rPr>
              <a:t>ías:___________________________________</a:t>
            </a:r>
            <a:endParaRPr lang="es-ES" sz="35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</a:pPr>
            <a:r>
              <a:rPr lang="es-ES" sz="35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" sz="3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P</a:t>
            </a:r>
            <a:r>
              <a:rPr lang="es-ES" sz="3500" dirty="0" smtClean="0">
                <a:latin typeface="Arial" pitchFamily="34" charset="0"/>
                <a:cs typeface="Arial" pitchFamily="34" charset="0"/>
              </a:rPr>
              <a:t>rofesiones:_______________________________</a:t>
            </a:r>
            <a:endParaRPr lang="es-ES" sz="35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24 Conector recto"/>
          <p:cNvCxnSpPr/>
          <p:nvPr/>
        </p:nvCxnSpPr>
        <p:spPr>
          <a:xfrm flipV="1">
            <a:off x="1167540" y="1075042"/>
            <a:ext cx="9138833" cy="374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0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3017</TotalTime>
  <Words>124</Words>
  <Application>Microsoft Office PowerPoint</Application>
  <PresentationFormat>Personalizado</PresentationFormat>
  <Paragraphs>24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Ángulos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FHJFJHFJHF</dc:title>
  <dc:creator>USER</dc:creator>
  <cp:lastModifiedBy>ALONDRA - NICOLAS</cp:lastModifiedBy>
  <cp:revision>270</cp:revision>
  <dcterms:created xsi:type="dcterms:W3CDTF">2016-11-17T21:41:22Z</dcterms:created>
  <dcterms:modified xsi:type="dcterms:W3CDTF">2020-05-03T09:29:05Z</dcterms:modified>
</cp:coreProperties>
</file>