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752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5E54-B209-4B41-83B4-3EBDC3AFFDE7}" type="datetimeFigureOut">
              <a:rPr lang="es-MX" smtClean="0"/>
              <a:t>04/05/2020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91F9-E12E-4633-A824-27B5B0F777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111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5E54-B209-4B41-83B4-3EBDC3AFFDE7}" type="datetimeFigureOut">
              <a:rPr lang="es-MX" smtClean="0"/>
              <a:t>04/05/2020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91F9-E12E-4633-A824-27B5B0F777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624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5E54-B209-4B41-83B4-3EBDC3AFFDE7}" type="datetimeFigureOut">
              <a:rPr lang="es-MX" smtClean="0"/>
              <a:t>04/05/2020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91F9-E12E-4633-A824-27B5B0F77738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9592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5E54-B209-4B41-83B4-3EBDC3AFFDE7}" type="datetimeFigureOut">
              <a:rPr lang="es-MX" smtClean="0"/>
              <a:t>04/05/2020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91F9-E12E-4633-A824-27B5B0F777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2017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5E54-B209-4B41-83B4-3EBDC3AFFDE7}" type="datetimeFigureOut">
              <a:rPr lang="es-MX" smtClean="0"/>
              <a:t>04/05/2020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91F9-E12E-4633-A824-27B5B0F77738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3076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5E54-B209-4B41-83B4-3EBDC3AFFDE7}" type="datetimeFigureOut">
              <a:rPr lang="es-MX" smtClean="0"/>
              <a:t>04/05/2020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91F9-E12E-4633-A824-27B5B0F777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5328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5E54-B209-4B41-83B4-3EBDC3AFFDE7}" type="datetimeFigureOut">
              <a:rPr lang="es-MX" smtClean="0"/>
              <a:t>04/05/2020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91F9-E12E-4633-A824-27B5B0F777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676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5E54-B209-4B41-83B4-3EBDC3AFFDE7}" type="datetimeFigureOut">
              <a:rPr lang="es-MX" smtClean="0"/>
              <a:t>04/05/2020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91F9-E12E-4633-A824-27B5B0F777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564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5E54-B209-4B41-83B4-3EBDC3AFFDE7}" type="datetimeFigureOut">
              <a:rPr lang="es-MX" smtClean="0"/>
              <a:t>04/05/2020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91F9-E12E-4633-A824-27B5B0F777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633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5E54-B209-4B41-83B4-3EBDC3AFFDE7}" type="datetimeFigureOut">
              <a:rPr lang="es-MX" smtClean="0"/>
              <a:t>04/05/2020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91F9-E12E-4633-A824-27B5B0F777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948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5E54-B209-4B41-83B4-3EBDC3AFFDE7}" type="datetimeFigureOut">
              <a:rPr lang="es-MX" smtClean="0"/>
              <a:t>04/05/2020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91F9-E12E-4633-A824-27B5B0F777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376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5E54-B209-4B41-83B4-3EBDC3AFFDE7}" type="datetimeFigureOut">
              <a:rPr lang="es-MX" smtClean="0"/>
              <a:t>04/05/2020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91F9-E12E-4633-A824-27B5B0F777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671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5E54-B209-4B41-83B4-3EBDC3AFFDE7}" type="datetimeFigureOut">
              <a:rPr lang="es-MX" smtClean="0"/>
              <a:t>04/05/2020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91F9-E12E-4633-A824-27B5B0F777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571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5E54-B209-4B41-83B4-3EBDC3AFFDE7}" type="datetimeFigureOut">
              <a:rPr lang="es-MX" smtClean="0"/>
              <a:t>04/05/2020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91F9-E12E-4633-A824-27B5B0F777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80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5E54-B209-4B41-83B4-3EBDC3AFFDE7}" type="datetimeFigureOut">
              <a:rPr lang="es-MX" smtClean="0"/>
              <a:t>04/05/2020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91F9-E12E-4633-A824-27B5B0F777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528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5E54-B209-4B41-83B4-3EBDC3AFFDE7}" type="datetimeFigureOut">
              <a:rPr lang="es-MX" smtClean="0"/>
              <a:t>04/05/2020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91F9-E12E-4633-A824-27B5B0F777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504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15E54-B209-4B41-83B4-3EBDC3AFFDE7}" type="datetimeFigureOut">
              <a:rPr lang="es-MX" smtClean="0"/>
              <a:t>04/05/2020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5391F9-E12E-4633-A824-27B5B0F777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593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54219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      IEP </a:t>
            </a:r>
            <a:r>
              <a:rPr lang="es-MX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NUEVO PITÁGORAS</a:t>
            </a:r>
            <a:br>
              <a:rPr lang="es-MX" b="1" dirty="0">
                <a:solidFill>
                  <a:srgbClr val="C00000"/>
                </a:solidFill>
                <a:latin typeface="Bookman Old Style" panose="02050604050505020204" pitchFamily="18" charset="0"/>
              </a:rPr>
            </a:b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2075358" y="1442434"/>
            <a:ext cx="9617939" cy="4232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Lunes 04 de mayo del 2020</a:t>
            </a:r>
          </a:p>
          <a:p>
            <a:pPr marL="0" indent="0">
              <a:buNone/>
            </a:pPr>
            <a:endParaRPr lang="es-MX" sz="2000" b="1" dirty="0">
              <a:solidFill>
                <a:srgbClr val="001746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MX" sz="2000" b="1" dirty="0" smtClean="0">
                <a:solidFill>
                  <a:srgbClr val="001746"/>
                </a:solidFill>
                <a:latin typeface="Comic Sans MS" panose="030F0702030302020204" pitchFamily="66" charset="0"/>
              </a:rPr>
              <a:t>CURSO</a:t>
            </a:r>
            <a:r>
              <a:rPr lang="es-MX" sz="2000" b="1" dirty="0">
                <a:solidFill>
                  <a:srgbClr val="001746"/>
                </a:solidFill>
                <a:latin typeface="Comic Sans MS" panose="030F0702030302020204" pitchFamily="66" charset="0"/>
              </a:rPr>
              <a:t>:	</a:t>
            </a:r>
            <a:r>
              <a:rPr lang="es-MX" sz="3200" b="1" dirty="0">
                <a:solidFill>
                  <a:srgbClr val="001746"/>
                </a:solidFill>
                <a:latin typeface="Comic Sans MS" panose="030F0702030302020204" pitchFamily="66" charset="0"/>
              </a:rPr>
              <a:t> </a:t>
            </a:r>
            <a:r>
              <a:rPr lang="es-MX" sz="3200" b="1" dirty="0" smtClean="0">
                <a:solidFill>
                  <a:srgbClr val="001746"/>
                </a:solidFill>
                <a:latin typeface="Comic Sans MS" panose="030F0702030302020204" pitchFamily="66" charset="0"/>
              </a:rPr>
              <a:t>    Razonamiento Verbal</a:t>
            </a:r>
            <a:endParaRPr lang="es-MX" sz="3200" b="1" dirty="0">
              <a:solidFill>
                <a:srgbClr val="001746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MX" sz="2000" b="1" dirty="0">
              <a:solidFill>
                <a:srgbClr val="001746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MX" sz="2000" b="1" dirty="0">
                <a:solidFill>
                  <a:srgbClr val="001746"/>
                </a:solidFill>
                <a:latin typeface="Comic Sans MS" panose="030F0702030302020204" pitchFamily="66" charset="0"/>
              </a:rPr>
              <a:t>GRADO:			</a:t>
            </a:r>
            <a:r>
              <a:rPr lang="es-MX" sz="2000" b="1" dirty="0" smtClean="0">
                <a:solidFill>
                  <a:srgbClr val="001746"/>
                </a:solidFill>
                <a:latin typeface="Comic Sans MS" panose="030F0702030302020204" pitchFamily="66" charset="0"/>
              </a:rPr>
              <a:t>5TO </a:t>
            </a:r>
            <a:r>
              <a:rPr lang="es-MX" sz="2000" b="1" dirty="0">
                <a:solidFill>
                  <a:srgbClr val="001746"/>
                </a:solidFill>
                <a:latin typeface="Comic Sans MS" panose="030F0702030302020204" pitchFamily="66" charset="0"/>
              </a:rPr>
              <a:t>DE PRIMARIA</a:t>
            </a:r>
          </a:p>
          <a:p>
            <a:pPr marL="0" indent="0">
              <a:buNone/>
            </a:pPr>
            <a:endParaRPr lang="es-MX" sz="2000" b="1" dirty="0">
              <a:solidFill>
                <a:srgbClr val="001746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MX" sz="2000" b="1" dirty="0">
                <a:solidFill>
                  <a:srgbClr val="001746"/>
                </a:solidFill>
                <a:latin typeface="Comic Sans MS" panose="030F0702030302020204" pitchFamily="66" charset="0"/>
              </a:rPr>
              <a:t>PROFESORA:		FANY SÁNCHEZ OVALLE</a:t>
            </a:r>
          </a:p>
          <a:p>
            <a:pPr marL="0" indent="0">
              <a:buNone/>
            </a:pPr>
            <a:endParaRPr lang="es-MX" sz="2000" b="1" dirty="0">
              <a:solidFill>
                <a:srgbClr val="001746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MX" sz="2000" b="1" dirty="0">
                <a:solidFill>
                  <a:srgbClr val="001746"/>
                </a:solidFill>
                <a:latin typeface="Comic Sans MS" panose="030F0702030302020204" pitchFamily="66" charset="0"/>
              </a:rPr>
              <a:t>TEMA:			</a:t>
            </a:r>
            <a:r>
              <a:rPr lang="es-MX" sz="2000" b="1" dirty="0" smtClean="0">
                <a:solidFill>
                  <a:srgbClr val="001746"/>
                </a:solidFill>
                <a:latin typeface="Comic Sans MS" panose="030F0702030302020204" pitchFamily="66" charset="0"/>
              </a:rPr>
              <a:t>FORMACIÓN DE PALABRAS</a:t>
            </a:r>
            <a:endParaRPr lang="es-MX" sz="2000" dirty="0"/>
          </a:p>
        </p:txBody>
      </p:sp>
      <p:pic>
        <p:nvPicPr>
          <p:cNvPr id="6" name="Imagen 5" descr="nuevo logo de pitagora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5"/>
          <a:stretch>
            <a:fillRect/>
          </a:stretch>
        </p:blipFill>
        <p:spPr bwMode="auto">
          <a:xfrm>
            <a:off x="2274855" y="624110"/>
            <a:ext cx="628713" cy="818324"/>
          </a:xfrm>
          <a:prstGeom prst="rect">
            <a:avLst/>
          </a:prstGeom>
          <a:noFill/>
        </p:spPr>
      </p:pic>
      <p:pic>
        <p:nvPicPr>
          <p:cNvPr id="7" name="Imagen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678" y="4572000"/>
            <a:ext cx="1646933" cy="15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972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986118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40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FORMACIÓN DE PALABRAS</a:t>
            </a:r>
            <a:endParaRPr lang="es-MX" sz="4000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515471" y="928914"/>
            <a:ext cx="10515600" cy="4685795"/>
          </a:xfrm>
          <a:solidFill>
            <a:schemeClr val="bg1"/>
          </a:solidFill>
          <a:ln>
            <a:solidFill>
              <a:srgbClr val="FF0066"/>
            </a:solidFill>
          </a:ln>
        </p:spPr>
        <p:txBody>
          <a:bodyPr>
            <a:normAutofit fontScale="92500" lnSpcReduction="20000"/>
          </a:bodyPr>
          <a:lstStyle/>
          <a:p>
            <a:pPr marL="342900" indent="-342900" algn="just">
              <a:buAutoNum type="arabicPeriod"/>
            </a:pPr>
            <a:r>
              <a:rPr lang="es-MX" sz="21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LA PALABRA.  </a:t>
            </a:r>
            <a:r>
              <a:rPr lang="es-MX" sz="2100" dirty="0" smtClean="0">
                <a:latin typeface="Book Antiqua" panose="02040602050305030304" pitchFamily="18" charset="0"/>
              </a:rPr>
              <a:t>Unidad lingüística dotada de significado léxico o gramatical.</a:t>
            </a:r>
          </a:p>
          <a:p>
            <a:pPr marL="342900" indent="-342900" algn="just">
              <a:buAutoNum type="arabicPeriod"/>
            </a:pPr>
            <a:endParaRPr lang="es-MX" sz="2100" dirty="0" smtClean="0">
              <a:latin typeface="Book Antiqua" panose="02040602050305030304" pitchFamily="18" charset="0"/>
            </a:endParaRPr>
          </a:p>
          <a:p>
            <a:pPr marL="342900" indent="-342900" algn="just">
              <a:buAutoNum type="arabicPeriod"/>
            </a:pPr>
            <a:r>
              <a:rPr lang="es-ES" sz="21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ESTRUCTURA DE LA PALABRA</a:t>
            </a:r>
            <a:r>
              <a:rPr lang="es-ES" sz="2100" dirty="0" smtClean="0"/>
              <a:t> </a:t>
            </a:r>
            <a:r>
              <a:rPr lang="es-ES" sz="2100" dirty="0" smtClean="0">
                <a:latin typeface="Book Antiqua" panose="02040602050305030304" pitchFamily="18" charset="0"/>
              </a:rPr>
              <a:t>Una palabra, está constituida por los siguientes monemas:</a:t>
            </a:r>
          </a:p>
          <a:p>
            <a:pPr marL="342900" indent="-342900" algn="just">
              <a:buAutoNum type="alphaLcParenR"/>
            </a:pPr>
            <a:r>
              <a:rPr lang="es-ES" sz="21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Un lexema o raíz</a:t>
            </a:r>
            <a:r>
              <a:rPr lang="es-ES" sz="21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:  </a:t>
            </a:r>
            <a:r>
              <a:rPr lang="es-ES" sz="18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Aportan el contenido principal  de la palabra. Tienen significado pleno, recogido en los diccionarios, y constituyen el núcleo o raíz de los sustantivos, adjetivos, verbos y adverbios:</a:t>
            </a:r>
          </a:p>
          <a:p>
            <a:pPr marL="342900" indent="-342900" algn="just">
              <a:buAutoNum type="alphaLcParenR"/>
            </a:pPr>
            <a:endParaRPr lang="es-ES" sz="18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r>
              <a:rPr lang="es-ES" sz="24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 </a:t>
            </a:r>
            <a:r>
              <a:rPr lang="es-ES" sz="24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       Ejemplo: </a:t>
            </a:r>
            <a:r>
              <a:rPr lang="es-ES" sz="2400" b="1" dirty="0" err="1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libr</a:t>
            </a:r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  </a:t>
            </a:r>
            <a:r>
              <a:rPr lang="es-ES" sz="2400" b="1" dirty="0" smtClean="0">
                <a:solidFill>
                  <a:srgbClr val="FFC000"/>
                </a:solidFill>
                <a:latin typeface="Bookman Old Style" panose="02050604050505020204" pitchFamily="18" charset="0"/>
              </a:rPr>
              <a:t>o</a:t>
            </a:r>
          </a:p>
          <a:p>
            <a:pPr marL="0" indent="0" algn="just">
              <a:buNone/>
            </a:pPr>
            <a:r>
              <a:rPr lang="es-ES" sz="24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	 </a:t>
            </a:r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               </a:t>
            </a:r>
            <a:r>
              <a:rPr lang="es-ES" sz="2400" b="1" dirty="0" err="1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libr</a:t>
            </a:r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 </a:t>
            </a:r>
            <a:r>
              <a:rPr lang="es-ES" sz="2400" b="1" dirty="0" smtClean="0">
                <a:solidFill>
                  <a:srgbClr val="FFC000"/>
                </a:solidFill>
                <a:latin typeface="Bookman Old Style" panose="02050604050505020204" pitchFamily="18" charset="0"/>
              </a:rPr>
              <a:t>ería</a:t>
            </a:r>
          </a:p>
          <a:p>
            <a:pPr marL="0" indent="0" algn="just">
              <a:buNone/>
            </a:pPr>
            <a:r>
              <a:rPr lang="es-ES" sz="24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	 </a:t>
            </a:r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               </a:t>
            </a:r>
            <a:r>
              <a:rPr lang="es-ES" sz="2400" b="1" dirty="0" err="1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libr</a:t>
            </a:r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 </a:t>
            </a:r>
            <a:r>
              <a:rPr lang="es-ES" sz="2400" b="1" dirty="0" smtClean="0">
                <a:solidFill>
                  <a:srgbClr val="FFC000"/>
                </a:solidFill>
                <a:latin typeface="Bookman Old Style" panose="02050604050505020204" pitchFamily="18" charset="0"/>
              </a:rPr>
              <a:t>ero</a:t>
            </a:r>
          </a:p>
          <a:p>
            <a:pPr marL="0" indent="0" algn="just">
              <a:buNone/>
            </a:pPr>
            <a:r>
              <a:rPr lang="es-ES" sz="24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	 </a:t>
            </a:r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               </a:t>
            </a:r>
            <a:r>
              <a:rPr lang="es-ES" sz="2400" b="1" dirty="0" err="1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libr</a:t>
            </a:r>
            <a:r>
              <a:rPr lang="es-ES" sz="24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s-ES" sz="2400" b="1" dirty="0" err="1" smtClean="0">
                <a:solidFill>
                  <a:srgbClr val="FFC000"/>
                </a:solidFill>
                <a:latin typeface="Bookman Old Style" panose="02050604050505020204" pitchFamily="18" charset="0"/>
              </a:rPr>
              <a:t>ito</a:t>
            </a:r>
            <a:endParaRPr lang="es-ES" sz="2400" b="1" dirty="0" smtClean="0">
              <a:solidFill>
                <a:srgbClr val="FFC000"/>
              </a:solidFill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r>
              <a:rPr lang="es-ES" sz="2400" b="1" dirty="0">
                <a:solidFill>
                  <a:srgbClr val="FFC000"/>
                </a:solidFill>
                <a:latin typeface="Bookman Old Style" panose="02050604050505020204" pitchFamily="18" charset="0"/>
              </a:rPr>
              <a:t>	</a:t>
            </a:r>
            <a:r>
              <a:rPr lang="es-ES" sz="2400" b="1" dirty="0" smtClean="0">
                <a:solidFill>
                  <a:srgbClr val="FFC000"/>
                </a:solidFill>
                <a:latin typeface="Bookman Old Style" panose="02050604050505020204" pitchFamily="18" charset="0"/>
              </a:rPr>
              <a:t>	          </a:t>
            </a:r>
            <a:r>
              <a:rPr lang="es-ES" sz="21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RAIZ</a:t>
            </a:r>
            <a:endParaRPr lang="es-ES" sz="21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AutoNum type="alphaLcParenR"/>
            </a:pPr>
            <a:endParaRPr lang="es-ES" sz="1800" dirty="0" smtClean="0"/>
          </a:p>
          <a:p>
            <a:pPr marL="342900" indent="-342900" algn="just">
              <a:buAutoNum type="arabicPeriod"/>
            </a:pPr>
            <a:endParaRPr lang="es-MX" sz="1800" b="1" dirty="0" smtClean="0">
              <a:solidFill>
                <a:srgbClr val="057520"/>
              </a:solidFill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es-ES" sz="1800" dirty="0">
              <a:latin typeface="Book Antiqua" panose="02040602050305030304" pitchFamily="18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457" y="2509811"/>
            <a:ext cx="2500085" cy="1524000"/>
          </a:xfrm>
          <a:prstGeom prst="rect">
            <a:avLst/>
          </a:prstGeom>
          <a:solidFill>
            <a:srgbClr val="002060"/>
          </a:solidFill>
        </p:spPr>
      </p:pic>
    </p:spTree>
    <p:extLst>
      <p:ext uri="{BB962C8B-B14F-4D97-AF65-F5344CB8AC3E}">
        <p14:creationId xmlns:p14="http://schemas.microsoft.com/office/powerpoint/2010/main" val="54728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 FORMACIÓN </a:t>
            </a:r>
            <a:r>
              <a:rPr lang="es-MX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DE PALABRAS</a:t>
            </a:r>
            <a:endParaRPr lang="es-MX" dirty="0">
              <a:latin typeface="Bookman Old Style" panose="020506040505050202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1611086"/>
            <a:ext cx="9627809" cy="4183533"/>
          </a:xfrm>
        </p:spPr>
        <p:txBody>
          <a:bodyPr/>
          <a:lstStyle/>
          <a:p>
            <a:pPr marL="0" indent="0" algn="just">
              <a:buNone/>
            </a:pPr>
            <a:r>
              <a:rPr lang="es-ES" sz="2000" b="1" dirty="0">
                <a:solidFill>
                  <a:srgbClr val="002060"/>
                </a:solidFill>
                <a:latin typeface="Book Antiqua" panose="02040602050305030304" pitchFamily="18" charset="0"/>
              </a:rPr>
              <a:t>b)Afijos</a:t>
            </a:r>
            <a:r>
              <a:rPr lang="es-ES" sz="20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: </a:t>
            </a:r>
            <a:r>
              <a:rPr lang="es-ES" sz="2000" b="1" dirty="0" smtClean="0">
                <a:latin typeface="Bookman Old Style" panose="02050604050505020204" pitchFamily="18" charset="0"/>
              </a:rPr>
              <a:t> </a:t>
            </a:r>
            <a:r>
              <a:rPr lang="es-ES" b="1" dirty="0">
                <a:latin typeface="Bookman Old Style" panose="02050604050505020204" pitchFamily="18" charset="0"/>
              </a:rPr>
              <a:t>Son elementos que aparecen ligados a una raíz o lexema y añaden o complementan. </a:t>
            </a:r>
            <a:r>
              <a:rPr lang="es-ES" dirty="0">
                <a:latin typeface="Bookman Old Style" panose="02050604050505020204" pitchFamily="18" charset="0"/>
              </a:rPr>
              <a:t>El significado de la palabra. Según la posición que ocupan dentro de la palabra, se pueden </a:t>
            </a:r>
            <a:r>
              <a:rPr lang="es-MX" dirty="0">
                <a:latin typeface="Bookman Old Style" panose="02050604050505020204" pitchFamily="18" charset="0"/>
              </a:rPr>
              <a:t>distinguir</a:t>
            </a:r>
            <a:r>
              <a:rPr lang="es-MX" dirty="0" smtClean="0">
                <a:latin typeface="Bookman Old Style" panose="02050604050505020204" pitchFamily="18" charset="0"/>
              </a:rPr>
              <a:t>:</a:t>
            </a:r>
            <a:endParaRPr lang="es-MX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algn="just">
              <a:buAutoNum type="arabicPeriod"/>
            </a:pPr>
            <a:r>
              <a:rPr lang="es-MX" sz="2000" b="1" dirty="0">
                <a:solidFill>
                  <a:srgbClr val="FF0000"/>
                </a:solidFill>
                <a:latin typeface="Book Antiqua" panose="02040602050305030304" pitchFamily="18" charset="0"/>
              </a:rPr>
              <a:t>Prefijos</a:t>
            </a:r>
            <a:r>
              <a:rPr lang="es-MX" sz="2000" b="1" dirty="0">
                <a:solidFill>
                  <a:srgbClr val="057520"/>
                </a:solidFill>
                <a:latin typeface="Bookman Old Style" panose="02050604050505020204" pitchFamily="18" charset="0"/>
              </a:rPr>
              <a:t>. Son los elementos que se colocan antes de la raíz.</a:t>
            </a:r>
          </a:p>
          <a:p>
            <a:pPr algn="just"/>
            <a:r>
              <a:rPr lang="es-MX" dirty="0" smtClean="0">
                <a:solidFill>
                  <a:schemeClr val="tx1"/>
                </a:solidFill>
              </a:rPr>
              <a:t>Ejemplo:		</a:t>
            </a:r>
            <a:r>
              <a:rPr lang="es-MX" dirty="0" smtClean="0">
                <a:solidFill>
                  <a:srgbClr val="C00000"/>
                </a:solidFill>
              </a:rPr>
              <a:t>bi</a:t>
            </a:r>
            <a:r>
              <a:rPr lang="es-MX" dirty="0" smtClean="0">
                <a:solidFill>
                  <a:schemeClr val="tx1"/>
                </a:solidFill>
              </a:rPr>
              <a:t>color</a:t>
            </a:r>
          </a:p>
          <a:p>
            <a:pPr marL="1828800" lvl="4" indent="0" algn="just">
              <a:buNone/>
            </a:pPr>
            <a:r>
              <a:rPr lang="es-MX" sz="18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Des</a:t>
            </a:r>
            <a:r>
              <a:rPr lang="es-MX" sz="18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honesto</a:t>
            </a:r>
          </a:p>
          <a:p>
            <a:pPr marL="1828800" lvl="4" indent="0" algn="just">
              <a:buNone/>
            </a:pPr>
            <a:r>
              <a:rPr lang="es-MX" sz="18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A</a:t>
            </a:r>
            <a:r>
              <a:rPr lang="es-MX" sz="18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normal</a:t>
            </a:r>
          </a:p>
          <a:p>
            <a:pPr marL="1828800" lvl="4" indent="0" algn="just">
              <a:buNone/>
            </a:pPr>
            <a:r>
              <a:rPr lang="es-MX" sz="18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Pre</a:t>
            </a:r>
            <a:r>
              <a:rPr lang="es-MX" sz="18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universitario.</a:t>
            </a:r>
          </a:p>
          <a:p>
            <a:pPr marL="1436688" lvl="4" indent="-1436688" algn="just">
              <a:buNone/>
            </a:pPr>
            <a:r>
              <a:rPr lang="es-MX" sz="18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2. Sufijos. </a:t>
            </a:r>
            <a:r>
              <a:rPr lang="es-MX" sz="1800" b="1" dirty="0" smtClean="0">
                <a:solidFill>
                  <a:srgbClr val="057520"/>
                </a:solidFill>
                <a:latin typeface="Bookman Old Style" panose="02050604050505020204" pitchFamily="18" charset="0"/>
              </a:rPr>
              <a:t>Son los morfemas que se colocan detrás de la raíz y aportan significados concretos a la palabra o forman nombres, adjetivos o verbos.</a:t>
            </a:r>
            <a:endParaRPr lang="es-MX" sz="1800" b="1" dirty="0">
              <a:solidFill>
                <a:srgbClr val="057520"/>
              </a:solidFill>
              <a:latin typeface="Bookman Old Style" panose="02050604050505020204" pitchFamily="18" charset="0"/>
            </a:endParaRPr>
          </a:p>
          <a:p>
            <a:pPr marL="1828800" lvl="4" indent="0" algn="just">
              <a:buNone/>
            </a:pPr>
            <a:endParaRPr lang="es-MX" sz="1800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1828800" lvl="4" indent="0">
              <a:buNone/>
            </a:pPr>
            <a:endParaRPr lang="es-MX" sz="1800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3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FORMACIÓN DE PALABRAS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30399"/>
            <a:ext cx="8596668" cy="4020457"/>
          </a:xfrm>
        </p:spPr>
        <p:txBody>
          <a:bodyPr/>
          <a:lstStyle/>
          <a:p>
            <a:r>
              <a:rPr lang="es-MX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Ejemplo:          </a:t>
            </a:r>
          </a:p>
          <a:p>
            <a:r>
              <a:rPr lang="es-MX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s-MX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          </a:t>
            </a:r>
            <a:r>
              <a:rPr lang="es-MX" b="1" dirty="0" err="1" smtClean="0">
                <a:solidFill>
                  <a:srgbClr val="002060"/>
                </a:solidFill>
                <a:latin typeface="Bookman Old Style" panose="02050604050505020204" pitchFamily="18" charset="0"/>
              </a:rPr>
              <a:t>blanc</a:t>
            </a:r>
            <a:r>
              <a:rPr lang="es-MX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s-MX" b="1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ura</a:t>
            </a:r>
            <a:endParaRPr lang="es-MX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r>
              <a:rPr lang="es-MX" sz="18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           </a:t>
            </a:r>
            <a:r>
              <a:rPr lang="es-MX" sz="18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verdad</a:t>
            </a:r>
            <a:r>
              <a:rPr lang="es-MX" sz="18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 ero</a:t>
            </a:r>
          </a:p>
          <a:p>
            <a:r>
              <a:rPr lang="es-MX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s-MX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         </a:t>
            </a:r>
            <a:r>
              <a:rPr lang="es-MX" sz="18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s-MX" sz="18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mes </a:t>
            </a:r>
            <a:r>
              <a:rPr lang="es-MX" sz="1800" b="1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ita</a:t>
            </a:r>
            <a:endParaRPr lang="es-MX" sz="1800" b="1" dirty="0" smtClean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r>
              <a:rPr lang="es-MX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s-MX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        Raíz	</a:t>
            </a:r>
            <a:r>
              <a:rPr lang="es-MX" b="1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sufijo</a:t>
            </a:r>
          </a:p>
          <a:p>
            <a:r>
              <a:rPr lang="es-MX" sz="1800" b="1" dirty="0" smtClean="0">
                <a:solidFill>
                  <a:srgbClr val="057520"/>
                </a:solidFill>
                <a:latin typeface="Bookman Old Style" panose="02050604050505020204" pitchFamily="18" charset="0"/>
              </a:rPr>
              <a:t>2.1 Tipos de sufijos:</a:t>
            </a:r>
          </a:p>
          <a:p>
            <a:r>
              <a:rPr lang="es-MX" b="1" dirty="0" smtClean="0">
                <a:solidFill>
                  <a:srgbClr val="057520"/>
                </a:solidFill>
                <a:latin typeface="Bookman Old Style" panose="02050604050505020204" pitchFamily="18" charset="0"/>
              </a:rPr>
              <a:t>A) Flexivos: </a:t>
            </a:r>
            <a:r>
              <a:rPr lang="es-MX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Indican accidentes gramaticales de género, número, </a:t>
            </a:r>
            <a:r>
              <a:rPr lang="es-MX" b="1" dirty="0" err="1" smtClean="0">
                <a:solidFill>
                  <a:schemeClr val="tx1"/>
                </a:solidFill>
                <a:latin typeface="Bookman Old Style" panose="02050604050505020204" pitchFamily="18" charset="0"/>
              </a:rPr>
              <a:t>tiempo,persona</a:t>
            </a:r>
            <a:r>
              <a:rPr lang="es-MX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.</a:t>
            </a:r>
          </a:p>
          <a:p>
            <a:pPr lvl="1"/>
            <a:r>
              <a:rPr lang="es-MX" sz="18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Ejemplo: amig</a:t>
            </a:r>
            <a:r>
              <a:rPr lang="es-MX" sz="18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o</a:t>
            </a:r>
            <a:r>
              <a:rPr lang="es-MX" sz="18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   amig</a:t>
            </a:r>
            <a:r>
              <a:rPr lang="es-MX" sz="18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86416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 FORMACIÓN DE PALABRAS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291218"/>
            <a:ext cx="8596668" cy="3880773"/>
          </a:xfrm>
        </p:spPr>
        <p:txBody>
          <a:bodyPr/>
          <a:lstStyle/>
          <a:p>
            <a:r>
              <a:rPr lang="es-MX" dirty="0" smtClean="0">
                <a:solidFill>
                  <a:srgbClr val="057520"/>
                </a:solidFill>
                <a:latin typeface="Bookman Old Style" panose="02050604050505020204" pitchFamily="18" charset="0"/>
              </a:rPr>
              <a:t>Derivados. </a:t>
            </a:r>
            <a:r>
              <a:rPr lang="es-MX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Sn aquellos que se añaden  a la raíz para formar nuevas palabras, pasan a formar  distintos tipos de palabras.</a:t>
            </a:r>
          </a:p>
          <a:p>
            <a:r>
              <a:rPr lang="es-MX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Ejemplo: 	 cuchar </a:t>
            </a:r>
            <a:r>
              <a:rPr lang="es-MX" b="1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ada</a:t>
            </a:r>
            <a:r>
              <a:rPr lang="es-MX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(cuchara)</a:t>
            </a:r>
          </a:p>
          <a:p>
            <a:r>
              <a:rPr lang="es-MX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  <a:r>
              <a:rPr lang="es-MX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                    </a:t>
            </a:r>
            <a:r>
              <a:rPr lang="es-MX" b="1" dirty="0" err="1" smtClean="0">
                <a:solidFill>
                  <a:schemeClr val="tx1"/>
                </a:solidFill>
                <a:latin typeface="Bookman Old Style" panose="02050604050505020204" pitchFamily="18" charset="0"/>
              </a:rPr>
              <a:t>dulz</a:t>
            </a:r>
            <a:r>
              <a:rPr lang="es-MX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   </a:t>
            </a:r>
            <a:r>
              <a:rPr lang="es-MX" b="1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ura</a:t>
            </a:r>
            <a:r>
              <a:rPr lang="es-MX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    </a:t>
            </a:r>
            <a:r>
              <a:rPr lang="es-MX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s-MX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4456110"/>
            <a:ext cx="2365829" cy="171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8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219</TotalTime>
  <Words>185</Words>
  <Application>Microsoft Office PowerPoint</Application>
  <PresentationFormat>Panorámica</PresentationFormat>
  <Paragraphs>43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Book Antiqua</vt:lpstr>
      <vt:lpstr>Bookman Old Style</vt:lpstr>
      <vt:lpstr>Comic Sans MS</vt:lpstr>
      <vt:lpstr>Trebuchet MS</vt:lpstr>
      <vt:lpstr>Wingdings 3</vt:lpstr>
      <vt:lpstr>Faceta</vt:lpstr>
      <vt:lpstr>      IEP NUEVO PITÁGORAS </vt:lpstr>
      <vt:lpstr>FORMACIÓN DE PALABRAS</vt:lpstr>
      <vt:lpstr> FORMACIÓN DE PALABRAS</vt:lpstr>
      <vt:lpstr>FORMACIÓN DE PALABRAS</vt:lpstr>
      <vt:lpstr> FORMACIÓN DE PALABRAS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IEP NUEVO PITÁGORAS</dc:title>
  <dc:creator>Usuario</dc:creator>
  <cp:lastModifiedBy>Usuario</cp:lastModifiedBy>
  <cp:revision>18</cp:revision>
  <dcterms:created xsi:type="dcterms:W3CDTF">2020-05-04T02:52:04Z</dcterms:created>
  <dcterms:modified xsi:type="dcterms:W3CDTF">2020-05-04T07:59:53Z</dcterms:modified>
</cp:coreProperties>
</file>