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52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11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2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59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01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07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32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7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6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3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76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7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71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80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2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04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5E54-B209-4B41-83B4-3EBDC3AFFDE7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9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Lunes 04 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</a:t>
            </a:r>
            <a:r>
              <a:rPr lang="es-MX" sz="3200" b="1" dirty="0">
                <a:solidFill>
                  <a:srgbClr val="001746"/>
                </a:solidFill>
                <a:latin typeface="Comic Sans MS" panose="030F0702030302020204" pitchFamily="66" charset="0"/>
              </a:rPr>
              <a:t> </a:t>
            </a:r>
            <a:r>
              <a:rPr lang="es-MX" sz="32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    Razonamiento Verbal</a:t>
            </a:r>
            <a:endParaRPr lang="es-MX" sz="32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	6TO DE PRIMARIA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FORMACIÓN DE PALABRAS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7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8611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FORMACIÓN DE PALABRAS</a:t>
            </a:r>
            <a:endParaRPr lang="es-MX" sz="4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5471" y="928914"/>
            <a:ext cx="10515600" cy="4685795"/>
          </a:xfrm>
          <a:solidFill>
            <a:schemeClr val="bg1"/>
          </a:solidFill>
          <a:ln>
            <a:solidFill>
              <a:srgbClr val="FF0066"/>
            </a:solidFill>
          </a:ln>
        </p:spPr>
        <p:txBody>
          <a:bodyPr>
            <a:normAutofit fontScale="92500" lnSpcReduction="20000"/>
          </a:bodyPr>
          <a:lstStyle/>
          <a:p>
            <a:pPr marL="342900" indent="-342900" algn="just">
              <a:buAutoNum type="arabicPeriod"/>
            </a:pPr>
            <a:r>
              <a:rPr lang="es-MX" sz="21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LA PALABRA.  </a:t>
            </a:r>
            <a:r>
              <a:rPr lang="es-MX" sz="2100" dirty="0" smtClean="0">
                <a:latin typeface="Book Antiqua" panose="02040602050305030304" pitchFamily="18" charset="0"/>
              </a:rPr>
              <a:t>Unidad lingüística dotada de significado léxico o gramatical.</a:t>
            </a:r>
          </a:p>
          <a:p>
            <a:pPr marL="342900" indent="-342900" algn="just">
              <a:buAutoNum type="arabicPeriod"/>
            </a:pPr>
            <a:endParaRPr lang="es-MX" sz="2100" dirty="0" smtClean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s-ES" sz="21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ESTRUCTURA DE LA PALABRA</a:t>
            </a:r>
            <a:r>
              <a:rPr lang="es-ES" sz="2100" dirty="0" smtClean="0"/>
              <a:t> </a:t>
            </a:r>
            <a:r>
              <a:rPr lang="es-ES" sz="2100" dirty="0" smtClean="0">
                <a:latin typeface="Book Antiqua" panose="02040602050305030304" pitchFamily="18" charset="0"/>
              </a:rPr>
              <a:t>Una palabra, está constituida por los siguientes monemas:</a:t>
            </a:r>
          </a:p>
          <a:p>
            <a:pPr marL="342900" indent="-342900" algn="just">
              <a:buAutoNum type="alphaLcParenR"/>
            </a:pPr>
            <a:r>
              <a:rPr lang="es-ES" sz="21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Un lexema o raíz</a:t>
            </a:r>
            <a:r>
              <a:rPr lang="es-ES" sz="21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:  </a:t>
            </a:r>
            <a:r>
              <a:rPr lang="es-ES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Aportan el contenido principal  de la palabra. Tienen significado pleno, recogido en los diccionarios, y constituyen el núcleo o raíz de los sustantivos, adjetivos, verbos y adverbios:</a:t>
            </a:r>
          </a:p>
          <a:p>
            <a:pPr marL="342900" indent="-342900" algn="just">
              <a:buAutoNum type="alphaLcParenR"/>
            </a:pPr>
            <a:endParaRPr lang="es-ES" sz="18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s-E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 Ejemplo: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libr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</a:t>
            </a:r>
            <a:r>
              <a:rPr lang="es-E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o</a:t>
            </a:r>
          </a:p>
          <a:p>
            <a:pPr marL="0" indent="0" algn="just">
              <a:buNone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        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libr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ería</a:t>
            </a:r>
          </a:p>
          <a:p>
            <a:pPr marL="0" indent="0" algn="just">
              <a:buNone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        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libr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ero</a:t>
            </a:r>
          </a:p>
          <a:p>
            <a:pPr marL="0" indent="0" algn="just">
              <a:buNone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        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libr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ES" sz="2400" b="1" dirty="0" err="1" smtClean="0">
                <a:solidFill>
                  <a:srgbClr val="FFC000"/>
                </a:solidFill>
                <a:latin typeface="Bookman Old Style" panose="02050604050505020204" pitchFamily="18" charset="0"/>
              </a:rPr>
              <a:t>ito</a:t>
            </a:r>
            <a:endParaRPr lang="es-ES" sz="2400" b="1" dirty="0" smtClean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ES" sz="24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	</a:t>
            </a:r>
            <a:r>
              <a:rPr lang="es-E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	          </a:t>
            </a:r>
            <a:r>
              <a:rPr lang="es-ES" sz="21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RAIZ</a:t>
            </a:r>
            <a:endParaRPr lang="es-ES" sz="21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AutoNum type="alphaLcParenR"/>
            </a:pPr>
            <a:endParaRPr lang="es-ES" sz="1800" dirty="0" smtClean="0"/>
          </a:p>
          <a:p>
            <a:pPr marL="342900" indent="-342900" algn="just">
              <a:buAutoNum type="arabicPeriod"/>
            </a:pPr>
            <a:endParaRPr lang="es-MX" sz="1800" b="1" dirty="0" smtClean="0">
              <a:solidFill>
                <a:srgbClr val="057520"/>
              </a:solidFill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s-ES" sz="1800" dirty="0">
              <a:latin typeface="Book Antiqua" panose="0204060205030503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7" y="2509811"/>
            <a:ext cx="2500085" cy="1524000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5472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FORMACIÓN </a:t>
            </a:r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DE PALABRAS</a:t>
            </a:r>
            <a:endParaRPr lang="es-MX" dirty="0">
              <a:latin typeface="Bookman Old Style" panose="0205060405050502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611086"/>
            <a:ext cx="9627809" cy="418353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b)Afijos</a:t>
            </a:r>
            <a:r>
              <a:rPr lang="es-ES" sz="2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: </a:t>
            </a:r>
            <a:r>
              <a:rPr lang="es-ES" sz="2000" b="1" dirty="0" smtClean="0">
                <a:latin typeface="Bookman Old Style" panose="02050604050505020204" pitchFamily="18" charset="0"/>
              </a:rPr>
              <a:t> </a:t>
            </a:r>
            <a:r>
              <a:rPr lang="es-ES" b="1" dirty="0">
                <a:latin typeface="Bookman Old Style" panose="02050604050505020204" pitchFamily="18" charset="0"/>
              </a:rPr>
              <a:t>Son elementos que aparecen ligados a una raíz o lexema y añaden o complementan. </a:t>
            </a:r>
            <a:r>
              <a:rPr lang="es-ES" dirty="0">
                <a:latin typeface="Bookman Old Style" panose="02050604050505020204" pitchFamily="18" charset="0"/>
              </a:rPr>
              <a:t>El significado de la palabra. Según la posición que ocupan dentro de la palabra, se pueden </a:t>
            </a:r>
            <a:r>
              <a:rPr lang="es-MX" dirty="0">
                <a:latin typeface="Bookman Old Style" panose="02050604050505020204" pitchFamily="18" charset="0"/>
              </a:rPr>
              <a:t>distinguir</a:t>
            </a:r>
            <a:r>
              <a:rPr lang="es-MX" dirty="0" smtClean="0">
                <a:latin typeface="Bookman Old Style" panose="02050604050505020204" pitchFamily="18" charset="0"/>
              </a:rPr>
              <a:t>:</a:t>
            </a:r>
            <a:endParaRPr lang="es-MX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just">
              <a:buAutoNum type="arabicPeriod"/>
            </a:pPr>
            <a:r>
              <a:rPr lang="es-MX" sz="2000" b="1" dirty="0">
                <a:solidFill>
                  <a:srgbClr val="FF0000"/>
                </a:solidFill>
                <a:latin typeface="Book Antiqua" panose="02040602050305030304" pitchFamily="18" charset="0"/>
              </a:rPr>
              <a:t>Prefijos</a:t>
            </a:r>
            <a:r>
              <a:rPr lang="es-MX" sz="2000" b="1" dirty="0">
                <a:solidFill>
                  <a:srgbClr val="057520"/>
                </a:solidFill>
                <a:latin typeface="Bookman Old Style" panose="02050604050505020204" pitchFamily="18" charset="0"/>
              </a:rPr>
              <a:t>. Son los elementos que se colocan antes de la raíz.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Ejemplo:		</a:t>
            </a:r>
            <a:r>
              <a:rPr lang="es-MX" dirty="0" smtClean="0">
                <a:solidFill>
                  <a:srgbClr val="C00000"/>
                </a:solidFill>
              </a:rPr>
              <a:t>bi</a:t>
            </a:r>
            <a:r>
              <a:rPr lang="es-MX" dirty="0" smtClean="0">
                <a:solidFill>
                  <a:schemeClr val="tx1"/>
                </a:solidFill>
              </a:rPr>
              <a:t>color</a:t>
            </a:r>
          </a:p>
          <a:p>
            <a:pPr marL="1828800" lvl="4" indent="0" algn="just">
              <a:buNone/>
            </a:pPr>
            <a:r>
              <a:rPr lang="es-MX" sz="18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Des</a:t>
            </a:r>
            <a:r>
              <a:rPr lang="es-MX" sz="1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honesto</a:t>
            </a:r>
          </a:p>
          <a:p>
            <a:pPr marL="1828800" lvl="4" indent="0" algn="just">
              <a:buNone/>
            </a:pPr>
            <a:r>
              <a:rPr lang="es-MX" sz="18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A</a:t>
            </a:r>
            <a:r>
              <a:rPr lang="es-MX" sz="1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normal</a:t>
            </a:r>
          </a:p>
          <a:p>
            <a:pPr marL="1828800" lvl="4" indent="0" algn="just">
              <a:buNone/>
            </a:pPr>
            <a:r>
              <a:rPr lang="es-MX" sz="18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Pre</a:t>
            </a:r>
            <a:r>
              <a:rPr lang="es-MX" sz="1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universitario.</a:t>
            </a:r>
          </a:p>
          <a:p>
            <a:pPr marL="1436688" lvl="4" indent="-1436688" algn="just">
              <a:buNone/>
            </a:pPr>
            <a:r>
              <a:rPr lang="es-MX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2. Sufijos. </a:t>
            </a:r>
            <a:r>
              <a:rPr lang="es-MX" sz="1800" b="1" dirty="0" smtClean="0">
                <a:solidFill>
                  <a:srgbClr val="057520"/>
                </a:solidFill>
                <a:latin typeface="Bookman Old Style" panose="02050604050505020204" pitchFamily="18" charset="0"/>
              </a:rPr>
              <a:t>Son los morfemas que se colocan detrás de la raíz y aportan significados concretos a la palabra o forman nombres, adjetivos o verbos.</a:t>
            </a:r>
            <a:endParaRPr lang="es-MX" sz="1800" b="1" dirty="0">
              <a:solidFill>
                <a:srgbClr val="057520"/>
              </a:solidFill>
              <a:latin typeface="Bookman Old Style" panose="02050604050505020204" pitchFamily="18" charset="0"/>
            </a:endParaRPr>
          </a:p>
          <a:p>
            <a:pPr marL="1828800" lvl="4" indent="0" algn="just">
              <a:buNone/>
            </a:pPr>
            <a:endParaRPr lang="es-MX" sz="18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1828800" lvl="4" indent="0">
              <a:buNone/>
            </a:pPr>
            <a:endParaRPr lang="es-MX" sz="18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FORMACIÓN DE PALABRAS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020457"/>
          </a:xfrm>
        </p:spPr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Ejemplo:          </a:t>
            </a:r>
          </a:p>
          <a:p>
            <a:r>
              <a:rPr lang="es-MX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          </a:t>
            </a:r>
            <a:r>
              <a:rPr lang="es-MX" b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blanc</a:t>
            </a:r>
            <a:r>
              <a:rPr lang="es-MX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ura</a:t>
            </a:r>
            <a:endParaRPr lang="es-MX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s-MX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        </a:t>
            </a:r>
            <a:r>
              <a:rPr lang="es-MX" sz="1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verdad</a:t>
            </a:r>
            <a:r>
              <a:rPr lang="es-MX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ero</a:t>
            </a:r>
          </a:p>
          <a:p>
            <a:r>
              <a:rPr lang="es-MX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      </a:t>
            </a:r>
            <a:r>
              <a:rPr lang="es-MX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s-MX" sz="1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mes </a:t>
            </a:r>
            <a:r>
              <a:rPr lang="es-MX" sz="18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ita</a:t>
            </a:r>
            <a:endParaRPr lang="es-MX" sz="18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s-MX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     Raíz	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sufijo</a:t>
            </a:r>
          </a:p>
          <a:p>
            <a:r>
              <a:rPr lang="es-MX" sz="1800" b="1" dirty="0" smtClean="0">
                <a:solidFill>
                  <a:srgbClr val="057520"/>
                </a:solidFill>
                <a:latin typeface="Bookman Old Style" panose="02050604050505020204" pitchFamily="18" charset="0"/>
              </a:rPr>
              <a:t>2.1 Tipos de sufijos:</a:t>
            </a:r>
          </a:p>
          <a:p>
            <a:r>
              <a:rPr lang="es-MX" b="1" dirty="0" smtClean="0">
                <a:solidFill>
                  <a:srgbClr val="057520"/>
                </a:solidFill>
                <a:latin typeface="Bookman Old Style" panose="02050604050505020204" pitchFamily="18" charset="0"/>
              </a:rPr>
              <a:t>A) Flexivos: 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Indican accidentes gramaticales de género, número, </a:t>
            </a:r>
            <a:r>
              <a:rPr lang="es-MX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tiempo,persona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lvl="1"/>
            <a:r>
              <a:rPr lang="es-MX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Ejemplo: amig</a:t>
            </a:r>
            <a:r>
              <a:rPr lang="es-MX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o</a:t>
            </a:r>
            <a:r>
              <a:rPr lang="es-MX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amig</a:t>
            </a:r>
            <a:r>
              <a:rPr lang="es-MX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8641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FORMACIÓN DE PALABRAS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291218"/>
            <a:ext cx="8596668" cy="3880773"/>
          </a:xfrm>
        </p:spPr>
        <p:txBody>
          <a:bodyPr/>
          <a:lstStyle/>
          <a:p>
            <a:r>
              <a:rPr lang="es-MX" dirty="0" smtClean="0">
                <a:solidFill>
                  <a:srgbClr val="057520"/>
                </a:solidFill>
                <a:latin typeface="Bookman Old Style" panose="02050604050505020204" pitchFamily="18" charset="0"/>
              </a:rPr>
              <a:t>Derivados. 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Sn aquellos que se añaden  a la raíz para formar nuevas palabras, pasan a formar  distintos tipos de palabras.</a:t>
            </a:r>
          </a:p>
          <a:p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Ejemplo: 	 cuchar </a:t>
            </a:r>
            <a:r>
              <a:rPr lang="es-MX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ada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(cuchara)</a:t>
            </a:r>
          </a:p>
          <a:p>
            <a:r>
              <a:rPr lang="es-MX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</a:t>
            </a:r>
            <a:r>
              <a:rPr lang="es-MX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dulz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</a:t>
            </a:r>
            <a:r>
              <a:rPr lang="es-MX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ura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 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s-MX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456110"/>
            <a:ext cx="2365829" cy="17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185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Bookman Old Style</vt:lpstr>
      <vt:lpstr>Comic Sans MS</vt:lpstr>
      <vt:lpstr>Trebuchet MS</vt:lpstr>
      <vt:lpstr>Wingdings 3</vt:lpstr>
      <vt:lpstr>Faceta</vt:lpstr>
      <vt:lpstr>      IEP NUEVO PITÁGORAS </vt:lpstr>
      <vt:lpstr>FORMACIÓN DE PALABRAS</vt:lpstr>
      <vt:lpstr> FORMACIÓN DE PALABRAS</vt:lpstr>
      <vt:lpstr>FORMACIÓN DE PALABRAS</vt:lpstr>
      <vt:lpstr> FORMACIÓN DE PALABRAS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17</cp:revision>
  <dcterms:created xsi:type="dcterms:W3CDTF">2020-05-04T02:52:04Z</dcterms:created>
  <dcterms:modified xsi:type="dcterms:W3CDTF">2020-05-04T06:32:03Z</dcterms:modified>
</cp:coreProperties>
</file>