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3648" r:id="rId1"/>
  </p:sldMasterIdLst>
  <p:notesMasterIdLst>
    <p:notesMasterId r:id="rId15"/>
  </p:notesMasterIdLst>
  <p:sldIdLst>
    <p:sldId id="267" r:id="rId2"/>
    <p:sldId id="273" r:id="rId3"/>
    <p:sldId id="274" r:id="rId4"/>
    <p:sldId id="277" r:id="rId5"/>
    <p:sldId id="281" r:id="rId6"/>
    <p:sldId id="278" r:id="rId7"/>
    <p:sldId id="276" r:id="rId8"/>
    <p:sldId id="263" r:id="rId9"/>
    <p:sldId id="269" r:id="rId10"/>
    <p:sldId id="282" r:id="rId11"/>
    <p:sldId id="279" r:id="rId12"/>
    <p:sldId id="280" r:id="rId13"/>
    <p:sldId id="264" r:id="rId14"/>
  </p:sldIdLst>
  <p:sldSz cx="12192000" cy="6858000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mi Jaby El-Haramein" initials="SJE" lastIdx="1" clrIdx="0">
    <p:extLst>
      <p:ext uri="{19B8F6BF-5375-455C-9EA6-DF929625EA0E}">
        <p15:presenceInfo xmlns:p15="http://schemas.microsoft.com/office/powerpoint/2012/main" userId="4770c5bbb3c1867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3" autoAdjust="0"/>
    <p:restoredTop sz="84167" autoAdjust="0"/>
  </p:normalViewPr>
  <p:slideViewPr>
    <p:cSldViewPr>
      <p:cViewPr varScale="1">
        <p:scale>
          <a:sx n="73" d="100"/>
          <a:sy n="73" d="100"/>
        </p:scale>
        <p:origin x="936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5-11T18:51:36.269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5-11T18:51:36.269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DE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A54A765-0D21-45C7-8751-6BFA1DCA2672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03514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7EE82A-E2B8-4281-9D3E-2938AD8A97AF}" type="slidenum">
              <a:rPr kumimoji="0" lang="de-DE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</a:t>
            </a:fld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591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4A765-0D21-45C7-8751-6BFA1DCA2672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838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4A765-0D21-45C7-8751-6BFA1DCA2672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3918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E45EF1F2-58A5-48EF-ACEF-AFA526E96947}" type="slidenum">
              <a:rPr lang="de-DE"/>
              <a:pPr/>
              <a:t>‹#›</a:t>
            </a:fld>
            <a:endParaRPr lang="de-DE" sz="14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643CFB71-6F49-4259-A38E-4D0FD063588A}" type="slidenum">
              <a:rPr lang="de-DE"/>
              <a:pPr/>
              <a:t>‹#›</a:t>
            </a:fld>
            <a:endParaRPr lang="de-DE" sz="14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15400" y="1295400"/>
            <a:ext cx="2768600" cy="4648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295400"/>
            <a:ext cx="8102600" cy="4648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004B0D89-EEC0-442F-922D-E9EAC880D7B0}" type="slidenum">
              <a:rPr lang="de-DE"/>
              <a:pPr/>
              <a:t>‹#›</a:t>
            </a:fld>
            <a:endParaRPr lang="de-DE" sz="14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4AEBADC7-4A78-4A5F-BE89-B1BF7900E49E}" type="slidenum">
              <a:rPr lang="de-DE"/>
              <a:pPr/>
              <a:t>‹#›</a:t>
            </a:fld>
            <a:endParaRPr lang="de-DE" sz="14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BC5AACCD-670A-492B-A584-770D1137A329}" type="slidenum">
              <a:rPr lang="de-DE"/>
              <a:pPr/>
              <a:t>‹#›</a:t>
            </a:fld>
            <a:endParaRPr lang="de-DE" sz="14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514600"/>
            <a:ext cx="5435600" cy="3429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8400" y="2514600"/>
            <a:ext cx="5435600" cy="3429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E0EAF258-59EF-419F-AA77-1E48637F78DF}" type="slidenum">
              <a:rPr lang="de-DE"/>
              <a:pPr/>
              <a:t>‹#›</a:t>
            </a:fld>
            <a:endParaRPr lang="de-DE" sz="14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EE3DDF19-C141-495C-A5D9-905F9C990137}" type="slidenum">
              <a:rPr lang="de-DE"/>
              <a:pPr/>
              <a:t>‹#›</a:t>
            </a:fld>
            <a:endParaRPr lang="de-DE" sz="14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FC8D75F1-6AC7-4BD9-BF73-42640473AA8A}" type="slidenum">
              <a:rPr lang="de-DE"/>
              <a:pPr/>
              <a:t>‹#›</a:t>
            </a:fld>
            <a:endParaRPr lang="de-DE" sz="14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58E177EF-B450-417C-B251-55CA39599C81}" type="slidenum">
              <a:rPr lang="de-DE"/>
              <a:pPr/>
              <a:t>‹#›</a:t>
            </a:fld>
            <a:endParaRPr lang="de-DE" sz="14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C3CF7C2D-CED8-481E-926B-554DC9F7BAB1}" type="slidenum">
              <a:rPr lang="de-DE"/>
              <a:pPr/>
              <a:t>‹#›</a:t>
            </a:fld>
            <a:endParaRPr lang="de-DE" sz="140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11A3DA7F-5B50-4795-A9A1-E0456B252A81}" type="slidenum">
              <a:rPr lang="de-DE"/>
              <a:pPr/>
              <a:t>‹#›</a:t>
            </a:fld>
            <a:endParaRPr lang="de-DE" sz="14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295400"/>
            <a:ext cx="1107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2514600"/>
            <a:ext cx="110744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440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r>
              <a:rPr lang="de-DE"/>
              <a:t>Seite </a:t>
            </a:r>
            <a:fld id="{8B304FBF-1E4F-4E93-82D5-FF923CC6B95B}" type="slidenum">
              <a:rPr lang="de-DE"/>
              <a:pPr/>
              <a:t>‹#›</a:t>
            </a:fld>
            <a:endParaRPr lang="de-DE" sz="1400"/>
          </a:p>
        </p:txBody>
      </p:sp>
      <p:sp>
        <p:nvSpPr>
          <p:cNvPr id="1036" name="Text Box 12"/>
          <p:cNvSpPr txBox="1">
            <a:spLocks noChangeArrowheads="1"/>
          </p:cNvSpPr>
          <p:nvPr userDrawn="1"/>
        </p:nvSpPr>
        <p:spPr bwMode="auto">
          <a:xfrm>
            <a:off x="5486400" y="64008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2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35360" y="1412776"/>
            <a:ext cx="11593288" cy="1656184"/>
          </a:xfrm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Burocracy Game </a:t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</a:rPr>
              <a:t>Final Presentation</a:t>
            </a:r>
            <a:br>
              <a:rPr lang="de-DE" dirty="0">
                <a:solidFill>
                  <a:schemeClr val="bg1"/>
                </a:solidFill>
              </a:rPr>
            </a:b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12024" y="4868430"/>
            <a:ext cx="561662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Computer Games Software Development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 dirty="0">
                <a:solidFill>
                  <a:schemeClr val="bg1"/>
                </a:solidFill>
              </a:rPr>
              <a:t>Supervisor: Prof. Dr. Grimm, AI, HS-Fulda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Sami Jaby ElHaramein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kern="0" dirty="0">
                <a:solidFill>
                  <a:schemeClr val="bg1"/>
                </a:solidFill>
              </a:rPr>
              <a:t>Ivan </a:t>
            </a:r>
            <a:r>
              <a:rPr lang="en-US" sz="2000" kern="0" dirty="0" err="1">
                <a:solidFill>
                  <a:schemeClr val="bg1"/>
                </a:solidFill>
              </a:rPr>
              <a:t>Chistov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0" y="3670722"/>
            <a:ext cx="5976664" cy="2828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342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Rules when playing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4AEBADC7-4A78-4A5F-BE89-B1BF7900E49E}" type="slidenum">
              <a:rPr lang="de-DE" smtClean="0"/>
              <a:pPr/>
              <a:t>9</a:t>
            </a:fld>
            <a:endParaRPr lang="de-DE" sz="14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0" y="2514600"/>
            <a:ext cx="11074400" cy="3733800"/>
          </a:xfrm>
        </p:spPr>
        <p:txBody>
          <a:bodyPr/>
          <a:lstStyle/>
          <a:p>
            <a:pPr marL="0" indent="0">
              <a:lnSpc>
                <a:spcPct val="90000"/>
              </a:lnSpc>
              <a:buClr>
                <a:schemeClr val="tx1"/>
              </a:buClr>
              <a:buNone/>
            </a:pPr>
            <a:endParaRPr lang="de-DE" sz="1800" dirty="0"/>
          </a:p>
          <a:p>
            <a:pPr marL="0" indent="0"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en-US" sz="2800" b="1" dirty="0"/>
              <a:t>Score Increase:</a:t>
            </a:r>
          </a:p>
          <a:p>
            <a:pPr marL="0" indent="0">
              <a:lnSpc>
                <a:spcPct val="90000"/>
              </a:lnSpc>
              <a:buClr>
                <a:schemeClr val="tx1"/>
              </a:buClr>
              <a:buNone/>
            </a:pPr>
            <a:endParaRPr lang="en-US" altLang="en-US" sz="2200" dirty="0"/>
          </a:p>
          <a:p>
            <a:pPr marL="0" indent="0"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en-US" sz="2200" dirty="0"/>
              <a:t>The player can increase his score if:</a:t>
            </a:r>
          </a:p>
          <a:p>
            <a:pPr>
              <a:lnSpc>
                <a:spcPct val="90000"/>
              </a:lnSpc>
              <a:buClr>
                <a:schemeClr val="tx1"/>
              </a:buClr>
            </a:pPr>
            <a:r>
              <a:rPr lang="en-US" altLang="en-US" sz="2200" dirty="0"/>
              <a:t>He passed by the each desk and collected boxes, each box has 5 points.</a:t>
            </a:r>
          </a:p>
          <a:p>
            <a:pPr>
              <a:lnSpc>
                <a:spcPct val="90000"/>
              </a:lnSpc>
              <a:buClr>
                <a:schemeClr val="tx1"/>
              </a:buClr>
            </a:pPr>
            <a:r>
              <a:rPr lang="de-DE" altLang="en-US" sz="2200" dirty="0"/>
              <a:t>He </a:t>
            </a:r>
            <a:r>
              <a:rPr lang="de-DE" altLang="en-US" sz="2200" dirty="0" err="1"/>
              <a:t>stayed</a:t>
            </a:r>
            <a:r>
              <a:rPr lang="de-DE" altLang="en-US" sz="2200" dirty="0"/>
              <a:t> </a:t>
            </a:r>
            <a:r>
              <a:rPr lang="de-DE" altLang="en-US" sz="2200" dirty="0" err="1"/>
              <a:t>next</a:t>
            </a:r>
            <a:r>
              <a:rPr lang="de-DE" altLang="en-US" sz="2200" dirty="0"/>
              <a:t> </a:t>
            </a:r>
            <a:r>
              <a:rPr lang="de-DE" altLang="en-US" sz="2200" dirty="0" err="1"/>
              <a:t>to</a:t>
            </a:r>
            <a:r>
              <a:rPr lang="de-DE" altLang="en-US" sz="2200" dirty="0"/>
              <a:t> a </a:t>
            </a:r>
            <a:r>
              <a:rPr lang="de-DE" altLang="en-US" sz="2200" dirty="0" err="1"/>
              <a:t>desk</a:t>
            </a:r>
            <a:r>
              <a:rPr lang="de-DE" altLang="en-US" sz="2200" dirty="0"/>
              <a:t> </a:t>
            </a:r>
            <a:r>
              <a:rPr lang="de-DE" altLang="en-US" sz="2200" dirty="0" err="1"/>
              <a:t>which</a:t>
            </a:r>
            <a:r>
              <a:rPr lang="de-DE" altLang="en-US" sz="2200" dirty="0"/>
              <a:t> </a:t>
            </a:r>
            <a:r>
              <a:rPr lang="de-DE" altLang="en-US" sz="2200" dirty="0" err="1"/>
              <a:t>has</a:t>
            </a:r>
            <a:r>
              <a:rPr lang="de-DE" altLang="en-US" sz="2200" dirty="0"/>
              <a:t> </a:t>
            </a:r>
            <a:r>
              <a:rPr lang="de-DE" altLang="en-US" sz="2200" dirty="0" err="1"/>
              <a:t>one</a:t>
            </a:r>
            <a:r>
              <a:rPr lang="de-DE" altLang="en-US" sz="2200" dirty="0"/>
              <a:t> </a:t>
            </a:r>
            <a:r>
              <a:rPr lang="de-DE" altLang="en-US" sz="2200" dirty="0" err="1"/>
              <a:t>point</a:t>
            </a:r>
            <a:r>
              <a:rPr lang="de-DE" altLang="en-US" sz="2200" dirty="0"/>
              <a:t> </a:t>
            </a:r>
            <a:r>
              <a:rPr lang="de-DE" altLang="en-US" sz="2200" dirty="0" err="1"/>
              <a:t>only</a:t>
            </a:r>
            <a:r>
              <a:rPr lang="de-DE" altLang="en-US" sz="2200" dirty="0"/>
              <a:t>.</a:t>
            </a:r>
            <a:endParaRPr lang="en-US" altLang="en-US" sz="2200" dirty="0"/>
          </a:p>
          <a:p>
            <a:pPr marL="0" indent="0"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en-US" sz="2200" dirty="0"/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7734" y="4579436"/>
            <a:ext cx="2606266" cy="212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231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Technical Part and Realization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514600"/>
            <a:ext cx="11074400" cy="3733800"/>
          </a:xfrm>
        </p:spPr>
        <p:txBody>
          <a:bodyPr/>
          <a:lstStyle/>
          <a:p>
            <a:pPr marL="0" indent="0">
              <a:lnSpc>
                <a:spcPct val="90000"/>
              </a:lnSpc>
              <a:buClr>
                <a:schemeClr val="tx1"/>
              </a:buClr>
              <a:buNone/>
            </a:pPr>
            <a:r>
              <a:rPr lang="de-DE" altLang="en-US" sz="3000" b="1" dirty="0"/>
              <a:t>Scripts – short description</a:t>
            </a:r>
          </a:p>
          <a:p>
            <a:pPr marL="0" indent="0">
              <a:lnSpc>
                <a:spcPct val="90000"/>
              </a:lnSpc>
              <a:buClr>
                <a:schemeClr val="tx1"/>
              </a:buClr>
              <a:buNone/>
            </a:pPr>
            <a:endParaRPr lang="de-DE" altLang="en-US" sz="1800" b="1" dirty="0"/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800" dirty="0"/>
              <a:t>walk (controlling player steps sound)</a:t>
            </a:r>
            <a:endParaRPr lang="en-US" sz="2500" dirty="0"/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800" dirty="0"/>
              <a:t>randomly throwing (controlling throwing objects on player)</a:t>
            </a:r>
            <a:endParaRPr lang="en-US" sz="2500" dirty="0"/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800" dirty="0"/>
              <a:t>pause &amp; start (controlling pause and start menu)</a:t>
            </a:r>
            <a:endParaRPr lang="en-US" sz="2500" dirty="0"/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800" dirty="0"/>
              <a:t>player control (controlling all player actions and sore adjustment)</a:t>
            </a:r>
            <a:endParaRPr lang="en-US" sz="2500" dirty="0"/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800" dirty="0"/>
              <a:t>third person orbit cam (controlling the camera following the player)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800" dirty="0"/>
              <a:t>object jump (controlling the boxes movement around)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de-DE" altLang="en-US" sz="2500" dirty="0"/>
          </a:p>
          <a:p>
            <a:pPr marL="0" indent="0">
              <a:lnSpc>
                <a:spcPct val="90000"/>
              </a:lnSpc>
              <a:buClr>
                <a:schemeClr val="tx1"/>
              </a:buClr>
              <a:buNone/>
            </a:pPr>
            <a:endParaRPr lang="en-US" alt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4AEBADC7-4A78-4A5F-BE89-B1BF7900E49E}" type="slidenum">
              <a:rPr lang="de-DE" smtClean="0"/>
              <a:pPr/>
              <a:t>10</a:t>
            </a:fld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136631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Technical Part and Realization 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514600"/>
            <a:ext cx="11074400" cy="3733800"/>
          </a:xfrm>
        </p:spPr>
        <p:txBody>
          <a:bodyPr/>
          <a:lstStyle/>
          <a:p>
            <a:pPr marL="0" indent="0">
              <a:lnSpc>
                <a:spcPct val="90000"/>
              </a:lnSpc>
              <a:buClr>
                <a:schemeClr val="tx1"/>
              </a:buClr>
              <a:buNone/>
            </a:pPr>
            <a:r>
              <a:rPr lang="de-DE" altLang="en-US" sz="3000" b="1" dirty="0"/>
              <a:t>Scripts – developer part</a:t>
            </a:r>
          </a:p>
          <a:p>
            <a:pPr marL="0" indent="0">
              <a:lnSpc>
                <a:spcPct val="90000"/>
              </a:lnSpc>
              <a:buClr>
                <a:schemeClr val="tx1"/>
              </a:buClr>
              <a:buNone/>
            </a:pPr>
            <a:endParaRPr lang="de-DE" altLang="en-US" sz="1800" b="1" dirty="0"/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800" dirty="0"/>
              <a:t>walking 				- Sami</a:t>
            </a:r>
            <a:endParaRPr lang="en-US" sz="2500" dirty="0"/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800" dirty="0"/>
              <a:t>randomly throwing 		- </a:t>
            </a:r>
            <a:r>
              <a:rPr lang="en-US" sz="2800" dirty="0"/>
              <a:t>Sami</a:t>
            </a:r>
            <a:endParaRPr lang="en-US" sz="2800" dirty="0"/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800" dirty="0"/>
              <a:t>pause &amp; start			- </a:t>
            </a:r>
            <a:r>
              <a:rPr lang="en-US" sz="2800" dirty="0"/>
              <a:t>Ivan</a:t>
            </a:r>
            <a:endParaRPr lang="en-US" sz="2800" dirty="0"/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800" dirty="0"/>
              <a:t>player control			- </a:t>
            </a:r>
            <a:r>
              <a:rPr lang="en-US" sz="2800" dirty="0"/>
              <a:t>Sami</a:t>
            </a:r>
            <a:endParaRPr lang="en-US" sz="2800" dirty="0"/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800" dirty="0"/>
              <a:t>third person orbit cam	- </a:t>
            </a:r>
            <a:r>
              <a:rPr lang="en-US" sz="2800" dirty="0"/>
              <a:t>Ivan</a:t>
            </a:r>
            <a:endParaRPr lang="en-US" sz="2800" dirty="0"/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800" dirty="0"/>
              <a:t>object jump 			- </a:t>
            </a:r>
            <a:r>
              <a:rPr lang="en-US" sz="2800" dirty="0"/>
              <a:t>Ivan</a:t>
            </a:r>
            <a:endParaRPr lang="en-US" sz="2800" dirty="0"/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de-DE" altLang="en-US" sz="2500" dirty="0"/>
          </a:p>
          <a:p>
            <a:pPr marL="0" indent="0">
              <a:lnSpc>
                <a:spcPct val="90000"/>
              </a:lnSpc>
              <a:buClr>
                <a:schemeClr val="tx1"/>
              </a:buClr>
              <a:buNone/>
            </a:pPr>
            <a:endParaRPr lang="en-US" alt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4AEBADC7-4A78-4A5F-BE89-B1BF7900E49E}" type="slidenum">
              <a:rPr lang="de-DE" smtClean="0"/>
              <a:pPr/>
              <a:t>11</a:t>
            </a:fld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584690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solidFill>
                  <a:schemeClr val="tx1"/>
                </a:solidFill>
              </a:rPr>
              <a:t>Thank you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lnSpc>
                <a:spcPct val="90000"/>
              </a:lnSpc>
              <a:buClr>
                <a:schemeClr val="tx1"/>
              </a:buClr>
              <a:buNone/>
            </a:pPr>
            <a:r>
              <a:rPr lang="de-DE" altLang="en-US" sz="4800" dirty="0">
                <a:sym typeface="Wingdings" panose="05000000000000000000" pitchFamily="2" charset="2"/>
              </a:rPr>
              <a:t></a:t>
            </a:r>
          </a:p>
          <a:p>
            <a:pPr marL="0" indent="0" algn="ctr">
              <a:lnSpc>
                <a:spcPct val="90000"/>
              </a:lnSpc>
              <a:buClr>
                <a:schemeClr val="tx1"/>
              </a:buClr>
              <a:buNone/>
            </a:pPr>
            <a:r>
              <a:rPr lang="de-DE" altLang="en-US" sz="2500" dirty="0">
                <a:sym typeface="Wingdings" panose="05000000000000000000" pitchFamily="2" charset="2"/>
              </a:rPr>
              <a:t>Sami Jaby ElHaramein, GSD HS-Fulda</a:t>
            </a:r>
          </a:p>
          <a:p>
            <a:pPr marL="0" indent="0" algn="ctr">
              <a:lnSpc>
                <a:spcPct val="90000"/>
              </a:lnSpc>
              <a:buClr>
                <a:schemeClr val="tx1"/>
              </a:buClr>
              <a:buNone/>
            </a:pPr>
            <a:r>
              <a:rPr lang="de-DE" altLang="en-US" sz="2500" dirty="0">
                <a:sym typeface="Wingdings" panose="05000000000000000000" pitchFamily="2" charset="2"/>
              </a:rPr>
              <a:t>Ivan Chistov, AI HS-Fulda</a:t>
            </a:r>
          </a:p>
          <a:p>
            <a:pPr marL="0" indent="0" algn="ctr">
              <a:lnSpc>
                <a:spcPct val="90000"/>
              </a:lnSpc>
              <a:buClr>
                <a:schemeClr val="tx1"/>
              </a:buClr>
              <a:buNone/>
            </a:pPr>
            <a:r>
              <a:rPr lang="de-DE" altLang="en-US" sz="2500" dirty="0">
                <a:sym typeface="Wingdings" panose="05000000000000000000" pitchFamily="2" charset="2"/>
              </a:rPr>
              <a:t>2016</a:t>
            </a:r>
          </a:p>
          <a:p>
            <a:pPr marL="0" indent="0" algn="ctr">
              <a:lnSpc>
                <a:spcPct val="90000"/>
              </a:lnSpc>
              <a:buClr>
                <a:schemeClr val="tx1"/>
              </a:buClr>
              <a:buNone/>
            </a:pPr>
            <a:endParaRPr lang="en-US" altLang="en-US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4AEBADC7-4A78-4A5F-BE89-B1BF7900E49E}" type="slidenum">
              <a:rPr lang="de-DE" smtClean="0"/>
              <a:pPr/>
              <a:t>12</a:t>
            </a:fld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442021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Bureaucracy Game – Content Index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4AEBADC7-4A78-4A5F-BE89-B1BF7900E49E}" type="slidenum">
              <a:rPr lang="de-DE" smtClean="0"/>
              <a:pPr/>
              <a:t>1</a:t>
            </a:fld>
            <a:endParaRPr lang="de-DE" sz="14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09600" y="2514600"/>
            <a:ext cx="11074400" cy="3733800"/>
          </a:xfrm>
        </p:spPr>
        <p:txBody>
          <a:bodyPr/>
          <a:lstStyle/>
          <a:p>
            <a:pPr marL="0" indent="0">
              <a:lnSpc>
                <a:spcPct val="90000"/>
              </a:lnSpc>
              <a:buClr>
                <a:schemeClr val="tx1"/>
              </a:buClr>
              <a:buNone/>
            </a:pPr>
            <a:endParaRPr lang="de-DE" sz="1800" dirty="0"/>
          </a:p>
          <a:p>
            <a:pPr marL="0" indent="0">
              <a:lnSpc>
                <a:spcPct val="90000"/>
              </a:lnSpc>
              <a:buClr>
                <a:schemeClr val="tx1"/>
              </a:buClr>
              <a:buNone/>
            </a:pPr>
            <a:endParaRPr lang="en-US" altLang="en-US" sz="2200" dirty="0"/>
          </a:p>
          <a:p>
            <a:pPr marL="0" indent="0"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en-US" sz="2200" dirty="0"/>
              <a:t>- 01. The idea behind creating the Game</a:t>
            </a:r>
          </a:p>
          <a:p>
            <a:pPr marL="0" indent="0"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en-US" sz="2200" dirty="0"/>
              <a:t>- 02. Main Characters and playing events </a:t>
            </a:r>
          </a:p>
          <a:p>
            <a:pPr marL="0" indent="0"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en-US" sz="2200" dirty="0"/>
              <a:t>- 03. Rules when playing  </a:t>
            </a:r>
          </a:p>
          <a:p>
            <a:pPr marL="0" indent="0"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en-US" sz="2200" dirty="0"/>
              <a:t>- 04. Technical Part and Realization   </a:t>
            </a:r>
          </a:p>
          <a:p>
            <a:pPr marL="0" indent="0"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en-US" sz="2200" dirty="0"/>
              <a:t>- 05. Problems and Troubleshooting </a:t>
            </a:r>
          </a:p>
          <a:p>
            <a:pPr marL="0" indent="0">
              <a:lnSpc>
                <a:spcPct val="90000"/>
              </a:lnSpc>
              <a:buClr>
                <a:schemeClr val="tx1"/>
              </a:buClr>
              <a:buNone/>
            </a:pPr>
            <a:endParaRPr lang="en-US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184948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Bureaucracy game – the idea behind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4AEBADC7-4A78-4A5F-BE89-B1BF7900E49E}" type="slidenum">
              <a:rPr lang="de-DE" smtClean="0"/>
              <a:pPr/>
              <a:t>2</a:t>
            </a:fld>
            <a:endParaRPr lang="de-DE" sz="14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0" y="2514600"/>
            <a:ext cx="11074400" cy="3733800"/>
          </a:xfrm>
        </p:spPr>
        <p:txBody>
          <a:bodyPr/>
          <a:lstStyle/>
          <a:p>
            <a:pPr marL="0" indent="0">
              <a:lnSpc>
                <a:spcPct val="90000"/>
              </a:lnSpc>
              <a:buClr>
                <a:schemeClr val="tx1"/>
              </a:buClr>
              <a:buNone/>
            </a:pPr>
            <a:endParaRPr lang="de-DE" sz="1800" dirty="0"/>
          </a:p>
          <a:p>
            <a:pPr marL="0" indent="0"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en-US" sz="2800" b="1" dirty="0"/>
              <a:t>Storyline  </a:t>
            </a:r>
          </a:p>
          <a:p>
            <a:pPr marL="0" indent="0">
              <a:lnSpc>
                <a:spcPct val="90000"/>
              </a:lnSpc>
              <a:buClr>
                <a:schemeClr val="tx1"/>
              </a:buClr>
              <a:buNone/>
            </a:pPr>
            <a:endParaRPr lang="en-US" altLang="en-US" sz="1800" dirty="0"/>
          </a:p>
          <a:p>
            <a:pPr marL="0" indent="0"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en-US" sz="2200" dirty="0"/>
              <a:t>The idea for this game came from the experience, communication and rumors</a:t>
            </a:r>
          </a:p>
          <a:p>
            <a:pPr marL="0" indent="0"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en-US" sz="2200" dirty="0"/>
              <a:t>accumulated and spread by the people in result of the contact between the ‘normal’ persons (citizens) and the different authorities, agencies and administration.</a:t>
            </a:r>
          </a:p>
          <a:p>
            <a:pPr marL="0" indent="0">
              <a:lnSpc>
                <a:spcPct val="90000"/>
              </a:lnSpc>
              <a:buClr>
                <a:schemeClr val="tx1"/>
              </a:buClr>
              <a:buNone/>
            </a:pPr>
            <a:endParaRPr lang="en-US" altLang="en-US" sz="2200" dirty="0"/>
          </a:p>
          <a:p>
            <a:pPr marL="0" indent="0"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en-US" sz="2200" dirty="0"/>
              <a:t>Most of those contacts between administration and citizens are reportedly</a:t>
            </a:r>
          </a:p>
          <a:p>
            <a:pPr marL="0" indent="0"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en-US" sz="2200" dirty="0"/>
              <a:t>frustrating and connected with long waiting times and in some cases with mistakes.</a:t>
            </a:r>
          </a:p>
        </p:txBody>
      </p:sp>
    </p:spTree>
    <p:extLst>
      <p:ext uri="{BB962C8B-B14F-4D97-AF65-F5344CB8AC3E}">
        <p14:creationId xmlns:p14="http://schemas.microsoft.com/office/powerpoint/2010/main" val="808715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characters – and playing events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4AEBADC7-4A78-4A5F-BE89-B1BF7900E49E}" type="slidenum">
              <a:rPr lang="de-DE" smtClean="0"/>
              <a:pPr/>
              <a:t>3</a:t>
            </a:fld>
            <a:endParaRPr lang="de-DE" sz="14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0" y="2514600"/>
            <a:ext cx="11074400" cy="3733800"/>
          </a:xfrm>
        </p:spPr>
        <p:txBody>
          <a:bodyPr/>
          <a:lstStyle/>
          <a:p>
            <a:pPr marL="0" indent="0">
              <a:lnSpc>
                <a:spcPct val="90000"/>
              </a:lnSpc>
              <a:buClr>
                <a:schemeClr val="tx1"/>
              </a:buClr>
              <a:buNone/>
            </a:pPr>
            <a:endParaRPr lang="de-DE" sz="1800" dirty="0"/>
          </a:p>
          <a:p>
            <a:pPr marL="0" indent="0"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en-US" sz="2800" b="1" dirty="0"/>
              <a:t>Characters and objects in the Game</a:t>
            </a:r>
          </a:p>
          <a:p>
            <a:pPr marL="0" indent="0">
              <a:lnSpc>
                <a:spcPct val="90000"/>
              </a:lnSpc>
              <a:buClr>
                <a:schemeClr val="tx1"/>
              </a:buClr>
              <a:buNone/>
            </a:pPr>
            <a:endParaRPr lang="en-US" altLang="en-US" sz="1800" dirty="0"/>
          </a:p>
          <a:p>
            <a:pPr marL="0" indent="0"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en-US" sz="2200" dirty="0"/>
              <a:t>In this Game there are two main characters and lots of surrounding objects.</a:t>
            </a:r>
          </a:p>
          <a:p>
            <a:pPr marL="0" indent="0"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en-US" sz="2200" dirty="0"/>
              <a:t>The scene is an usual office where are lot of tables with computers and shelves. </a:t>
            </a:r>
          </a:p>
        </p:txBody>
      </p:sp>
    </p:spTree>
    <p:extLst>
      <p:ext uri="{BB962C8B-B14F-4D97-AF65-F5344CB8AC3E}">
        <p14:creationId xmlns:p14="http://schemas.microsoft.com/office/powerpoint/2010/main" val="2102255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characters – and playing events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4AEBADC7-4A78-4A5F-BE89-B1BF7900E49E}" type="slidenum">
              <a:rPr lang="de-DE" smtClean="0"/>
              <a:pPr/>
              <a:t>4</a:t>
            </a:fld>
            <a:endParaRPr lang="de-DE" sz="14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0" y="2514600"/>
            <a:ext cx="11074400" cy="3733800"/>
          </a:xfrm>
        </p:spPr>
        <p:txBody>
          <a:bodyPr/>
          <a:lstStyle/>
          <a:p>
            <a:pPr marL="0" indent="0">
              <a:lnSpc>
                <a:spcPct val="90000"/>
              </a:lnSpc>
              <a:buClr>
                <a:schemeClr val="tx1"/>
              </a:buClr>
              <a:buNone/>
            </a:pPr>
            <a:endParaRPr lang="de-DE" sz="1800" dirty="0"/>
          </a:p>
          <a:p>
            <a:pPr marL="0" indent="0"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en-US" sz="2800" b="1" dirty="0"/>
              <a:t>Characters and objects in the Game</a:t>
            </a:r>
          </a:p>
          <a:p>
            <a:pPr marL="0" indent="0">
              <a:lnSpc>
                <a:spcPct val="90000"/>
              </a:lnSpc>
              <a:buClr>
                <a:schemeClr val="tx1"/>
              </a:buClr>
              <a:buNone/>
            </a:pPr>
            <a:endParaRPr lang="en-US" altLang="en-US" sz="1800" dirty="0"/>
          </a:p>
          <a:p>
            <a:pPr marL="0" indent="0"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en-US" sz="2200" dirty="0"/>
              <a:t>1-character is the player itself. He can run or walk between the tables in the office</a:t>
            </a:r>
          </a:p>
          <a:p>
            <a:pPr marL="0" indent="0"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en-US" sz="2200" dirty="0"/>
              <a:t>    and also can work on any table or to dig around in the shelves. The player also</a:t>
            </a:r>
          </a:p>
          <a:p>
            <a:pPr marL="0" indent="0"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en-US" sz="2200" dirty="0"/>
              <a:t>    can hide himself behind some office furniture if needed and also he/she should</a:t>
            </a:r>
          </a:p>
          <a:p>
            <a:pPr marL="0" indent="0"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en-US" sz="2200" dirty="0"/>
              <a:t>    be able to reach the floor elevator door when needed.</a:t>
            </a:r>
          </a:p>
          <a:p>
            <a:pPr marL="0" indent="0"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en-US" sz="2200" dirty="0"/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6360" y="4702597"/>
            <a:ext cx="2461473" cy="203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720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characters – and playing events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4AEBADC7-4A78-4A5F-BE89-B1BF7900E49E}" type="slidenum">
              <a:rPr lang="de-DE" smtClean="0"/>
              <a:pPr/>
              <a:t>5</a:t>
            </a:fld>
            <a:endParaRPr lang="de-DE" sz="14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0" y="2514600"/>
            <a:ext cx="11074400" cy="3733800"/>
          </a:xfrm>
        </p:spPr>
        <p:txBody>
          <a:bodyPr/>
          <a:lstStyle/>
          <a:p>
            <a:pPr marL="0" indent="0">
              <a:lnSpc>
                <a:spcPct val="90000"/>
              </a:lnSpc>
              <a:buClr>
                <a:schemeClr val="tx1"/>
              </a:buClr>
              <a:buNone/>
            </a:pPr>
            <a:endParaRPr lang="de-DE" sz="1800" dirty="0"/>
          </a:p>
          <a:p>
            <a:pPr marL="0" indent="0"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en-US" sz="2800" b="1" dirty="0"/>
              <a:t>Characters and objects in the Game - 2</a:t>
            </a:r>
          </a:p>
          <a:p>
            <a:pPr marL="0" indent="0">
              <a:lnSpc>
                <a:spcPct val="90000"/>
              </a:lnSpc>
              <a:buClr>
                <a:schemeClr val="tx1"/>
              </a:buClr>
              <a:buNone/>
            </a:pPr>
            <a:endParaRPr lang="en-US" altLang="en-US" sz="1800" dirty="0"/>
          </a:p>
          <a:p>
            <a:pPr marL="0" indent="0"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en-US" sz="2200" dirty="0"/>
              <a:t>2-character is the bureaucrat. He stands next to the floor elevator door. The bureaucrat can throw objects to the player (runner) in order to decrease his collected score.</a:t>
            </a:r>
          </a:p>
          <a:p>
            <a:pPr marL="0" indent="0"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en-US" sz="2200" dirty="0"/>
              <a:t>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1855" y="4437568"/>
            <a:ext cx="2825251" cy="2387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442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characters – and playing events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4AEBADC7-4A78-4A5F-BE89-B1BF7900E49E}" type="slidenum">
              <a:rPr lang="de-DE" smtClean="0"/>
              <a:pPr/>
              <a:t>6</a:t>
            </a:fld>
            <a:endParaRPr lang="de-DE" sz="14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0" y="2514600"/>
            <a:ext cx="11074400" cy="3733800"/>
          </a:xfrm>
        </p:spPr>
        <p:txBody>
          <a:bodyPr/>
          <a:lstStyle/>
          <a:p>
            <a:pPr marL="0" indent="0">
              <a:lnSpc>
                <a:spcPct val="90000"/>
              </a:lnSpc>
              <a:buClr>
                <a:schemeClr val="tx1"/>
              </a:buClr>
              <a:buNone/>
            </a:pPr>
            <a:endParaRPr lang="de-DE" sz="1800" dirty="0"/>
          </a:p>
          <a:p>
            <a:pPr marL="0" indent="0"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en-US" sz="2800" b="1" dirty="0"/>
              <a:t>Characters and objects in the Game - 3</a:t>
            </a:r>
          </a:p>
          <a:p>
            <a:pPr marL="0" indent="0">
              <a:lnSpc>
                <a:spcPct val="90000"/>
              </a:lnSpc>
              <a:buClr>
                <a:schemeClr val="tx1"/>
              </a:buClr>
              <a:buNone/>
            </a:pPr>
            <a:endParaRPr lang="en-US" altLang="en-US" sz="1800" dirty="0"/>
          </a:p>
          <a:p>
            <a:pPr marL="0" indent="0"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en-US" sz="2200" dirty="0"/>
              <a:t>While planning and designing the Game the GDT decided originally to have 3 levels:  </a:t>
            </a:r>
          </a:p>
          <a:p>
            <a:pPr marL="0" indent="0"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en-US" sz="2200" dirty="0"/>
              <a:t> </a:t>
            </a:r>
          </a:p>
          <a:p>
            <a:pPr marL="0" indent="0"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en-US" sz="2200" dirty="0"/>
              <a:t>- level1:  the bureaucrat can throw letters which are light objects and decrease the </a:t>
            </a:r>
          </a:p>
          <a:p>
            <a:pPr marL="0" indent="0"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en-US" sz="2200" dirty="0"/>
              <a:t>  scores  of the player by 5, however the score is displayed in the upper left side of the 	screen.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0291" y="5673830"/>
            <a:ext cx="1226926" cy="373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145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Rules when playing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4AEBADC7-4A78-4A5F-BE89-B1BF7900E49E}" type="slidenum">
              <a:rPr lang="de-DE" smtClean="0"/>
              <a:pPr/>
              <a:t>7</a:t>
            </a:fld>
            <a:endParaRPr lang="de-DE" sz="14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0" y="2514600"/>
            <a:ext cx="11074400" cy="3733800"/>
          </a:xfrm>
        </p:spPr>
        <p:txBody>
          <a:bodyPr/>
          <a:lstStyle/>
          <a:p>
            <a:pPr marL="0" indent="0">
              <a:lnSpc>
                <a:spcPct val="90000"/>
              </a:lnSpc>
              <a:buClr>
                <a:schemeClr val="tx1"/>
              </a:buClr>
              <a:buNone/>
            </a:pPr>
            <a:endParaRPr lang="de-DE" sz="1800" dirty="0"/>
          </a:p>
          <a:p>
            <a:pPr marL="0" indent="0"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en-US" sz="2800" b="1" dirty="0"/>
              <a:t>The Runner character may act as following:</a:t>
            </a:r>
          </a:p>
          <a:p>
            <a:pPr marL="0" indent="0">
              <a:lnSpc>
                <a:spcPct val="90000"/>
              </a:lnSpc>
              <a:buClr>
                <a:schemeClr val="tx1"/>
              </a:buClr>
              <a:buNone/>
            </a:pPr>
            <a:endParaRPr lang="en-US" altLang="en-US" sz="1800" dirty="0"/>
          </a:p>
          <a:p>
            <a:pPr marL="0" indent="0"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en-US" sz="2200" dirty="0"/>
              <a:t>It can work on a bureau or dig around in the shelves seeking heritage</a:t>
            </a:r>
          </a:p>
          <a:p>
            <a:pPr marL="0" indent="0"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en-US" sz="2200" dirty="0"/>
              <a:t>Working on a bureau brings game-money to the Runner and he can use the collected</a:t>
            </a:r>
          </a:p>
          <a:p>
            <a:pPr marL="0" indent="0"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en-US" sz="2200" dirty="0"/>
              <a:t>funds in order to be able to escape from the current game level through an elevator</a:t>
            </a:r>
          </a:p>
          <a:p>
            <a:pPr marL="0" indent="0"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en-US" sz="2200" dirty="0"/>
              <a:t>The elevator opens its doors only if the Runner has enough money or heritage.</a:t>
            </a:r>
          </a:p>
          <a:p>
            <a:pPr marL="0" indent="0">
              <a:lnSpc>
                <a:spcPct val="90000"/>
              </a:lnSpc>
              <a:buClr>
                <a:schemeClr val="tx1"/>
              </a:buClr>
              <a:buNone/>
            </a:pPr>
            <a:endParaRPr lang="en-US" altLang="en-US" sz="2200" dirty="0"/>
          </a:p>
          <a:p>
            <a:pPr marL="0" indent="0"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en-US" sz="2200" dirty="0"/>
              <a:t>The runner can run and jump in order to avoid thrown objects</a:t>
            </a:r>
          </a:p>
          <a:p>
            <a:pPr marL="0" indent="0"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en-US" sz="2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31977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Rules when playing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4AEBADC7-4A78-4A5F-BE89-B1BF7900E49E}" type="slidenum">
              <a:rPr lang="de-DE" smtClean="0"/>
              <a:pPr/>
              <a:t>8</a:t>
            </a:fld>
            <a:endParaRPr lang="de-DE" sz="14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0" y="2514600"/>
            <a:ext cx="11074400" cy="3733800"/>
          </a:xfrm>
        </p:spPr>
        <p:txBody>
          <a:bodyPr/>
          <a:lstStyle/>
          <a:p>
            <a:pPr marL="0" indent="0">
              <a:lnSpc>
                <a:spcPct val="90000"/>
              </a:lnSpc>
              <a:buClr>
                <a:schemeClr val="tx1"/>
              </a:buClr>
              <a:buNone/>
            </a:pPr>
            <a:endParaRPr lang="de-DE" sz="1800" dirty="0"/>
          </a:p>
          <a:p>
            <a:pPr marL="0" indent="0"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en-US" sz="2800" b="1" dirty="0"/>
              <a:t>The Bureaucrat character may act as following:</a:t>
            </a:r>
          </a:p>
          <a:p>
            <a:pPr marL="0" indent="0">
              <a:lnSpc>
                <a:spcPct val="90000"/>
              </a:lnSpc>
              <a:buClr>
                <a:schemeClr val="tx1"/>
              </a:buClr>
              <a:buNone/>
            </a:pPr>
            <a:endParaRPr lang="en-US" altLang="en-US" sz="2200" dirty="0"/>
          </a:p>
          <a:p>
            <a:pPr marL="0" indent="0"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en-US" sz="2200" dirty="0"/>
              <a:t>On bureaucrat object impact with player character, player looses heritage(score).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9977" y="4502191"/>
            <a:ext cx="2736304" cy="197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366776"/>
      </p:ext>
    </p:extLst>
  </p:cSld>
  <p:clrMapOvr>
    <a:masterClrMapping/>
  </p:clrMapOvr>
</p:sld>
</file>

<file path=ppt/theme/theme1.xml><?xml version="1.0" encoding="utf-8"?>
<a:theme xmlns:a="http://schemas.openxmlformats.org/drawingml/2006/main" name="Leere Präsentation">
  <a:themeElements>
    <a:clrScheme name="Leere Prä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eere Prä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11918</TotalTime>
  <Words>637</Words>
  <Application>Microsoft Office PowerPoint</Application>
  <PresentationFormat>Widescreen</PresentationFormat>
  <Paragraphs>114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ＭＳ Ｐゴシック</vt:lpstr>
      <vt:lpstr>Arial</vt:lpstr>
      <vt:lpstr>Wingdings</vt:lpstr>
      <vt:lpstr>Leere Präsentation</vt:lpstr>
      <vt:lpstr>Burocracy Game  Final Presentation </vt:lpstr>
      <vt:lpstr>Bureaucracy Game – Content Index</vt:lpstr>
      <vt:lpstr>Bureaucracy game – the idea behind</vt:lpstr>
      <vt:lpstr>Main characters – and playing events</vt:lpstr>
      <vt:lpstr>Main characters – and playing events</vt:lpstr>
      <vt:lpstr>Main characters – and playing events 2</vt:lpstr>
      <vt:lpstr>Main characters – and playing events</vt:lpstr>
      <vt:lpstr>Rules when playing </vt:lpstr>
      <vt:lpstr>Rules when playing 2</vt:lpstr>
      <vt:lpstr>Rules when playing </vt:lpstr>
      <vt:lpstr>Technical Part and Realization 2</vt:lpstr>
      <vt:lpstr>Technical Part and Realization 3</vt:lpstr>
      <vt:lpstr>Thank you</vt:lpstr>
    </vt:vector>
  </TitlesOfParts>
  <Company>moumie.org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Sam</dc:creator>
  <cp:lastModifiedBy>Sam</cp:lastModifiedBy>
  <cp:revision>292</cp:revision>
  <dcterms:created xsi:type="dcterms:W3CDTF">2006-05-16T09:54:31Z</dcterms:created>
  <dcterms:modified xsi:type="dcterms:W3CDTF">2016-10-25T07:38:36Z</dcterms:modified>
</cp:coreProperties>
</file>