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7"/>
  </p:notesMasterIdLst>
  <p:sldIdLst>
    <p:sldId id="806" r:id="rId2"/>
    <p:sldId id="1169" r:id="rId3"/>
    <p:sldId id="1175" r:id="rId4"/>
    <p:sldId id="1196" r:id="rId5"/>
    <p:sldId id="119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3704" autoAdjust="0"/>
  </p:normalViewPr>
  <p:slideViewPr>
    <p:cSldViewPr>
      <p:cViewPr varScale="1">
        <p:scale>
          <a:sx n="100" d="100"/>
          <a:sy n="100" d="100"/>
        </p:scale>
        <p:origin x="68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20F7455F-1C22-4339-B6B0-B72472E95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35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 userDrawn="1"/>
        </p:nvSpPr>
        <p:spPr>
          <a:xfrm>
            <a:off x="1294524" y="2534808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 err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파이썬으로</a:t>
            </a: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배우는 </a:t>
            </a:r>
            <a:r>
              <a:rPr lang="ko-KR" altLang="en-US" sz="4800" b="1" dirty="0" smtClean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 구조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CBC8BD63-18C6-42FC-965E-4AED96029355}"/>
              </a:ext>
            </a:extLst>
          </p:cNvPr>
          <p:cNvSpPr txBox="1"/>
          <p:nvPr userDrawn="1"/>
        </p:nvSpPr>
        <p:spPr>
          <a:xfrm>
            <a:off x="1360213" y="1991155"/>
            <a:ext cx="9478580" cy="28998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 algn="ctr" defTabSz="914400" rtl="0" eaLnBrk="1" latinLnBrk="1" hangingPunct="1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800" b="1" kern="1200" spc="670" dirty="0">
                <a:solidFill>
                  <a:srgbClr val="82ABF4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Noto Sans CJK KR"/>
              </a:rPr>
              <a:t>빅데이터 혁신공유대학</a:t>
            </a:r>
            <a:endParaRPr sz="1800" b="1" kern="1200" spc="670" dirty="0">
              <a:solidFill>
                <a:srgbClr val="82ABF4"/>
              </a:solidFill>
              <a:latin typeface="Noto Sans CJK KR" panose="020B0500000000000000" pitchFamily="34" charset="-128"/>
              <a:ea typeface="Noto Sans CJK KR" panose="020B0500000000000000" pitchFamily="34" charset="-128"/>
              <a:cs typeface="Noto Sans CJK 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51F82-9C36-49B7-AB03-490D3C6744C0}"/>
              </a:ext>
            </a:extLst>
          </p:cNvPr>
          <p:cNvSpPr txBox="1"/>
          <p:nvPr userDrawn="1"/>
        </p:nvSpPr>
        <p:spPr>
          <a:xfrm>
            <a:off x="1294524" y="3793847"/>
            <a:ext cx="9609957" cy="869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한동</a:t>
            </a:r>
            <a:r>
              <a:rPr kumimoji="0" lang="en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대학교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전산전자공학부</a:t>
            </a:r>
            <a:endParaRPr kumimoji="0" lang="en-KR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E3C8E"/>
              </a:solidFill>
              <a:effectLst/>
              <a:uLnTx/>
              <a:uFillTx/>
              <a:latin typeface="Noto Sans CJK KR Medium" panose="020B0500000000000000" pitchFamily="34" charset="-128"/>
              <a:ea typeface="Noto Sans CJK KR Medium" panose="020B0500000000000000" pitchFamily="34" charset="-128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김영섭</a:t>
            </a:r>
            <a:r>
              <a:rPr kumimoji="0" lang="en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교수</a:t>
            </a:r>
            <a:endParaRPr kumimoji="0" lang="en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E3C8E"/>
              </a:solidFill>
              <a:effectLst/>
              <a:uLnTx/>
              <a:uFillTx/>
              <a:latin typeface="Noto Sans CJK KR Medium" panose="020B0500000000000000" pitchFamily="34" charset="-128"/>
              <a:ea typeface="Noto Sans CJK KR Medium" panose="020B0500000000000000" pitchFamily="34" charset="-128"/>
              <a:cs typeface="+mn-cs"/>
            </a:endParaRPr>
          </a:p>
        </p:txBody>
      </p:sp>
      <p:cxnSp>
        <p:nvCxnSpPr>
          <p:cNvPr id="11" name="Straight Connector 2">
            <a:extLst>
              <a:ext uri="{FF2B5EF4-FFF2-40B4-BE49-F238E27FC236}">
                <a16:creationId xmlns:a16="http://schemas.microsoft.com/office/drawing/2014/main" id="{5DE90EEA-4BB1-4F24-B754-560F5DBECBEC}"/>
              </a:ext>
            </a:extLst>
          </p:cNvPr>
          <p:cNvCxnSpPr>
            <a:cxnSpLocks/>
          </p:cNvCxnSpPr>
          <p:nvPr userDrawn="1"/>
        </p:nvCxnSpPr>
        <p:spPr>
          <a:xfrm>
            <a:off x="4547964" y="3556613"/>
            <a:ext cx="3103076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23064668-907B-1735-88EE-27C7E8F20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/>
        </p:nvSpPr>
        <p:spPr>
          <a:xfrm>
            <a:off x="1296214" y="2276872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학습 목표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1CDFDAA9-9F4C-4625-BB65-813ED0CBA681}"/>
              </a:ext>
            </a:extLst>
          </p:cNvPr>
          <p:cNvCxnSpPr>
            <a:cxnSpLocks/>
          </p:cNvCxnSpPr>
          <p:nvPr/>
        </p:nvCxnSpPr>
        <p:spPr>
          <a:xfrm>
            <a:off x="4818930" y="3298677"/>
            <a:ext cx="2564525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FDBDB-5606-559D-F534-5351A32B0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830" y="3482139"/>
            <a:ext cx="9610725" cy="2663825"/>
          </a:xfrm>
        </p:spPr>
        <p:txBody>
          <a:bodyPr/>
          <a:lstStyle>
            <a:lvl1pPr marL="0" indent="0" algn="ctr">
              <a:lnSpc>
                <a:spcPct val="150000"/>
              </a:lnSpc>
              <a:buFontTx/>
              <a:buNone/>
              <a:defRPr b="1">
                <a:solidFill>
                  <a:srgbClr val="3974F6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312697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5EF19-8717-4D28-8BA2-EDA81E97DFA8}"/>
              </a:ext>
            </a:extLst>
          </p:cNvPr>
          <p:cNvSpPr/>
          <p:nvPr userDrawn="1"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9F0BE42-2FE6-44FA-8DCE-2D28BA95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80733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사용자 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04B558-FB40-4F9B-A6DC-D77937A54357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FD04DAF-9C3E-4532-BD92-3664C158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8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0DD59F-506B-45EC-A6A6-D58B236C4023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E9B8B2E-11BE-419B-8740-A643B9EEA1B5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481E3F-F4FE-4414-BE23-28E1AEF86E18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9FE539-D821-4E7F-BDD1-007B0C474D99}"/>
              </a:ext>
            </a:extLst>
          </p:cNvPr>
          <p:cNvCxnSpPr>
            <a:cxnSpLocks/>
          </p:cNvCxnSpPr>
          <p:nvPr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D227544-1DF1-4909-A9F6-06F2DCB70170}"/>
              </a:ext>
            </a:extLst>
          </p:cNvPr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417A4710-D422-F7FE-1AD8-EDEFA520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093560C-6CFC-9954-74EE-F4F9EA30A39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71464" y="1583466"/>
            <a:ext cx="10435454" cy="4653846"/>
          </a:xfrm>
        </p:spPr>
        <p:txBody>
          <a:bodyPr>
            <a:normAutofit/>
          </a:bodyPr>
          <a:lstStyle>
            <a:lvl1pPr marL="457200" indent="-457200">
              <a:buClr>
                <a:srgbClr val="3974F5"/>
              </a:buClr>
              <a:buFont typeface="+mj-lt"/>
              <a:buAutoNum type="arabicParenR"/>
              <a:defRPr kumimoji="0" lang="ko-KR" altLang="en-US" sz="2800" b="1" kern="1200" baseline="0" dirty="0" smtClean="0">
                <a:solidFill>
                  <a:srgbClr val="3974F5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14400" indent="-457200">
              <a:buFont typeface="+mj-lt"/>
              <a:buAutoNum type="arabicParenR"/>
              <a:defRPr sz="28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257300" indent="-342900">
              <a:buFont typeface="+mj-lt"/>
              <a:buAutoNum type="arabicParenR"/>
              <a:defRPr sz="24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7145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1717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6076" y="404664"/>
            <a:ext cx="10979848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88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맺음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5591944" y="4538249"/>
            <a:ext cx="2520280" cy="1843079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lang="ko-KR" altLang="en-US" sz="2800" kern="1200" baseline="0" dirty="0">
                <a:ln w="19050">
                  <a:noFill/>
                </a:ln>
                <a:solidFill>
                  <a:schemeClr val="lt1"/>
                </a:solidFill>
                <a:effectLst>
                  <a:glow rad="63500">
                    <a:srgbClr val="592502"/>
                  </a:glow>
                  <a:outerShdw dist="38100" dir="2700000" algn="tl" rotWithShape="0">
                    <a:srgbClr val="000000">
                      <a:alpha val="40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</a:lstStyle>
          <a:p>
            <a:pPr algn="ctr"/>
            <a:endParaRPr lang="ko-KR" altLang="en-US" sz="2800" dirty="0">
              <a:ln w="19050">
                <a:noFill/>
              </a:ln>
              <a:effectLst>
                <a:glow rad="63500">
                  <a:srgbClr val="592502"/>
                </a:glow>
                <a:outerShdw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08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36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9" r:id="rId3"/>
    <p:sldLayoutId id="2147483729" r:id="rId4"/>
    <p:sldLayoutId id="2147483723" r:id="rId5"/>
    <p:sldLayoutId id="2147483730" r:id="rId6"/>
    <p:sldLayoutId id="2147483731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  <a:effectLst/>
              </a:rPr>
              <a:t>Data Structures in Python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 dirty="0">
                <a:solidFill>
                  <a:schemeClr val="tx1"/>
                </a:solidFill>
                <a:effectLst/>
              </a:rPr>
              <a:t>Chapter 6</a:t>
            </a:r>
            <a:endParaRPr lang="ko-KR" altLang="en-US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mtClean="0">
                <a:latin typeface="나눔고딕" panose="020D0604000000000000" pitchFamily="50" charset="-127"/>
              </a:rPr>
              <a:t>Collision Resolutions  Exercises</a:t>
            </a:r>
            <a:endParaRPr lang="en-US" altLang="ko-KR" dirty="0">
              <a:latin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mtClean="0">
                <a:latin typeface="나눔고딕" panose="020D0604000000000000" pitchFamily="50" charset="-127"/>
              </a:rPr>
              <a:t>Rehashing Exercises</a:t>
            </a:r>
            <a:endParaRPr lang="en-US" altLang="ko-KR" dirty="0">
              <a:latin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68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Resolution Exercise – Linear Probing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aphicFrame>
        <p:nvGraphicFramePr>
          <p:cNvPr id="37" name="object 42"/>
          <p:cNvGraphicFramePr>
            <a:graphicFrameLocks noGrp="1"/>
          </p:cNvGraphicFramePr>
          <p:nvPr/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8" name="object 42"/>
          <p:cNvGraphicFramePr>
            <a:graphicFrameLocks noGrp="1"/>
          </p:cNvGraphicFramePr>
          <p:nvPr/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" name="object 42"/>
          <p:cNvGraphicFramePr>
            <a:graphicFrameLocks noGrp="1"/>
          </p:cNvGraphicFramePr>
          <p:nvPr/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0" name="object 42"/>
          <p:cNvGraphicFramePr>
            <a:graphicFrameLocks noGrp="1"/>
          </p:cNvGraphicFramePr>
          <p:nvPr/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1" name="object 42"/>
          <p:cNvGraphicFramePr>
            <a:graphicFrameLocks noGrp="1"/>
          </p:cNvGraphicFramePr>
          <p:nvPr/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</a:p>
        </p:txBody>
      </p:sp>
      <p:graphicFrame>
        <p:nvGraphicFramePr>
          <p:cNvPr id="50" name="object 42"/>
          <p:cNvGraphicFramePr>
            <a:graphicFrameLocks noGrp="1"/>
          </p:cNvGraphicFramePr>
          <p:nvPr/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h(k) = k % 10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03566" y="1958675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(h(58)+f(0)) % 10</a:t>
            </a:r>
            <a:r>
              <a:rPr lang="en-US" altLang="ko-KR" sz="1600" spc="15" dirty="0">
                <a:latin typeface="Century Gothic" panose="020B0502020202020204" pitchFamily="34" charset="0"/>
                <a:cs typeface="Tahoma"/>
              </a:rPr>
              <a:t> </a:t>
            </a:r>
            <a: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  <a:t/>
            </a:r>
            <a:b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</a:b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           = (      8 +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) % 10 = 8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 1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5" baseline="-25000" dirty="0">
                <a:latin typeface="Century Gothic" panose="020B0502020202020204" pitchFamily="34" charset="0"/>
                <a:cs typeface="Tahoma"/>
              </a:rPr>
              <a:t>2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2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0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5" baseline="-25000" dirty="0">
                <a:latin typeface="Century Gothic" panose="020B0502020202020204" pitchFamily="34" charset="0"/>
                <a:cs typeface="Tahoma"/>
              </a:rPr>
              <a:t>3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3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1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</a:t>
            </a:r>
          </a:p>
          <a:p>
            <a:pPr algn="r"/>
            <a:r>
              <a:rPr lang="fr-FR" altLang="ko-KR" dirty="0"/>
              <a:t>no. of probes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  0              0              1               3             3  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604991" y="3927827"/>
            <a:ext cx="3909883" cy="2198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Complete the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(69)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0056440" y="1529193"/>
            <a:ext cx="1507144" cy="2306919"/>
            <a:chOff x="10180127" y="1528943"/>
            <a:chExt cx="1507144" cy="2306919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0313250" y="2564904"/>
              <a:ext cx="250082" cy="1270958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68" name="직선 화살표 연결선 67"/>
            <p:cNvCxnSpPr>
              <a:stCxn id="69" idx="2"/>
            </p:cNvCxnSpPr>
            <p:nvPr/>
          </p:nvCxnSpPr>
          <p:spPr>
            <a:xfrm flipH="1">
              <a:off x="10560497" y="1836720"/>
              <a:ext cx="373202" cy="72818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0180127" y="1528943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probe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39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Resolution Exercise – Quadratic Probing</a:t>
            </a:r>
            <a:r>
              <a:rPr lang="ko-KR" altLang="en-US" spc="-5" baseline="30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이차조사법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aphicFrame>
        <p:nvGraphicFramePr>
          <p:cNvPr id="16" name="object 42"/>
          <p:cNvGraphicFramePr>
            <a:graphicFrameLocks noGrp="1"/>
          </p:cNvGraphicFramePr>
          <p:nvPr/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graphicFrame>
        <p:nvGraphicFramePr>
          <p:cNvPr id="19" name="object 42"/>
          <p:cNvGraphicFramePr>
            <a:graphicFrameLocks noGrp="1"/>
          </p:cNvGraphicFramePr>
          <p:nvPr/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" name="object 42"/>
          <p:cNvGraphicFramePr>
            <a:graphicFrameLocks noGrp="1"/>
          </p:cNvGraphicFramePr>
          <p:nvPr/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1" name="object 42"/>
          <p:cNvGraphicFramePr>
            <a:graphicFrameLocks noGrp="1"/>
          </p:cNvGraphicFramePr>
          <p:nvPr/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" name="object 42"/>
          <p:cNvGraphicFramePr>
            <a:graphicFrameLocks noGrp="1"/>
          </p:cNvGraphicFramePr>
          <p:nvPr/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" name="object 42"/>
          <p:cNvGraphicFramePr>
            <a:graphicFrameLocks noGrp="1"/>
          </p:cNvGraphicFramePr>
          <p:nvPr/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  0              0              1              2              2   </a:t>
            </a: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1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4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6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7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8" name="object 42"/>
          <p:cNvGraphicFramePr>
            <a:graphicFrameLocks noGrp="1"/>
          </p:cNvGraphicFramePr>
          <p:nvPr/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h(k) = k % 10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11771" y="2021383"/>
            <a:ext cx="3909883" cy="1800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For example, quadratic 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(h(58)+f(0)) % 10</a:t>
            </a:r>
            <a:r>
              <a:rPr lang="en-US" altLang="ko-KR" sz="1600" spc="15" dirty="0">
                <a:latin typeface="Century Gothic" panose="020B0502020202020204" pitchFamily="34" charset="0"/>
                <a:cs typeface="Tahoma"/>
              </a:rPr>
              <a:t> </a:t>
            </a:r>
            <a: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  <a:t/>
            </a:r>
            <a:b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</a:b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           = (      8 +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) % 10 = 8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 1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5" baseline="-25000" dirty="0">
                <a:latin typeface="Century Gothic" panose="020B0502020202020204" pitchFamily="34" charset="0"/>
                <a:cs typeface="Tahoma"/>
              </a:rPr>
              <a:t>2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(h(58)+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  <a:cs typeface="Tahoma"/>
              </a:rPr>
              <a:t>4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2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0133235" y="1188765"/>
            <a:ext cx="1507144" cy="2606271"/>
            <a:chOff x="10272464" y="969384"/>
            <a:chExt cx="1507144" cy="260627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0344472" y="2564904"/>
              <a:ext cx="216024" cy="1010751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 flipH="1">
              <a:off x="10560496" y="1251488"/>
              <a:ext cx="514267" cy="13134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272464" y="969384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probe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</a:t>
            </a:r>
          </a:p>
          <a:p>
            <a:pPr algn="r"/>
            <a:r>
              <a:rPr lang="fr-FR" altLang="ko-KR" dirty="0"/>
              <a:t>no. of probes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611771" y="3972363"/>
            <a:ext cx="3909884" cy="210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Complete quadratic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6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600" spc="-5" dirty="0">
                <a:latin typeface="Century Gothic" panose="020B0502020202020204" pitchFamily="34" charset="0"/>
                <a:cs typeface="Tahoma"/>
              </a:rPr>
              <a:t>(69) </a:t>
            </a:r>
            <a:r>
              <a:rPr lang="en-US" altLang="ko-KR" sz="1600" dirty="0">
                <a:latin typeface="Century Gothic" panose="020B0502020202020204" pitchFamily="34" charset="0"/>
                <a:cs typeface="Tahoma"/>
              </a:rPr>
              <a:t>= </a:t>
            </a:r>
            <a: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  <a:t/>
            </a:r>
            <a:br>
              <a:rPr lang="en-US" altLang="ko-KR" sz="16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</a:br>
            <a:endParaRPr lang="en-US" altLang="ko-KR" sz="1600" spc="-5" dirty="0">
              <a:solidFill>
                <a:srgbClr val="FF0000"/>
              </a:solidFill>
              <a:latin typeface="Century Gothic" panose="020B0502020202020204" pitchFamily="34" charset="0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Century Gothic" panose="020B0502020202020204" pitchFamily="34" charset="0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Century Gothic" panose="020B050202020202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9083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Collision Resolution Exercise – Double Hashing</a:t>
            </a:r>
            <a:r>
              <a:rPr lang="ko-KR" altLang="en-US" spc="-5" baseline="30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이중해싱법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5" name="object 42"/>
          <p:cNvGraphicFramePr>
            <a:graphicFrameLocks noGrp="1"/>
          </p:cNvGraphicFramePr>
          <p:nvPr>
            <p:extLst/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Empty</a:t>
            </a:r>
            <a:br>
              <a:rPr lang="en-US" altLang="ko-KR" dirty="0"/>
            </a:b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89</a:t>
            </a:r>
            <a:endParaRPr lang="ko-KR" altLang="en-US" dirty="0"/>
          </a:p>
        </p:txBody>
      </p:sp>
      <p:graphicFrame>
        <p:nvGraphicFramePr>
          <p:cNvPr id="8" name="object 42"/>
          <p:cNvGraphicFramePr>
            <a:graphicFrameLocks noGrp="1"/>
          </p:cNvGraphicFramePr>
          <p:nvPr>
            <p:extLst/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object 42"/>
          <p:cNvGraphicFramePr>
            <a:graphicFrameLocks noGrp="1"/>
          </p:cNvGraphicFramePr>
          <p:nvPr>
            <p:extLst/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object 42"/>
          <p:cNvGraphicFramePr>
            <a:graphicFrameLocks noGrp="1"/>
          </p:cNvGraphicFramePr>
          <p:nvPr>
            <p:extLst/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object 42"/>
          <p:cNvGraphicFramePr>
            <a:graphicFrameLocks noGrp="1"/>
          </p:cNvGraphicFramePr>
          <p:nvPr>
            <p:extLst/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49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58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69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sequence:  </a:t>
            </a:r>
            <a:r>
              <a:rPr lang="fr-FR" altLang="ko-KR" sz="2000" b="1" dirty="0"/>
              <a:t>89, 18, 49, 58, 69</a:t>
            </a:r>
            <a:r>
              <a:rPr lang="en-US" altLang="ko-KR" sz="2000" b="1" dirty="0"/>
              <a:t>, 23</a:t>
            </a:r>
            <a:endParaRPr lang="fr-FR" altLang="ko-KR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(49)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(h(49)+f(0)) % 10 = 9</a:t>
            </a:r>
            <a:r>
              <a:rPr lang="en-US" altLang="ko-KR" sz="1400" spc="15" dirty="0">
                <a:latin typeface="Century Gothic" panose="020B0502020202020204" pitchFamily="34" charset="0"/>
                <a:cs typeface="Tahoma"/>
              </a:rPr>
              <a:t> </a:t>
            </a:r>
            <a:r>
              <a:rPr lang="en-US" altLang="ko-KR" sz="1400" spc="-5" dirty="0">
                <a:solidFill>
                  <a:srgbClr val="FF0000"/>
                </a:solidFill>
                <a:latin typeface="Century Gothic" panose="020B0502020202020204" pitchFamily="34" charset="0"/>
                <a:cs typeface="Tahoma"/>
              </a:rPr>
              <a:t>(collision)</a:t>
            </a:r>
            <a:endParaRPr lang="en-US" altLang="ko-KR" sz="1400" dirty="0">
              <a:latin typeface="Century Gothic" panose="020B0502020202020204" pitchFamily="34" charset="0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(49)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Century Gothic" panose="020B0502020202020204" pitchFamily="34" charset="0"/>
                <a:cs typeface="Tahoma"/>
              </a:rPr>
              <a:t>1*(7 – </a:t>
            </a:r>
            <a:r>
              <a:rPr lang="en-US" altLang="ko-KR" sz="1400" spc="-5" dirty="0">
                <a:solidFill>
                  <a:srgbClr val="3333CC"/>
                </a:solidFill>
                <a:latin typeface="Century Gothic" panose="020B0502020202020204" pitchFamily="34" charset="0"/>
                <a:cs typeface="Tahoma"/>
              </a:rPr>
              <a:t>49 % 7)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) % 10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6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(58)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(69)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(69)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</a:t>
            </a:r>
          </a:p>
        </p:txBody>
      </p:sp>
      <p:graphicFrame>
        <p:nvGraphicFramePr>
          <p:cNvPr id="21" name="object 42"/>
          <p:cNvGraphicFramePr>
            <a:graphicFrameLocks noGrp="1"/>
          </p:cNvGraphicFramePr>
          <p:nvPr>
            <p:extLst/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After</a:t>
            </a:r>
          </a:p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0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(23)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 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h</a:t>
            </a:r>
            <a:r>
              <a:rPr lang="en-US" altLang="ko-KR" sz="1400" spc="-7" baseline="-20833" dirty="0">
                <a:latin typeface="Century Gothic" panose="020B0502020202020204" pitchFamily="34" charset="0"/>
                <a:cs typeface="Tahoma"/>
              </a:rPr>
              <a:t>1</a:t>
            </a:r>
            <a:r>
              <a:rPr lang="en-US" altLang="ko-KR" sz="1400" spc="-5" dirty="0">
                <a:latin typeface="Century Gothic" panose="020B0502020202020204" pitchFamily="34" charset="0"/>
                <a:cs typeface="Tahoma"/>
              </a:rPr>
              <a:t>(23) </a:t>
            </a: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>
                <a:latin typeface="Century Gothic" panose="020B0502020202020204" pitchFamily="34" charset="0"/>
                <a:cs typeface="Tahoma"/>
              </a:rPr>
              <a:t>: </a:t>
            </a:r>
          </a:p>
        </p:txBody>
      </p:sp>
      <p:graphicFrame>
        <p:nvGraphicFramePr>
          <p:cNvPr id="24" name="object 42"/>
          <p:cNvGraphicFramePr>
            <a:graphicFrameLocks noGrp="1"/>
          </p:cNvGraphicFramePr>
          <p:nvPr>
            <p:extLst/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  0              0              1              1              1  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h(x) = x % 10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013010" y="1323488"/>
            <a:ext cx="388187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h'(x) = R – (x % R) </a:t>
            </a:r>
          </a:p>
          <a:p>
            <a:r>
              <a:rPr lang="en-US" altLang="ko-KR" sz="1600" dirty="0"/>
              <a:t>R is prime number less than </a:t>
            </a:r>
            <a:r>
              <a:rPr lang="en-US" altLang="ko-KR" sz="1600" dirty="0" err="1"/>
              <a:t>TableSize</a:t>
            </a:r>
            <a:endParaRPr lang="en-US" altLang="ko-KR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Unsucessful </a:t>
            </a:r>
          </a:p>
          <a:p>
            <a:pPr algn="r"/>
            <a:r>
              <a:rPr lang="fr-FR" altLang="ko-KR" dirty="0"/>
              <a:t>no. of probes</a:t>
            </a:r>
          </a:p>
        </p:txBody>
      </p:sp>
    </p:spTree>
    <p:extLst>
      <p:ext uri="{BB962C8B-B14F-4D97-AF65-F5344CB8AC3E}">
        <p14:creationId xmlns:p14="http://schemas.microsoft.com/office/powerpoint/2010/main" val="326778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Rehashing</a:t>
            </a:r>
            <a:r>
              <a:rPr lang="en-US" altLang="ko-KR" spc="-35" dirty="0"/>
              <a:t> </a:t>
            </a:r>
            <a:r>
              <a:rPr lang="en-US" altLang="ko-KR" dirty="0"/>
              <a:t>-</a:t>
            </a:r>
            <a:r>
              <a:rPr lang="en-US" altLang="ko-KR" spc="-30" dirty="0"/>
              <a:t> </a:t>
            </a:r>
            <a:r>
              <a:rPr lang="en-US" altLang="ko-KR" dirty="0"/>
              <a:t>Exercise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cs typeface="Times New Roman"/>
              </a:rPr>
              <a:t>Rehash the following table into a new hash table below using the hash function:</a:t>
            </a:r>
          </a:p>
          <a:p>
            <a:r>
              <a:rPr lang="en-US" altLang="ko-KR" dirty="0">
                <a:cs typeface="Times New Roman"/>
              </a:rPr>
              <a:t>Use hash(key) = key % 13 and </a:t>
            </a:r>
            <a:r>
              <a:rPr lang="en-US" altLang="ko-KR" b="1" dirty="0">
                <a:solidFill>
                  <a:srgbClr val="C00000"/>
                </a:solidFill>
                <a:cs typeface="Times New Roman"/>
              </a:rPr>
              <a:t>quadratic probing </a:t>
            </a:r>
            <a:r>
              <a:rPr lang="en-US" altLang="ko-KR" dirty="0">
                <a:cs typeface="Times New Roman"/>
              </a:rPr>
              <a:t>to resolve the collisions. </a:t>
            </a:r>
          </a:p>
          <a:p>
            <a:r>
              <a:rPr lang="en-US" altLang="ko-KR" dirty="0">
                <a:cs typeface="Times New Roman"/>
              </a:rPr>
              <a:t>Show your computation, collision and resolution. </a:t>
            </a:r>
          </a:p>
          <a:p>
            <a:r>
              <a:rPr lang="en-US" altLang="ko-KR" dirty="0">
                <a:cs typeface="Times New Roman"/>
              </a:rPr>
              <a:t>Compute the load factors before and after rehashing.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623392" y="5513285"/>
            <a:ext cx="7610136" cy="863589"/>
            <a:chOff x="2207568" y="4223914"/>
            <a:chExt cx="7610136" cy="863589"/>
          </a:xfrm>
        </p:grpSpPr>
        <p:sp>
          <p:nvSpPr>
            <p:cNvPr id="33" name="직사각형 32"/>
            <p:cNvSpPr/>
            <p:nvPr/>
          </p:nvSpPr>
          <p:spPr>
            <a:xfrm>
              <a:off x="572095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0421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47524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30789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380994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64259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07568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90833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8748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47074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3484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31811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7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61423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44688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394893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78158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221467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04732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90137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8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48464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9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05401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6790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637275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651174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220540" y="4504238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234439" y="4223914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623392" y="4509627"/>
            <a:ext cx="4110546" cy="863589"/>
            <a:chOff x="983432" y="1773323"/>
            <a:chExt cx="4110546" cy="863589"/>
          </a:xfrm>
        </p:grpSpPr>
        <p:sp>
          <p:nvSpPr>
            <p:cNvPr id="75" name="직사각형 74"/>
            <p:cNvSpPr/>
            <p:nvPr/>
          </p:nvSpPr>
          <p:spPr>
            <a:xfrm>
              <a:off x="4496814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13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323388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None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06653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26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156858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30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740123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None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83432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56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566697" y="2053647"/>
              <a:ext cx="583265" cy="583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lvl="0" algn="ctr"/>
              <a:r>
                <a:rPr lang="en-US" altLang="ko-KR" sz="1400" dirty="0">
                  <a:solidFill>
                    <a:prstClr val="black"/>
                  </a:solidFill>
                </a:rPr>
                <a:t>43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510713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6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337287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920552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70757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754022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97331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580596" y="1773323"/>
              <a:ext cx="583265" cy="25203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116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_Python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_Python" id="{2AE33F6D-D60D-4926-B1FF-87EA990533B7}" vid="{909CEB93-5854-4A7E-A515-435C94937E4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DS_Python</Template>
  <TotalTime>19688</TotalTime>
  <Words>556</Words>
  <Application>Microsoft Office PowerPoint</Application>
  <PresentationFormat>와이드스크린</PresentationFormat>
  <Paragraphs>198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9" baseType="lpstr">
      <vt:lpstr>KoPub돋움체 Medium</vt:lpstr>
      <vt:lpstr>Noto Sans CJK KR</vt:lpstr>
      <vt:lpstr>Noto Sans CJK KR Medium</vt:lpstr>
      <vt:lpstr>나눔고딕</vt:lpstr>
      <vt:lpstr>맑은 고딕</vt:lpstr>
      <vt:lpstr>배달의민족 주아</vt:lpstr>
      <vt:lpstr>Arial</vt:lpstr>
      <vt:lpstr>Arial Rounded MT Bold</vt:lpstr>
      <vt:lpstr>Century Gothic</vt:lpstr>
      <vt:lpstr>Tahoma</vt:lpstr>
      <vt:lpstr>Times New Roman</vt:lpstr>
      <vt:lpstr>Wingdings</vt:lpstr>
      <vt:lpstr>Wingdings 2</vt:lpstr>
      <vt:lpstr>DS_Python</vt:lpstr>
      <vt:lpstr>Data Structures in Python Chapter 6</vt:lpstr>
      <vt:lpstr>Collision Resolution Exercise – Linear Probing</vt:lpstr>
      <vt:lpstr>Collision Resolution Exercise – Quadratic Probing이차조사법</vt:lpstr>
      <vt:lpstr>Collision Resolution Exercise – Double Hashing이중해싱법</vt:lpstr>
      <vt:lpstr>Rehashing -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Youngsup</cp:lastModifiedBy>
  <cp:revision>1368</cp:revision>
  <dcterms:created xsi:type="dcterms:W3CDTF">2014-02-12T09:15:05Z</dcterms:created>
  <dcterms:modified xsi:type="dcterms:W3CDTF">2023-05-05T08:42:48Z</dcterms:modified>
</cp:coreProperties>
</file>