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339" r:id="rId2"/>
    <p:sldId id="431" r:id="rId3"/>
    <p:sldId id="476" r:id="rId4"/>
    <p:sldId id="477" r:id="rId5"/>
    <p:sldId id="479" r:id="rId6"/>
    <p:sldId id="478" r:id="rId7"/>
    <p:sldId id="480" r:id="rId8"/>
    <p:sldId id="484" r:id="rId9"/>
    <p:sldId id="485" r:id="rId10"/>
    <p:sldId id="487" r:id="rId11"/>
    <p:sldId id="486" r:id="rId12"/>
    <p:sldId id="488" r:id="rId13"/>
    <p:sldId id="489" r:id="rId14"/>
    <p:sldId id="491" r:id="rId15"/>
    <p:sldId id="490" r:id="rId16"/>
    <p:sldId id="492" r:id="rId17"/>
    <p:sldId id="493" r:id="rId18"/>
    <p:sldId id="494" r:id="rId19"/>
    <p:sldId id="495" r:id="rId20"/>
    <p:sldId id="496" r:id="rId21"/>
    <p:sldId id="498" r:id="rId22"/>
    <p:sldId id="524" r:id="rId23"/>
    <p:sldId id="497" r:id="rId24"/>
    <p:sldId id="499" r:id="rId25"/>
    <p:sldId id="500" r:id="rId26"/>
    <p:sldId id="501" r:id="rId27"/>
    <p:sldId id="503" r:id="rId28"/>
    <p:sldId id="504" r:id="rId29"/>
    <p:sldId id="502" r:id="rId30"/>
    <p:sldId id="505" r:id="rId31"/>
    <p:sldId id="525" r:id="rId32"/>
    <p:sldId id="506" r:id="rId33"/>
    <p:sldId id="507" r:id="rId34"/>
    <p:sldId id="526" r:id="rId35"/>
    <p:sldId id="508" r:id="rId36"/>
    <p:sldId id="509" r:id="rId37"/>
    <p:sldId id="510" r:id="rId38"/>
    <p:sldId id="511" r:id="rId39"/>
    <p:sldId id="512" r:id="rId40"/>
    <p:sldId id="513" r:id="rId41"/>
    <p:sldId id="514" r:id="rId42"/>
    <p:sldId id="515" r:id="rId43"/>
    <p:sldId id="516" r:id="rId44"/>
    <p:sldId id="517" r:id="rId45"/>
    <p:sldId id="518" r:id="rId46"/>
    <p:sldId id="520" r:id="rId47"/>
    <p:sldId id="527" r:id="rId48"/>
    <p:sldId id="521" r:id="rId49"/>
    <p:sldId id="523" r:id="rId50"/>
    <p:sldId id="430" r:id="rId51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5" autoAdjust="0"/>
    <p:restoredTop sz="62963" autoAdjust="0"/>
  </p:normalViewPr>
  <p:slideViewPr>
    <p:cSldViewPr snapToGrid="0" showGuides="1">
      <p:cViewPr varScale="1">
        <p:scale>
          <a:sx n="59" d="100"/>
          <a:sy n="59" d="100"/>
        </p:scale>
        <p:origin x="1296" y="84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18-10-26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안녕하세요</a:t>
            </a:r>
            <a:r>
              <a:rPr lang="en-US" altLang="ko-KR" sz="1200" dirty="0"/>
              <a:t>, </a:t>
            </a:r>
            <a:r>
              <a:rPr lang="ko-KR" altLang="en-US" sz="1200" dirty="0"/>
              <a:t>한동대학교 김영섭 교수입니다</a:t>
            </a:r>
            <a:r>
              <a:rPr lang="en-US" altLang="ko-KR" sz="1200" dirty="0"/>
              <a:t>.  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=== 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배열의 속성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======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u="none" strike="noStrike" dirty="0" err="1">
                <a:effectLst/>
                <a:latin typeface="+mj-lt"/>
                <a:ea typeface="+mj-ea"/>
                <a:cs typeface="+mj-cs"/>
                <a:sym typeface="맑은 고딕"/>
              </a:rPr>
              <a:t>넘파이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 배열은 </a:t>
            </a:r>
            <a:r>
              <a:rPr lang="en-US" altLang="ko-KR" sz="1200" b="0" i="0" u="none" strike="noStrike" dirty="0" err="1">
                <a:effectLst/>
                <a:latin typeface="+mj-lt"/>
                <a:ea typeface="+mj-ea"/>
                <a:cs typeface="+mj-cs"/>
                <a:sym typeface="맑은 고딕"/>
              </a:rPr>
              <a:t>ndarray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클래스입니다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이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클래스는 다음과 같은 속성이 있습니다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하나씩 살펴 보도록 하겠습니다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819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 </a:t>
            </a:r>
            <a:r>
              <a:rPr lang="en-US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ndim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먼저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ndim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차원이라고 하며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축의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개수와 같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습니다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다른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말로 랭크라고 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그림의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3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배열은 축이 세 개이므로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랭크가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 3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이고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ndim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도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3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43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 shape, size, </a:t>
            </a:r>
            <a:r>
              <a:rPr lang="en-US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dtype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shape :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형상 또는 모양이라고 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 latinLnBrk="1">
              <a:buFontTx/>
              <a:buChar char="-"/>
            </a:pP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각 차원에서 배열의 사이즈를 표시하는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튜플입니다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 latinLnBrk="1">
              <a:buFontTx/>
              <a:buChar char="-"/>
            </a:pP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예를 들어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n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개의 행과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m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개의 열을 갖는 행렬의 형상은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(</a:t>
            </a:r>
            <a:r>
              <a:rPr lang="en-US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n,m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)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형상과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튜플의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길이는 랭크입니다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 latinLnBrk="1">
              <a:buFontTx/>
              <a:buChar char="-"/>
            </a:pP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size: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배열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에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있는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all elements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들의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개수입니다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형상의 원소들을 모두 곱한 값과 같습니다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그림에서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3D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배열의 크기는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12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 latinLnBrk="1">
              <a:buFontTx/>
              <a:buChar char="-"/>
            </a:pP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en-US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dtype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: 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원소의 자료 형식입니다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이러한 속성이나 용어들을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알아두면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코딩에 도움이 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341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</a:t>
            </a:r>
            <a:r>
              <a:rPr lang="en-US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pprint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배열의 속성이 좀 복잡하죠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그래서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배열의 속성을 출력하는 함수를 만들어 보았습니다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이 함수는 변수의 타입과 변수의 속성들을 출력하고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b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</a:b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 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끝으로 배열의 내용 자체를 출력합니다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배열의 속성을 대해 확실히 알면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코딩에 도움이 되고 버그를 방지할 수 있습니다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102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>
                <a:effectLst/>
                <a:latin typeface="+mj-lt"/>
                <a:ea typeface="+mj-ea"/>
                <a:cs typeface="+mj-cs"/>
                <a:sym typeface="맑은 고딕"/>
              </a:rPr>
              <a:t>=====Array Creation</a:t>
            </a:r>
            <a:r>
              <a:rPr lang="ko-KR" altLang="en-US" sz="1200" b="0" i="0" u="none" strike="noStrike">
                <a:effectLst/>
                <a:latin typeface="+mj-lt"/>
                <a:ea typeface="+mj-ea"/>
                <a:cs typeface="+mj-cs"/>
                <a:sym typeface="맑은 고딕"/>
              </a:rPr>
              <a:t>함수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======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배열을 생성하는 다양한 방법이 있습니다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먼저는 </a:t>
            </a:r>
            <a:r>
              <a:rPr lang="en-US" altLang="ko-KR" sz="1200" b="0" i="0" u="none" strike="noStrike" dirty="0" err="1">
                <a:effectLst/>
                <a:latin typeface="+mj-lt"/>
                <a:ea typeface="+mj-ea"/>
                <a:cs typeface="+mj-cs"/>
                <a:sym typeface="맑은 고딕"/>
              </a:rPr>
              <a:t>np.array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()</a:t>
            </a:r>
            <a:r>
              <a:rPr lang="ko-KR" altLang="en-US" sz="1200" b="0" i="0" u="none" strike="noStrike" dirty="0" err="1">
                <a:effectLst/>
                <a:latin typeface="+mj-lt"/>
                <a:ea typeface="+mj-ea"/>
                <a:cs typeface="+mj-cs"/>
                <a:sym typeface="맑은 고딕"/>
              </a:rPr>
              <a:t>메소드를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 이용하는 방법이 있습니다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리스트 혹은 </a:t>
            </a:r>
            <a:r>
              <a:rPr lang="ko-KR" altLang="en-US" sz="1200" b="0" i="0" u="none" strike="noStrike" dirty="0" err="1">
                <a:effectLst/>
                <a:latin typeface="+mj-lt"/>
                <a:ea typeface="+mj-ea"/>
                <a:cs typeface="+mj-cs"/>
                <a:sym typeface="맑은 고딕"/>
              </a:rPr>
              <a:t>튜플에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 배열을 담아 인자로 제공하면 됩니다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b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4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=====Array Creation(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1)======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배열을 생성할 때 배열의 자료형식과 형상을 지정할 수 있습니다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다음 구문은 먼저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0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부터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11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까지 나열된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1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배열을 만들고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  </a:t>
            </a:r>
            <a:r>
              <a:rPr lang="en-US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pprint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()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함수로 속성을 출력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해 본 것입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파이썬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리스트와 보기는 비슷하지만 출력이 조금 다른 것에 유의하길 바랍니다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403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=====Array Creation(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2)======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reshape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메소드를 사용하여 원하는 자료형식이나 형상을 다시 지정할 수 있습니다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다음 구문은 배열이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float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형식이며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행이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3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이고 열이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4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인 행렬을 생성합니다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202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>
                <a:effectLst/>
                <a:latin typeface="+mj-lt"/>
                <a:ea typeface="+mj-ea"/>
                <a:cs typeface="+mj-cs"/>
                <a:sym typeface="맑은 고딕"/>
              </a:rPr>
              <a:t>=====Array Creation(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2)======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배열을 생성하는</a:t>
            </a:r>
            <a:r>
              <a:rPr lang="en-US" altLang="ko-KR" dirty="0"/>
              <a:t> </a:t>
            </a:r>
            <a:r>
              <a:rPr lang="ko-KR" altLang="en-US" dirty="0"/>
              <a:t>다양한 함수들이 있습니다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altLang="ko-KR" b="1" dirty="0"/>
              <a:t>zeros</a:t>
            </a:r>
            <a:r>
              <a:rPr lang="ko-KR" altLang="en-US" b="1" dirty="0"/>
              <a:t>와 </a:t>
            </a:r>
            <a:r>
              <a:rPr lang="en-US" altLang="ko-KR" b="1" dirty="0"/>
              <a:t>ones</a:t>
            </a:r>
            <a:r>
              <a:rPr lang="ko-KR" altLang="en-US" b="1" dirty="0"/>
              <a:t>는 </a:t>
            </a:r>
            <a:r>
              <a:rPr lang="ko-KR" altLang="en-US" dirty="0"/>
              <a:t>이름과 </a:t>
            </a:r>
            <a:r>
              <a:rPr lang="ko-KR" altLang="en-US"/>
              <a:t>같이 </a:t>
            </a:r>
            <a:r>
              <a:rPr lang="en-US" altLang="ko-KR"/>
              <a:t>all elements</a:t>
            </a:r>
            <a:r>
              <a:rPr lang="ko-KR" altLang="en-US"/>
              <a:t>가 </a:t>
            </a:r>
            <a:r>
              <a:rPr lang="en-US" altLang="ko-KR" dirty="0"/>
              <a:t>0 </a:t>
            </a:r>
            <a:r>
              <a:rPr lang="ko-KR" altLang="en-US" dirty="0"/>
              <a:t>혹은 </a:t>
            </a:r>
            <a:r>
              <a:rPr lang="en-US" altLang="ko-KR" dirty="0"/>
              <a:t>1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배열을 생성합니다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full</a:t>
            </a:r>
            <a:r>
              <a:rPr lang="ko-KR" altLang="en-US" dirty="0"/>
              <a:t>은 사용자가 지정한 하나의 원소 값으로 채워진 배열을 생성합니다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empty</a:t>
            </a:r>
            <a:r>
              <a:rPr lang="ko-KR" altLang="en-US" dirty="0"/>
              <a:t>는 원소를 모두 임의 값으로 채워진 배열을 생성합니다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Eye</a:t>
            </a:r>
            <a:r>
              <a:rPr lang="ko-KR" altLang="en-US" dirty="0"/>
              <a:t>는 주 </a:t>
            </a:r>
            <a:r>
              <a:rPr lang="ko-KR" altLang="en-US"/>
              <a:t>대각선의 </a:t>
            </a:r>
            <a:r>
              <a:rPr lang="en-US" altLang="ko-KR"/>
              <a:t>all elements</a:t>
            </a:r>
            <a:r>
              <a:rPr lang="ko-KR" altLang="en-US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인 단위 행렬을 생성합니다</a:t>
            </a:r>
            <a:r>
              <a:rPr lang="en-US" altLang="ko-KR" dirty="0"/>
              <a:t>. </a:t>
            </a:r>
          </a:p>
          <a:p>
            <a:pPr marL="0" indent="0">
              <a:buFontTx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059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>
                <a:effectLst/>
                <a:latin typeface="+mj-lt"/>
                <a:ea typeface="+mj-ea"/>
                <a:cs typeface="+mj-cs"/>
                <a:sym typeface="맑은 고딕"/>
              </a:rPr>
              <a:t>=====Array Creation(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2)======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여기 예로 보여 드리는 </a:t>
            </a:r>
            <a:r>
              <a:rPr lang="en-US" altLang="ko-KR" dirty="0"/>
              <a:t>ones()</a:t>
            </a:r>
            <a:r>
              <a:rPr lang="ko-KR" altLang="en-US" dirty="0"/>
              <a:t>와</a:t>
            </a:r>
            <a:r>
              <a:rPr lang="en-US" altLang="ko-KR" dirty="0"/>
              <a:t> full()</a:t>
            </a:r>
            <a:r>
              <a:rPr lang="ko-KR" altLang="en-US" dirty="0"/>
              <a:t>의 예를 살펴보면</a:t>
            </a:r>
            <a:r>
              <a:rPr lang="en-US" altLang="ko-KR" dirty="0"/>
              <a:t>, </a:t>
            </a:r>
            <a:r>
              <a:rPr lang="ko-KR" altLang="en-US" dirty="0"/>
              <a:t>이러한 </a:t>
            </a:r>
            <a:r>
              <a:rPr lang="ko-KR" altLang="en-US" dirty="0" err="1"/>
              <a:t>메소드를</a:t>
            </a:r>
            <a:r>
              <a:rPr lang="ko-KR" altLang="en-US" dirty="0"/>
              <a:t> 쉽게 사용할 수 있습니다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다만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Array Creation Functions</a:t>
            </a:r>
            <a:r>
              <a:rPr lang="ko-KR" altLang="en-US"/>
              <a:t>를 </a:t>
            </a:r>
            <a:r>
              <a:rPr lang="ko-KR" altLang="en-US" dirty="0"/>
              <a:t>호출할 때는 반드시 </a:t>
            </a:r>
            <a:r>
              <a:rPr lang="ko-KR" altLang="en-US" b="1" dirty="0"/>
              <a:t>형상</a:t>
            </a:r>
            <a:r>
              <a:rPr lang="ko-KR" altLang="en-US" dirty="0"/>
              <a:t>을 지정해주어야 합니다</a:t>
            </a:r>
            <a:r>
              <a:rPr lang="en-US" altLang="ko-KR" dirty="0"/>
              <a:t>. </a:t>
            </a:r>
          </a:p>
          <a:p>
            <a:pPr marL="0" indent="0">
              <a:buFontTx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097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데이터 생성함수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배열을 생성하는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함수가 있을 뿐만 아니라 먼저 데이터를 만들고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이를 배열로 반환하는 함수가 있습니다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en-US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arange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start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부터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stop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미만까지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step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간격으로 데이터 생성하여 배열을 반환합니다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en-US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Linspace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start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부터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stop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의 범위에서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num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개의 데이터를 균일한 간격으로 생성하고 배열을 반환합니다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en-US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logspace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start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부터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stop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의 범위에서 로그 스케일로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num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개의 데이터를 균일한 간격으로 생성하고 배열을 반환합니다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228600" indent="-228600">
              <a:buFontTx/>
              <a:buAutoNum type="arabicPeriod"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228600" indent="-228600">
              <a:buFontTx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974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이번 시간에는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파이썬의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외부 라이브러리 중에 하나인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넘파이에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대해 공부할 것입니다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파이썬을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기반으로 데이터를 분석하는 개발 환경에서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넘파이는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행렬 연산을 위한 핵심적인 라이브러리입니다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우선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넘파이의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특징을 살펴보고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다차원 배열을 다루는 방법을 이번 강의와 다음 강의에서 다룰 것입니다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이미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넘파이에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익숙하신 분들은 이 강의를 건너 뛰어도 좋습니다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159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데이터 생성함수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arange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arange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를 사용하는 예를 살펴봅시다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네번째 줄에서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생성하는 데이터는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0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에서부터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9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까지 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9806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=====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데이터 </a:t>
            </a:r>
            <a:r>
              <a:rPr lang="ko-KR" altLang="en-US" sz="1200" b="0" i="0" u="none" strike="noStrike" dirty="0" err="1">
                <a:effectLst/>
                <a:latin typeface="+mj-lt"/>
                <a:ea typeface="+mj-ea"/>
                <a:cs typeface="+mj-cs"/>
                <a:sym typeface="맑은 고딕"/>
              </a:rPr>
              <a:t>생성함수</a:t>
            </a:r>
            <a:r>
              <a:rPr lang="en-US" altLang="ko-KR" sz="1200" b="0" i="0" u="none" strike="noStrike" dirty="0" err="1">
                <a:effectLst/>
                <a:latin typeface="+mj-lt"/>
                <a:ea typeface="+mj-ea"/>
                <a:cs typeface="+mj-cs"/>
                <a:sym typeface="맑은 고딕"/>
              </a:rPr>
              <a:t>arange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======</a:t>
            </a:r>
          </a:p>
          <a:p>
            <a:r>
              <a:rPr lang="ko-KR" altLang="en-US" dirty="0" err="1"/>
              <a:t>여섯번째</a:t>
            </a:r>
            <a:r>
              <a:rPr lang="ko-KR" altLang="en-US" dirty="0"/>
              <a:t> 줄에서</a:t>
            </a:r>
            <a:r>
              <a:rPr lang="en-US" altLang="ko-KR" dirty="0"/>
              <a:t> </a:t>
            </a:r>
            <a:r>
              <a:rPr lang="ko-KR" altLang="en-US" dirty="0"/>
              <a:t>다음과 같이 그래프를 그립니다</a:t>
            </a:r>
            <a:r>
              <a:rPr lang="en-US" altLang="ko-KR" dirty="0"/>
              <a:t>. </a:t>
            </a:r>
          </a:p>
          <a:p>
            <a:pPr marL="228600" indent="-228600">
              <a:buFontTx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8292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데이터 생성함수 </a:t>
            </a:r>
            <a:r>
              <a:rPr lang="en-US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linspace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en-US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linspace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함수는 기본값으로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1" dirty="0">
                <a:effectLst/>
                <a:latin typeface="+mj-lt"/>
                <a:ea typeface="+mj-ea"/>
                <a:cs typeface="+mj-cs"/>
                <a:sym typeface="맑은 고딕"/>
              </a:rPr>
              <a:t>50</a:t>
            </a:r>
            <a:r>
              <a:rPr lang="ko-KR" altLang="ko-KR" sz="1200" b="1" dirty="0">
                <a:effectLst/>
                <a:latin typeface="+mj-lt"/>
                <a:ea typeface="+mj-ea"/>
                <a:cs typeface="+mj-cs"/>
                <a:sym typeface="맑은 고딕"/>
              </a:rPr>
              <a:t>개 데이터를 생성하고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마지막 값도 포함합니다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첫번째 줄에서 생성하는 데이터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x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0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에서부터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1" dirty="0">
                <a:effectLst/>
                <a:latin typeface="+mj-lt"/>
                <a:ea typeface="+mj-ea"/>
                <a:cs typeface="+mj-cs"/>
                <a:sym typeface="맑은 고딕"/>
              </a:rPr>
              <a:t>2 pi </a:t>
            </a:r>
            <a:r>
              <a:rPr lang="ko-KR" altLang="ko-KR" sz="1200" b="1" dirty="0">
                <a:effectLst/>
                <a:latin typeface="+mj-lt"/>
                <a:ea typeface="+mj-ea"/>
                <a:cs typeface="+mj-cs"/>
                <a:sym typeface="맑은 고딕"/>
              </a:rPr>
              <a:t>라디안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까지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50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개의 포인트입니다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두번째 줄에서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x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값을 받아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sin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값을 구합니다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228600" indent="-228600">
              <a:buFontTx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6887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=====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데이터 생성함수</a:t>
            </a:r>
            <a:r>
              <a:rPr lang="en-US" altLang="ko-KR" sz="1200" b="0" i="0" u="none" strike="noStrike" dirty="0" err="1">
                <a:effectLst/>
                <a:latin typeface="+mj-lt"/>
                <a:ea typeface="+mj-ea"/>
                <a:cs typeface="+mj-cs"/>
                <a:sym typeface="맑은 고딕"/>
              </a:rPr>
              <a:t>linspace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</a:p>
          <a:p>
            <a:r>
              <a:rPr lang="ko-KR" altLang="en-US" dirty="0"/>
              <a:t>이제</a:t>
            </a:r>
            <a:r>
              <a:rPr lang="en-US" altLang="ko-KR" dirty="0"/>
              <a:t>,</a:t>
            </a:r>
            <a:r>
              <a:rPr lang="ko-KR" altLang="en-US" dirty="0"/>
              <a:t> 그래프를 출력하면 다음과 같습니다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830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==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데이터 생성함수</a:t>
            </a:r>
            <a:r>
              <a:rPr lang="en-US" altLang="ko-KR" sz="1200" b="0" i="0" u="none" strike="noStrike" dirty="0" err="1">
                <a:effectLst/>
                <a:latin typeface="+mj-lt"/>
                <a:ea typeface="+mj-ea"/>
                <a:cs typeface="+mj-cs"/>
                <a:sym typeface="맑은 고딕"/>
              </a:rPr>
              <a:t>logspace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==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이 코드에서 생성하는 데이터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의 </a:t>
            </a:r>
            <a:r>
              <a:rPr lang="en-US" altLang="ko-KR" dirty="0"/>
              <a:t>0.1</a:t>
            </a:r>
            <a:r>
              <a:rPr lang="ko-KR" altLang="en-US" dirty="0"/>
              <a:t>제곱부터  </a:t>
            </a:r>
            <a:r>
              <a:rPr lang="en-US" altLang="ko-KR" dirty="0"/>
              <a:t>10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제곱까지 </a:t>
            </a:r>
            <a:r>
              <a:rPr lang="en-US" altLang="ko-KR" dirty="0"/>
              <a:t>50</a:t>
            </a:r>
            <a:r>
              <a:rPr lang="ko-KR" altLang="en-US" dirty="0"/>
              <a:t>개의 포인트입니다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역시 </a:t>
            </a:r>
            <a:r>
              <a:rPr lang="en-US" altLang="ko-KR" dirty="0"/>
              <a:t>50</a:t>
            </a:r>
            <a:r>
              <a:rPr lang="ko-KR" altLang="en-US" dirty="0"/>
              <a:t>개의 </a:t>
            </a:r>
            <a:r>
              <a:rPr lang="en-US" altLang="ko-KR" dirty="0"/>
              <a:t>a</a:t>
            </a:r>
            <a:r>
              <a:rPr lang="ko-KR" altLang="en-US" dirty="0"/>
              <a:t>값을 받아 </a:t>
            </a:r>
            <a:r>
              <a:rPr lang="en-US" altLang="ko-KR" dirty="0"/>
              <a:t>log </a:t>
            </a:r>
            <a:r>
              <a:rPr lang="ko-KR" altLang="en-US" dirty="0"/>
              <a:t>값을 구합니다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3960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=====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데이터 </a:t>
            </a:r>
            <a:r>
              <a:rPr lang="ko-KR" altLang="en-US" sz="1200" b="0" i="0" u="none" strike="noStrike" dirty="0" err="1">
                <a:effectLst/>
                <a:latin typeface="+mj-lt"/>
                <a:ea typeface="+mj-ea"/>
                <a:cs typeface="+mj-cs"/>
                <a:sym typeface="맑은 고딕"/>
              </a:rPr>
              <a:t>생성함수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u="none" strike="noStrike" dirty="0" err="1">
                <a:effectLst/>
                <a:latin typeface="+mj-lt"/>
                <a:ea typeface="+mj-ea"/>
                <a:cs typeface="+mj-cs"/>
                <a:sym typeface="맑은 고딕"/>
              </a:rPr>
              <a:t>logspace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그래프를 출력하면 다음과 같습니다</a:t>
            </a:r>
            <a:r>
              <a:rPr lang="en-US" altLang="ko-KR" dirty="0"/>
              <a:t>. </a:t>
            </a:r>
          </a:p>
          <a:p>
            <a:pPr marL="228600" indent="-228600">
              <a:buFontTx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6916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=====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인덱싱 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기계학습에서 다차원 배열을 부분적으로 다루어야 할 때가 많습니다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이때 필요한 것들이 바로 </a:t>
            </a:r>
            <a:r>
              <a:rPr lang="ko-KR" altLang="en-US" sz="1200" b="0" i="0" u="none" strike="noStrike">
                <a:effectLst/>
                <a:latin typeface="+mj-lt"/>
                <a:ea typeface="+mj-ea"/>
                <a:cs typeface="+mj-cs"/>
                <a:sym typeface="맑은 고딕"/>
              </a:rPr>
              <a:t>인덱싱과 </a:t>
            </a:r>
            <a:r>
              <a:rPr lang="en-US" altLang="ko-KR" sz="1200" b="0" i="0" u="none" strike="noStrike">
                <a:effectLst/>
                <a:latin typeface="+mj-lt"/>
                <a:ea typeface="+mj-ea"/>
                <a:cs typeface="+mj-cs"/>
                <a:sym typeface="맑은 고딕"/>
              </a:rPr>
              <a:t>Slicing</a:t>
            </a:r>
            <a:r>
              <a:rPr lang="ko-KR" altLang="en-US" sz="1200" b="0" i="0" u="none" strike="noStrike">
                <a:effectLst/>
                <a:latin typeface="+mj-lt"/>
                <a:ea typeface="+mj-ea"/>
                <a:cs typeface="+mj-cs"/>
                <a:sym typeface="맑은 고딕"/>
              </a:rPr>
              <a:t>입니다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0" indent="0">
              <a:buFontTx/>
              <a:buNone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먼저 인덱싱에 대해 알아보도록 하겠습니다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배열의 인덱싱 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0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부터 시작합니다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배열의 맨 끝을 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-1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로 인덱싱할 수 있습니다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음수로 인덱싱하는 것이 신기하지 않나요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 저는 처음에 신기하더군요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콜론은 </a:t>
            </a:r>
            <a:r>
              <a:rPr lang="ko-KR" altLang="en-US" sz="1200" b="1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범위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를 지정합니다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. end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는 포함하지 않습니다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228600" indent="-228600">
              <a:buFontTx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0477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인덱싱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첫번째 예는 원소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2, 3, 4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를 가리킵니다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두번째 예에서 보면 콜론에서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start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가 생략되면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처음부터를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의미합니다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세번째 예에서 보면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end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가 생략되면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끝까지를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의미합니다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그러므로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마지막 예에서 보듯이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start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와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end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가 모두 생략되면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all elements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들을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말합니다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다 이해가 가나요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그럼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연습을 해 보겠습니다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58845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인덱싱 연습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여기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2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 배열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로 몇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번 정도 연습을 하면 좋겠습니다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marR="0" lvl="0" indent="-171450" defTabSz="975208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참고로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인덱싱 원칙은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1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차원이든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2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차원이든 모두 적용이 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 </a:t>
            </a:r>
          </a:p>
          <a:p>
            <a:pPr marL="171450" indent="-171450" latinLnBrk="1">
              <a:buFontTx/>
              <a:buChar char="-"/>
            </a:pP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자 이제 쉬운 것부터 시작하겠습니다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 latinLnBrk="1">
              <a:buFontTx/>
              <a:buChar char="-"/>
            </a:pP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원소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7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은 어떻게 나타낼까요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  (3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초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쉬고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)</a:t>
            </a: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이렇게 나타냅니다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0" indent="0">
              <a:buFontTx/>
              <a:buNone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228600" indent="-228600">
              <a:buFontTx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4734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인덱싱 연습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그럼 원소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12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는 어떻게 나타내면 좋겠습니까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 (3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초쉬고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)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다음과 같이 나타내면 될 것입니다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228600" indent="-228600">
              <a:buFontTx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8301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===== </a:t>
            </a:r>
            <a:r>
              <a:rPr lang="ko-KR" altLang="en-US" dirty="0" err="1"/>
              <a:t>넘파이</a:t>
            </a:r>
            <a:r>
              <a:rPr lang="ko-KR" altLang="en-US" dirty="0"/>
              <a:t> 특징</a:t>
            </a:r>
            <a:r>
              <a:rPr lang="en-US" altLang="ko-KR" dirty="0"/>
              <a:t>=====</a:t>
            </a:r>
          </a:p>
          <a:p>
            <a:pPr marL="171450" indent="-171450" latinLnBrk="1">
              <a:buFontTx/>
              <a:buChar char="-"/>
            </a:pP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넘파이는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Numerical Python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“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의 약자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인데요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</a:p>
          <a:p>
            <a:pPr marL="171450" marR="0" lvl="0" indent="-171450" defTabSz="975208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보통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넘파이라고 읽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습니다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넘파이는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대규모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다차원 배열 연산을 더 빠르게 처리할 수 있는 효율적인 인터페이스를 제공합니다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또한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다양한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선형 대수학 함수들과 난수 기능도 제공합니다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코딩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이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 정말 간편해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진다는 장점도 있죠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8025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인덱싱 연습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A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의 </a:t>
            </a:r>
            <a:r>
              <a:rPr lang="ko-KR" altLang="ko-KR" sz="1200" b="1" dirty="0">
                <a:effectLst/>
                <a:latin typeface="+mj-lt"/>
                <a:ea typeface="+mj-ea"/>
                <a:cs typeface="+mj-cs"/>
                <a:sym typeface="맑은 고딕"/>
              </a:rPr>
              <a:t>마지막 원소는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어떻게 나타내면 좋을까요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 (3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초쉬고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)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바로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이렇게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나타냅니다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 latinLnBrk="1">
              <a:buFontTx/>
              <a:buChar char="-"/>
            </a:pP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228600" indent="-228600">
              <a:buFontTx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60745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인덱싱 연습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물론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마지막 원소는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A[2,3]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도 가능합니다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그러나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만약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마지막 원소를 강조한다면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행렬의 크기가 바뀌어도 항상 마지막 원소를 가리킬 수 있는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[-1, -1]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이 더 낫습니다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228600" indent="-228600">
              <a:buFontTx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82361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=====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인덱싱 연습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</a:p>
          <a:p>
            <a:pPr marL="0" indent="0">
              <a:buFontTx/>
              <a:buNone/>
            </a:pP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- A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의 마지막 행은 어떻게 하죠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pPr marL="0" indent="0">
              <a:buFontTx/>
              <a:buNone/>
            </a:pP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- A[2]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라고 하는 것보다 더 좋은 방법은 뭐죠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?(1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초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,2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초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,3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초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이렇게 하는 </a:t>
            </a:r>
            <a:r>
              <a:rPr lang="ko-KR" altLang="en-US" dirty="0"/>
              <a:t>것이 좋습니다</a:t>
            </a:r>
            <a:r>
              <a:rPr lang="en-US" altLang="ko-KR" dirty="0"/>
              <a:t>.</a:t>
            </a: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228600" indent="-228600">
              <a:buFontTx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83333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인덱싱 연습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첫째 열은 어떻게 인덱싱 해야 하나요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 (3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초쉬고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)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이렇게 하면 될 것입니다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228600" indent="-228600">
              <a:buFontTx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63451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인덱싱 연습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그리고 나머지는 여러분이 연습해보십시오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228600" indent="-228600">
              <a:buFontTx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07581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=====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인덱싱 연습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</a:p>
          <a:p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-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 다양한 방법으로 인덱싱이 가능하지만 여기 한 방법이 있습니다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0" indent="0">
              <a:buFontTx/>
              <a:buNone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228600" indent="-228600">
              <a:buFontTx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88853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=====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인덱싱 연습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</a:p>
          <a:p>
            <a:pPr marL="0" indent="0">
              <a:buFontTx/>
              <a:buNone/>
            </a:pP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여러분이 인덱싱 연습한 것을 이렇게 코딩하여 체크할 수 있습니다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0" indent="0">
              <a:buFontTx/>
              <a:buNone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228600" indent="-228600">
              <a:buFontTx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75472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=====Slicing(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1)====</a:t>
            </a:r>
          </a:p>
          <a:p>
            <a:pPr latinLnBrk="1"/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-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Slicing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에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대해 알아보겠습니다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배열을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Slicing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하여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만들어 낸 배열을 </a:t>
            </a:r>
            <a:r>
              <a:rPr lang="ko-KR" altLang="ko-KR" sz="1200" b="1" dirty="0" err="1">
                <a:effectLst/>
                <a:latin typeface="+mj-lt"/>
                <a:ea typeface="+mj-ea"/>
                <a:cs typeface="+mj-cs"/>
                <a:sym typeface="맑은 고딕"/>
              </a:rPr>
              <a:t>서브배열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이라고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 latinLnBrk="1">
              <a:buFontTx/>
              <a:buChar char="-"/>
            </a:pP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코드를 살펴보면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배열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a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에서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Slicing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한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배열을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b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에 저장하고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b</a:t>
            </a:r>
            <a:r>
              <a:rPr lang="ko-KR" altLang="en-US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출력을 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228600" indent="-228600">
              <a:buFontTx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1706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>
                <a:effectLst/>
                <a:latin typeface="+mj-lt"/>
                <a:ea typeface="+mj-ea"/>
                <a:cs typeface="+mj-cs"/>
                <a:sym typeface="맑은 고딕"/>
              </a:rPr>
              <a:t>=====Slicing(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2)====</a:t>
            </a:r>
          </a:p>
          <a:p>
            <a:pPr marL="0" indent="0">
              <a:buFontTx/>
              <a:buNone/>
            </a:pP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-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 그리고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이제 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b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 배열의 첫 원소의 값을 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99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로 변경합니다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0" indent="0">
              <a:buFontTx/>
              <a:buNone/>
            </a:pP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-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a</a:t>
            </a:r>
            <a:r>
              <a:rPr lang="ko-KR" altLang="en-US" sz="1200" b="0" i="0" u="none" strike="noStrike" dirty="0" err="1">
                <a:effectLst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출력한 결과가 여기 있습니다</a:t>
            </a:r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0" indent="0">
              <a:buFontTx/>
              <a:buNone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228600" indent="-228600">
              <a:buFontTx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27845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===Slicing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은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원 배열의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view 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뭔가 이상하죠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b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를 변경했는데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a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도 변경된 것을 알 수 있습니다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이러한 사실을 간과하면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나중에 여러분은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몇 시간 혹은 며칠 동안 디버깅을 해야 할지도 모릅니다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여기서 여러분이 기억해야할 한가지 중요한 개념이 있습니다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바로 </a:t>
            </a:r>
            <a:r>
              <a:rPr lang="ko-KR" altLang="ko-KR" sz="1200" b="1" dirty="0" err="1">
                <a:effectLst/>
                <a:latin typeface="+mj-lt"/>
                <a:ea typeface="+mj-ea"/>
                <a:cs typeface="+mj-cs"/>
                <a:sym typeface="맑은 고딕"/>
              </a:rPr>
              <a:t>서브배열</a:t>
            </a:r>
            <a:r>
              <a:rPr lang="en-US" altLang="ko-KR" sz="1200" b="1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b="1">
                <a:effectLst/>
                <a:latin typeface="+mj-lt"/>
                <a:ea typeface="+mj-ea"/>
                <a:cs typeface="+mj-cs"/>
                <a:sym typeface="맑은 고딕"/>
              </a:rPr>
              <a:t>혹은 </a:t>
            </a:r>
            <a:r>
              <a:rPr lang="en-US" altLang="ko-KR" sz="1200" b="1">
                <a:effectLst/>
                <a:latin typeface="+mj-lt"/>
                <a:ea typeface="+mj-ea"/>
                <a:cs typeface="+mj-cs"/>
                <a:sym typeface="맑은 고딕"/>
              </a:rPr>
              <a:t>Slicing</a:t>
            </a:r>
            <a:r>
              <a:rPr lang="ko-KR" altLang="en-US" sz="1200" b="1">
                <a:effectLst/>
                <a:latin typeface="+mj-lt"/>
                <a:ea typeface="+mj-ea"/>
                <a:cs typeface="+mj-cs"/>
                <a:sym typeface="맑은 고딕"/>
              </a:rPr>
              <a:t>해서 </a:t>
            </a:r>
            <a:r>
              <a:rPr lang="ko-KR" altLang="en-US" sz="1200" b="1" dirty="0">
                <a:effectLst/>
                <a:latin typeface="+mj-lt"/>
                <a:ea typeface="+mj-ea"/>
                <a:cs typeface="+mj-cs"/>
                <a:sym typeface="맑은 고딕"/>
              </a:rPr>
              <a:t>생긴 배열은 </a:t>
            </a:r>
            <a:r>
              <a:rPr lang="ko-KR" altLang="ko-KR" sz="1200" b="1" dirty="0">
                <a:effectLst/>
                <a:latin typeface="+mj-lt"/>
                <a:ea typeface="+mj-ea"/>
                <a:cs typeface="+mj-cs"/>
                <a:sym typeface="맑은 고딕"/>
              </a:rPr>
              <a:t>원 배열의</a:t>
            </a:r>
            <a:r>
              <a:rPr lang="en-US" altLang="ko-KR" sz="1200" b="1" dirty="0">
                <a:effectLst/>
                <a:latin typeface="+mj-lt"/>
                <a:ea typeface="+mj-ea"/>
                <a:cs typeface="+mj-cs"/>
                <a:sym typeface="맑은 고딕"/>
              </a:rPr>
              <a:t> view</a:t>
            </a:r>
            <a:r>
              <a:rPr lang="ko-KR" altLang="ko-KR" sz="1200" b="1" dirty="0">
                <a:effectLst/>
                <a:latin typeface="+mj-lt"/>
                <a:ea typeface="+mj-ea"/>
                <a:cs typeface="+mj-cs"/>
                <a:sym typeface="맑은 고딕"/>
              </a:rPr>
              <a:t>라는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것입니다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새로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만든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배열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이 아니라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단지 원 배열의 해당부분을 가리키고 있다는 것입니다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C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프로그래밍의 포인터와 유사한 개념입니다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228600" indent="-228600">
              <a:buFontTx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6126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==== NumPy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가져오기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===</a:t>
            </a: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파이썬에서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넘파이를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사용할 때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두 가지 방법으로 가져올 수 있습니다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첫번째 방법으로는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import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넘파이를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사용하는 것입니다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b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</a:b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그러면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넘파이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함수나 메소드를 사용할 때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앞에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넘파이를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붙여 사용합니다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두번째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방법은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import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넘파이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as np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를 사용하는 것입니다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b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</a:b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이 때는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np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”로 가져왔으므로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함수나 메소드 앞에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np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를 붙여 사용할 수 있습니다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여기 두가지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예시를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비교해보세요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 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개발자들은 대부분 두 번째 방법을 선호합니다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685580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=====Array Copy?====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다음 코드에서도 배열 </a:t>
            </a:r>
            <a:r>
              <a:rPr lang="en-US" altLang="ko-KR" dirty="0"/>
              <a:t>a</a:t>
            </a:r>
            <a:r>
              <a:rPr lang="ko-KR" altLang="en-US" dirty="0"/>
              <a:t>를 만들고</a:t>
            </a:r>
            <a:r>
              <a:rPr lang="en-US" altLang="ko-KR"/>
              <a:t>, aa</a:t>
            </a:r>
            <a:r>
              <a:rPr lang="ko-KR" altLang="en-US"/>
              <a:t>에 복사하려고 했습니다</a:t>
            </a:r>
            <a:r>
              <a:rPr lang="en-US" altLang="ko-KR"/>
              <a:t>.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그리고</a:t>
            </a:r>
            <a:r>
              <a:rPr lang="en-US" altLang="ko-KR" dirty="0"/>
              <a:t>, aa</a:t>
            </a:r>
            <a:r>
              <a:rPr lang="ko-KR" altLang="en-US" dirty="0"/>
              <a:t>의 첫 원소를 </a:t>
            </a:r>
            <a:r>
              <a:rPr lang="en-US" altLang="ko-KR" dirty="0"/>
              <a:t>99</a:t>
            </a:r>
            <a:r>
              <a:rPr lang="ko-KR" altLang="en-US" dirty="0"/>
              <a:t>로 변경하고</a:t>
            </a:r>
            <a:r>
              <a:rPr lang="en-US" altLang="ko-KR" dirty="0"/>
              <a:t>, a</a:t>
            </a:r>
            <a:r>
              <a:rPr lang="ko-KR" altLang="en-US" dirty="0"/>
              <a:t>를 출력해봅니다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그러나</a:t>
            </a:r>
            <a:r>
              <a:rPr lang="en-US" altLang="ko-KR"/>
              <a:t>, </a:t>
            </a:r>
            <a:r>
              <a:rPr lang="ko-KR" altLang="en-US"/>
              <a:t>이것 </a:t>
            </a:r>
            <a:r>
              <a:rPr lang="ko-KR" altLang="en-US" dirty="0"/>
              <a:t>역시 </a:t>
            </a:r>
            <a:r>
              <a:rPr lang="en-US" altLang="ko-KR" dirty="0"/>
              <a:t>aa</a:t>
            </a:r>
            <a:r>
              <a:rPr lang="ko-KR" altLang="en-US"/>
              <a:t>는 </a:t>
            </a:r>
            <a:r>
              <a:rPr lang="en-US" altLang="ko-KR"/>
              <a:t>a</a:t>
            </a:r>
            <a:r>
              <a:rPr lang="ko-KR" altLang="en-US"/>
              <a:t>의 복사본이 </a:t>
            </a:r>
            <a:r>
              <a:rPr lang="ko-KR" altLang="en-US" dirty="0"/>
              <a:t>아니라 </a:t>
            </a:r>
            <a:r>
              <a:rPr lang="en-US" altLang="ko-KR" dirty="0"/>
              <a:t>a</a:t>
            </a:r>
            <a:r>
              <a:rPr lang="ko-KR" altLang="en-US"/>
              <a:t>의 </a:t>
            </a:r>
            <a:r>
              <a:rPr lang="en-US" altLang="ko-KR"/>
              <a:t>view</a:t>
            </a:r>
            <a:r>
              <a:rPr lang="ko-KR" altLang="en-US"/>
              <a:t>라는 걸 알게 됩니다</a:t>
            </a:r>
            <a:r>
              <a:rPr lang="en-US" altLang="ko-KR"/>
              <a:t>.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9909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=====Array Copy====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그렇다면 배열을 복사하고자 할 때는 어떻게 해야 할까요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 (2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초쉬고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)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copy()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메소드를 사용해야 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8724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=====Array Copy====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copy</a:t>
            </a:r>
            <a:r>
              <a:rPr lang="ko-KR" altLang="en-US" dirty="0"/>
              <a:t> 함수를 사용하면</a:t>
            </a:r>
            <a:r>
              <a:rPr lang="en-US" altLang="ko-KR" dirty="0"/>
              <a:t>, </a:t>
            </a:r>
            <a:r>
              <a:rPr lang="ko-KR" altLang="en-US" dirty="0"/>
              <a:t>결과에서 보이듯이 </a:t>
            </a:r>
            <a:r>
              <a:rPr lang="en-US" altLang="ko-KR" dirty="0"/>
              <a:t>aa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변경하여도 </a:t>
            </a:r>
            <a:r>
              <a:rPr lang="en-US" altLang="ko-KR" dirty="0"/>
              <a:t>a</a:t>
            </a:r>
            <a:r>
              <a:rPr lang="ko-KR" altLang="en-US" dirty="0"/>
              <a:t>가 변하지 않는 것을 볼 수 있습니다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4132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불린 배열 인덱싱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기계학습에서는 불린 값으로 구성된 배열을 사용하기도 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코드를 한 번 볼까요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첫번째 줄에서 무작위로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7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개의 난수를 발생하여 배열을 만듭니다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두번째 줄에서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a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배열의 각 원소를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0.6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과 비교하여 그 결과를 배열에 저장합니다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 latinLnBrk="1">
              <a:buFontTx/>
              <a:buChar char="-"/>
            </a:pP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자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이제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True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가 몇 개 있는지 어떻게 셀 수 있을까요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또는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True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가 있는 인덱스를 알고 싶다면 어떻게 찾을까요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혹시 지금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for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문으로 돌리겠다고 생각하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고 계신가요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그것은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파이썬다운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코드가 아닙니다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4853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불린 배열 인덱싱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여기 코드가 있습니다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for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문없이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sum(), </a:t>
            </a:r>
            <a:r>
              <a:rPr lang="en-US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argwhere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()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메소드를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사용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하여 코딩했습니다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8702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불린 배열 인덱싱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이러한 방법들이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파이썬에는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셀 수 없이 많습니다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파이썬의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특징을 최대한 살려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파이썬답게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코딩하는 것을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무엇이라고 하죠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pPr marL="171450" indent="-171450" latinLnBrk="1">
              <a:buFontTx/>
              <a:buChar char="-"/>
            </a:pP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(1,2,3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초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)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네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Pythonic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이라고 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0897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행렬의 곱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</a:p>
          <a:p>
            <a:pPr latinLnBrk="1"/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마지막으로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행렬의 곱에 대해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다시 정리해보겠습니다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두 열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벡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x, y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의 크기가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m</a:t>
            </a:r>
            <a:r>
              <a:rPr lang="ko-KR" altLang="en-US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으로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같고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실수를 원소로 하는 벡터라면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</a:p>
          <a:p>
            <a:pPr marL="171450" indent="-171450" latinLnBrk="1">
              <a:buFontTx/>
              <a:buChar char="-"/>
            </a:pP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x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의 전치 행렬과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y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행렬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의 곱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을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내적이라고 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 </a:t>
            </a:r>
          </a:p>
          <a:p>
            <a:pPr marL="171450" indent="-171450" latinLnBrk="1">
              <a:buFontTx/>
              <a:buChar char="-"/>
            </a:pP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결과값은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Scalar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 latinLnBrk="1">
              <a:buFontTx/>
              <a:buChar char="-"/>
            </a:pP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이번에는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x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행렬과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y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의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전치행렬의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곱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을 외적이라고 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결과는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m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곱하기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m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행렬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이 됩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8466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행렬의 내적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inner product====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지금 보이는 것이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내적이고요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7429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행렬의 외적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지금 보이는 것이 외적입니다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내적이나 외적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모두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np.dot()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메소드를 사용합니다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9541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latinLnBrk="1">
              <a:buFontTx/>
              <a:buNone/>
            </a:pP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=====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학습정리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==========</a:t>
            </a:r>
          </a:p>
          <a:p>
            <a:pPr marL="0" indent="0" latinLnBrk="1">
              <a:buFontTx/>
              <a:buNone/>
            </a:pPr>
            <a:endParaRPr lang="en-US" altLang="ko-KR" sz="120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이번시간에는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넘파이를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사용해야 하는 이유와 </a:t>
            </a:r>
            <a:b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</a:b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넘파이의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특성을 알아보았습니다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 latinLnBrk="1">
              <a:buFontTx/>
              <a:buChar char="-"/>
            </a:pP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배열의 속성과 용어들에 대해 알아보았고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b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</a:b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배열의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인덱싱과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Slicing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원리를 배웠습니다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 latinLnBrk="1">
              <a:buFontTx/>
              <a:buChar char="-"/>
            </a:pP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서브 배열을 다룰 때 조심해야 할 점이 있다고도 말했습니다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 latinLnBrk="1">
              <a:buFontTx/>
              <a:buChar char="-"/>
            </a:pP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행렬의 연산 방법도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익혔구요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 latinLnBrk="1">
              <a:buFontTx/>
              <a:buChar char="-"/>
            </a:pP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다음 시간도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계속해서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넘파이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튜토리얼 시간을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갖겠습니다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 latinLnBrk="1">
              <a:buFontTx/>
              <a:buChar char="-"/>
            </a:pP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항상 여러분 곁에 열려있는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KMOOC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강의실에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서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다시 뵙겠습니다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 latinLnBrk="1">
              <a:buFontTx/>
              <a:buChar char="-"/>
            </a:pP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감사합니다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5809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행렬 연산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예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넘파이를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사용하면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다차원 행렬 연산을 손쉽게 할 수 있습니다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 latinLnBrk="1">
              <a:buFontTx/>
              <a:buChar char="-"/>
            </a:pP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기계학습에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많이 사용하는 많은 곱셈과 합산의 속도를 비교하는 예제를 통해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왜 </a:t>
            </a:r>
            <a:r>
              <a:rPr lang="ko-KR" altLang="en-US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넘파이를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사용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하는지 그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이유를 보여드리겠습니다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9551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330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예제 코드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</a:p>
          <a:p>
            <a:pPr marL="0" marR="0" lvl="0" indent="0" defTabSz="975208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천만번 곱셈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을 하면서 그 값들을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다 더하는 예제를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만들어 보겠습니다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먼저 두 개의 리스트와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넘파이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배열을 만드는 코드를 보겠습니다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첫번째 줄에서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n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은 </a:t>
            </a:r>
            <a:r>
              <a:rPr lang="ko-KR" altLang="en-US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천만개의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자료 개수입니다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두번째 세번째 줄에서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list comprehension</a:t>
            </a:r>
            <a:r>
              <a:rPr lang="ko-KR" altLang="en-US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으로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난수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천만개를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리스트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w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와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x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에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저장합니다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en-US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일곱번째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여덟번째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줄에서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리스트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w, x</a:t>
            </a:r>
            <a:r>
              <a:rPr lang="ko-KR" altLang="en-US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넘파이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배열로 전환하여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저장합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9503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속도비교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리스트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이제 리스트를 사용할 때와 </a:t>
            </a:r>
            <a:r>
              <a:rPr lang="ko-KR" altLang="en-US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넘파이를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사용할 때의 계산 속도를 비교해보겠습니다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 latinLnBrk="1">
              <a:buFontTx/>
              <a:buChar char="-"/>
            </a:pP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여기서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`time`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은 해당 셀을 수행하는데 걸린 시간을 보여줍니다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 latinLnBrk="1">
              <a:buFontTx/>
              <a:buChar char="-"/>
            </a:pP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지금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이 셀에서는 리스트에 저장된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w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와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x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곱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한 값을 모두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더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하고 있습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마치면서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총합과 시간을 출력했습니다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 latinLnBrk="1">
              <a:buFontTx/>
              <a:buChar char="-"/>
            </a:pP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1.35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초가 걸렸습니다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 latinLnBrk="1">
              <a:buFontTx/>
              <a:buChar char="-"/>
            </a:pP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자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그럼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넘파이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배열을 사용하면 얼마나 걸릴까요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여러분 마음 속으로 몇 배가 빠를지 한 번 상상해보세요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.(1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초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2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초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3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초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)</a:t>
            </a:r>
          </a:p>
          <a:p>
            <a:pPr marL="171450" indent="-171450" latinLnBrk="1">
              <a:buFontTx/>
              <a:buChar char="-"/>
            </a:pP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준비되셨습니까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</a:p>
          <a:p>
            <a:pPr marL="171450" indent="-171450" latinLnBrk="1">
              <a:buFontTx/>
              <a:buChar char="-"/>
            </a:pP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09990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====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속도와 코드 비교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</a:p>
          <a:p>
            <a:pPr latinLnBrk="1"/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와우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~ </a:t>
            </a:r>
            <a:r>
              <a:rPr lang="ko-KR" altLang="en-US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넘파이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배열을 사용하니까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6.98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밀리초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걸린 것입니다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latinLnBrk="1"/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속도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가 거의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200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배 가까이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빠른 것입니다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 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물론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넘파이가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200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배 빠르다고 단순화할 수 없지만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아무튼 훨씬 빠른 것 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0" indent="0" latinLnBrk="1">
              <a:buFontTx/>
              <a:buNone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혹시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또 다른 차이점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이 보이나요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 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바로 코드입니다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 latinLnBrk="1">
              <a:buFontTx/>
              <a:buChar char="-"/>
            </a:pP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얼마나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간단해졌나요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</a:p>
          <a:p>
            <a:pPr marL="171450" indent="-171450" latinLnBrk="1">
              <a:buFontTx/>
              <a:buChar char="-"/>
            </a:pP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단순하게 눈에 보이는 코드의 길이로만 이야기한다면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3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분의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1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로 짧아졌습니다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 latinLnBrk="1">
              <a:buFontTx/>
              <a:buChar char="-"/>
            </a:pP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코드가 짧을수록 우리가 실수할 기회가 줄어드는 것입니다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232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속도와 코드 비교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물론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비록 극단적인 단순 </a:t>
            </a:r>
            <a:r>
              <a:rPr lang="ko-KR" altLang="en-US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비교지만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</a:p>
          <a:p>
            <a:pPr marL="171450" indent="-171450" latinLnBrk="1">
              <a:buFontTx/>
              <a:buChar char="-"/>
            </a:pP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넘파이를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사용한 연산이 비교할 수 없는 정도로 빠르다는 것을 확인할 수 있습니다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그 이유는 기존의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파이썬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리스트를 사용해서 연산을 할 경우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for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문이 줄마다 실행되는 반면에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넘파이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배열을 사용할 경우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한번에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연산을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처리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할 수 있기 때문입니다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우리가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넘파이를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열공할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이유가 충분한가요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-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자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그러면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넘파이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배열의 속성부터 알아보도록 하겠습니다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sz="1200" b="0" i="0" u="none" strike="noStrike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r>
              <a:rPr lang="en-US" altLang="ko-KR" sz="1200" b="0" i="0" u="none" strike="noStrike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26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800" b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파이썬으로 배우는 기계학습</a:t>
            </a:r>
            <a:endParaRPr lang="en-US" altLang="ko-KR" sz="1050" b="1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</a:t>
            </a:r>
            <a:endParaRPr sz="18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김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영섭</a:t>
            </a: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 교수</a:t>
            </a: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59" y="1164771"/>
            <a:ext cx="11643401" cy="5369806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59" y="380978"/>
            <a:ext cx="11643401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/>
          <p:nvPr userDrawn="1"/>
        </p:nvCxnSpPr>
        <p:spPr>
          <a:xfrm>
            <a:off x="563152" y="1088571"/>
            <a:ext cx="11704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59" y="380978"/>
            <a:ext cx="11643401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Arial Rounded MT Bold" panose="020F070403050403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/>
              <a:t>Master Slide Title Editing </a:t>
            </a:r>
            <a:r>
              <a:rPr kumimoji="0" lang="ko-KR" altLang="en-US"/>
              <a:t>편집</a:t>
            </a:r>
            <a:endParaRPr kumimoji="0" 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/>
          <p:nvPr userDrawn="1"/>
        </p:nvCxnSpPr>
        <p:spPr>
          <a:xfrm>
            <a:off x="552266" y="1088571"/>
            <a:ext cx="11704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ACBAEAD-29F0-4238-B29B-39E0FEAC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5753306" cy="5713355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E6FABC7-454B-4B26-BA50-EB15F36DA4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02400" y="1168909"/>
            <a:ext cx="5753306" cy="5713355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18-10-26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0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5DC051-7BFD-44C4-A8CF-F65A3E0D42DC}"/>
              </a:ext>
            </a:extLst>
          </p:cNvPr>
          <p:cNvSpPr/>
          <p:nvPr/>
        </p:nvSpPr>
        <p:spPr>
          <a:xfrm>
            <a:off x="279781" y="2672699"/>
            <a:ext cx="1414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hangingPunct="1">
              <a:defRPr sz="4400"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2</a:t>
            </a:r>
            <a:r>
              <a:rPr kumimoji="0" lang="ko-KR" altLang="en-US" sz="2000" b="1" i="0" u="none" strike="noStrike" cap="none" spc="0" normalizeH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주차</a:t>
            </a:r>
            <a:r>
              <a:rPr kumimoji="0" lang="en-US" altLang="ko-KR" sz="2000" b="1" i="0" u="none" strike="noStrike" cap="none" spc="0" normalizeH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(</a:t>
            </a:r>
            <a:r>
              <a:rPr kumimoji="0" lang="en-US" altLang="ko-KR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2</a:t>
            </a:r>
            <a:r>
              <a:rPr kumimoji="0" lang="en-US" altLang="ko-KR" sz="2000" b="1" i="0" u="none" strike="noStrike" cap="none" spc="0" normalizeH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/3</a:t>
            </a: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DDB089A-DC60-4BB4-9F87-D675C03F7185}"/>
              </a:ext>
            </a:extLst>
          </p:cNvPr>
          <p:cNvSpPr txBox="1">
            <a:spLocks/>
          </p:cNvSpPr>
          <p:nvPr/>
        </p:nvSpPr>
        <p:spPr>
          <a:xfrm>
            <a:off x="783327" y="3322024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440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Numpy Tutorial</a:t>
            </a:r>
            <a:r>
              <a:rPr lang="ko-KR" altLang="en-US" sz="440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440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 Array Atrributes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ndarray</a:t>
            </a:r>
            <a:r>
              <a:rPr lang="ko-KR" altLang="en-US"/>
              <a:t>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NumPy Class Name</a:t>
            </a:r>
          </a:p>
          <a:p>
            <a:r>
              <a:rPr lang="en-US" altLang="ko-KR"/>
              <a:t>ndarray attributes</a:t>
            </a:r>
          </a:p>
          <a:p>
            <a:pPr lvl="1"/>
            <a:r>
              <a:rPr lang="en-US" altLang="ko-KR"/>
              <a:t>ndim </a:t>
            </a:r>
          </a:p>
          <a:p>
            <a:pPr lvl="1"/>
            <a:r>
              <a:rPr lang="en-US" altLang="ko-KR"/>
              <a:t>shape </a:t>
            </a:r>
          </a:p>
          <a:p>
            <a:pPr lvl="1"/>
            <a:r>
              <a:rPr lang="en-US" altLang="ko-KR"/>
              <a:t>size </a:t>
            </a:r>
          </a:p>
          <a:p>
            <a:pPr lvl="1"/>
            <a:r>
              <a:rPr lang="en-US" altLang="ko-KR"/>
              <a:t>dtype 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12C1164-9910-4EC6-BBDD-49BAE523A9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96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 Array Atrributes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ndarray</a:t>
            </a:r>
            <a:r>
              <a:rPr lang="ko-KR" altLang="en-US"/>
              <a:t>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NumPy Class Name</a:t>
            </a:r>
          </a:p>
          <a:p>
            <a:r>
              <a:rPr lang="en-US" altLang="ko-KR"/>
              <a:t>ndarray attributes</a:t>
            </a:r>
          </a:p>
          <a:p>
            <a:pPr lvl="1"/>
            <a:r>
              <a:rPr lang="en-US" altLang="ko-KR"/>
              <a:t>ndim – n dim, n axis, rank</a:t>
            </a:r>
          </a:p>
          <a:p>
            <a:pPr lvl="1"/>
            <a:r>
              <a:rPr lang="en-US" altLang="ko-KR"/>
              <a:t>shape </a:t>
            </a:r>
          </a:p>
          <a:p>
            <a:pPr lvl="1"/>
            <a:r>
              <a:rPr lang="en-US" altLang="ko-KR"/>
              <a:t>size </a:t>
            </a:r>
          </a:p>
          <a:p>
            <a:pPr lvl="1"/>
            <a:r>
              <a:rPr lang="en-US" altLang="ko-KR"/>
              <a:t>dtype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619B17-260F-4C0E-9CBD-2CC81F2AAD2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7">
            <a:extLst>
              <a:ext uri="{FF2B5EF4-FFF2-40B4-BE49-F238E27FC236}">
                <a16:creationId xmlns:a16="http://schemas.microsoft.com/office/drawing/2014/main" id="{5AB81A3C-35EE-4C69-86A5-089D9FB9A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45" y="3943687"/>
            <a:ext cx="7656953" cy="29344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620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 Array Atrributes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8717320" cy="5713355"/>
          </a:xfrm>
        </p:spPr>
        <p:txBody>
          <a:bodyPr>
            <a:normAutofit/>
          </a:bodyPr>
          <a:lstStyle/>
          <a:p>
            <a:r>
              <a:rPr lang="en-US" altLang="ko-KR"/>
              <a:t>ndarray</a:t>
            </a:r>
            <a:r>
              <a:rPr lang="ko-KR" altLang="en-US"/>
              <a:t>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NumPy Class Name</a:t>
            </a:r>
          </a:p>
          <a:p>
            <a:r>
              <a:rPr lang="en-US" altLang="ko-KR"/>
              <a:t>ndarray attributes</a:t>
            </a:r>
          </a:p>
          <a:p>
            <a:pPr lvl="1"/>
            <a:r>
              <a:rPr lang="en-US" altLang="ko-KR"/>
              <a:t>ndim – n dim, n axis, rank</a:t>
            </a:r>
          </a:p>
          <a:p>
            <a:pPr lvl="1"/>
            <a:r>
              <a:rPr lang="en-US" altLang="ko-KR"/>
              <a:t>shape – array</a:t>
            </a:r>
            <a:r>
              <a:rPr lang="ko-KR" altLang="en-US"/>
              <a:t> </a:t>
            </a:r>
            <a:r>
              <a:rPr lang="en-US" altLang="ko-KR"/>
              <a:t>size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each axis,</a:t>
            </a:r>
            <a:r>
              <a:rPr lang="ko-KR" altLang="en-US"/>
              <a:t> </a:t>
            </a:r>
            <a:r>
              <a:rPr lang="en-US" altLang="ko-KR"/>
              <a:t>e</a:t>
            </a:r>
            <a:r>
              <a:rPr lang="en-US" altLang="ko-KR" dirty="0"/>
              <a:t>x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n,m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size </a:t>
            </a:r>
            <a:r>
              <a:rPr lang="en-US" altLang="ko-KR"/>
              <a:t>– total number of elements</a:t>
            </a:r>
            <a:endParaRPr lang="en-US" altLang="ko-KR" dirty="0"/>
          </a:p>
          <a:p>
            <a:pPr lvl="1"/>
            <a:r>
              <a:rPr lang="en-US" altLang="ko-KR" dirty="0" err="1"/>
              <a:t>dtype</a:t>
            </a:r>
            <a:r>
              <a:rPr lang="en-US" altLang="ko-KR" dirty="0"/>
              <a:t> </a:t>
            </a:r>
            <a:r>
              <a:rPr lang="en-US" altLang="ko-KR"/>
              <a:t>– type of elements,</a:t>
            </a:r>
            <a:r>
              <a:rPr lang="ko-KR" altLang="en-US"/>
              <a:t> </a:t>
            </a:r>
            <a:r>
              <a:rPr lang="en-US" altLang="ko-KR"/>
              <a:t>e</a:t>
            </a:r>
            <a:r>
              <a:rPr lang="en-US" altLang="ko-KR" dirty="0"/>
              <a:t>x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 dirty="0"/>
              <a:t>float64, int32…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C436A8D-2B72-428C-80AB-553438B3453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45" y="3943687"/>
            <a:ext cx="7656953" cy="2934438"/>
          </a:xfr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2263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Array Attributes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pprint() function</a:t>
            </a:r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3A7339-F265-4453-9E80-08E2649E6FD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856C31-824C-4931-9FA5-BF347D42A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37" y="1920459"/>
            <a:ext cx="11658600" cy="27146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6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Array Creation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Array Creation</a:t>
            </a:r>
          </a:p>
          <a:p>
            <a:pPr lvl="1"/>
            <a:r>
              <a:rPr lang="en-US" altLang="ko-KR"/>
              <a:t>np.array()</a:t>
            </a:r>
            <a:r>
              <a:rPr lang="ko-KR" altLang="en-US"/>
              <a:t> </a:t>
            </a:r>
            <a:r>
              <a:rPr lang="en-US" altLang="ko-KR"/>
              <a:t>– Using list or tuple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3A7339-F265-4453-9E80-08E2649E6FD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001E62-CBDA-4637-BC2C-42A4213E7963}"/>
              </a:ext>
            </a:extLst>
          </p:cNvPr>
          <p:cNvSpPr/>
          <p:nvPr/>
        </p:nvSpPr>
        <p:spPr>
          <a:xfrm>
            <a:off x="6502400" y="1164770"/>
            <a:ext cx="575056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2400" dirty="0" err="1"/>
              <a:t>a</a:t>
            </a:r>
            <a:r>
              <a:rPr lang="ko-KR" altLang="en-US" sz="2400" dirty="0"/>
              <a:t> = </a:t>
            </a:r>
            <a:r>
              <a:rPr lang="ko-KR" altLang="en-US" sz="2400" dirty="0" err="1"/>
              <a:t>np.array</a:t>
            </a:r>
            <a:r>
              <a:rPr lang="ko-KR" altLang="en-US" sz="2400" dirty="0"/>
              <a:t>([1,2,3,4])  # </a:t>
            </a:r>
            <a:r>
              <a:rPr lang="ko-KR" altLang="en-US" sz="2400" dirty="0" err="1"/>
              <a:t>right</a:t>
            </a:r>
            <a:r>
              <a:rPr lang="ko-KR" altLang="en-US" sz="2400" dirty="0"/>
              <a:t> - </a:t>
            </a:r>
            <a:r>
              <a:rPr lang="ko-KR" altLang="en-US" sz="2400" dirty="0" err="1"/>
              <a:t>list</a:t>
            </a:r>
            <a:endParaRPr lang="ko-KR" altLang="en-US" sz="2400" dirty="0"/>
          </a:p>
          <a:p>
            <a:r>
              <a:rPr lang="ko-KR" altLang="en-US" sz="2400" dirty="0" err="1"/>
              <a:t>a</a:t>
            </a:r>
            <a:r>
              <a:rPr lang="ko-KR" altLang="en-US" sz="2400" dirty="0"/>
              <a:t> = </a:t>
            </a:r>
            <a:r>
              <a:rPr lang="ko-KR" altLang="en-US" sz="2400" dirty="0" err="1"/>
              <a:t>np.array</a:t>
            </a:r>
            <a:r>
              <a:rPr lang="ko-KR" altLang="en-US" sz="2400" dirty="0"/>
              <a:t>((1,2,3,4))  # </a:t>
            </a:r>
            <a:r>
              <a:rPr lang="ko-KR" altLang="en-US" sz="2400" dirty="0" err="1"/>
              <a:t>right</a:t>
            </a:r>
            <a:r>
              <a:rPr lang="ko-KR" altLang="en-US" sz="2400" dirty="0"/>
              <a:t> - </a:t>
            </a:r>
            <a:r>
              <a:rPr lang="ko-KR" altLang="en-US" sz="2400" dirty="0" err="1"/>
              <a:t>tuple</a:t>
            </a:r>
            <a:endParaRPr lang="ko-KR" altLang="en-US" sz="2400" dirty="0"/>
          </a:p>
          <a:p>
            <a:r>
              <a:rPr lang="ko-KR" altLang="en-US" sz="2400" dirty="0" err="1"/>
              <a:t>a</a:t>
            </a:r>
            <a:r>
              <a:rPr lang="ko-KR" altLang="en-US" sz="2400" dirty="0"/>
              <a:t> = </a:t>
            </a:r>
            <a:r>
              <a:rPr lang="ko-KR" altLang="en-US" sz="2400" dirty="0" err="1"/>
              <a:t>np.array</a:t>
            </a:r>
            <a:r>
              <a:rPr lang="ko-KR" altLang="en-US" sz="2400" dirty="0"/>
              <a:t>(1,2,3,4)    </a:t>
            </a:r>
            <a:r>
              <a:rPr lang="ko-KR" altLang="en-US" sz="2400" dirty="0">
                <a:highlight>
                  <a:srgbClr val="FFFF00"/>
                </a:highlight>
              </a:rPr>
              <a:t># </a:t>
            </a:r>
            <a:r>
              <a:rPr lang="ko-KR" altLang="en-US" sz="2400" dirty="0" err="1">
                <a:highlight>
                  <a:srgbClr val="FFFF00"/>
                </a:highlight>
              </a:rPr>
              <a:t>wrong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00315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Array Creation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Array Creation</a:t>
            </a:r>
          </a:p>
          <a:p>
            <a:pPr lvl="1"/>
            <a:r>
              <a:rPr lang="en-US" altLang="ko-KR"/>
              <a:t>np.array()</a:t>
            </a:r>
            <a:r>
              <a:rPr lang="ko-KR" altLang="en-US"/>
              <a:t> </a:t>
            </a:r>
            <a:r>
              <a:rPr lang="en-US" altLang="ko-KR"/>
              <a:t>– Using list or tuple</a:t>
            </a:r>
          </a:p>
          <a:p>
            <a:pPr lvl="1"/>
            <a:r>
              <a:rPr lang="en-US" altLang="ko-KR"/>
              <a:t>Array Creation Functions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3A7339-F265-4453-9E80-08E2649E6FD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11B7D9-7F73-40D4-A73B-59F47274E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785" y="3268150"/>
            <a:ext cx="7496175" cy="36099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7734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Array Creation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Array Creation</a:t>
            </a:r>
          </a:p>
          <a:p>
            <a:pPr lvl="1"/>
            <a:r>
              <a:rPr lang="en-US" altLang="ko-KR"/>
              <a:t>np.array()</a:t>
            </a:r>
            <a:r>
              <a:rPr lang="ko-KR" altLang="en-US"/>
              <a:t> </a:t>
            </a:r>
            <a:r>
              <a:rPr lang="en-US" altLang="ko-KR"/>
              <a:t>– Using list or tuple</a:t>
            </a:r>
          </a:p>
          <a:p>
            <a:pPr lvl="1"/>
            <a:r>
              <a:rPr lang="en-US" altLang="ko-KR"/>
              <a:t>Array Creation Functions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3A7339-F265-4453-9E80-08E2649E6FD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9DB961-2B1B-4713-B248-9B9A6B14F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822" y="3293620"/>
            <a:ext cx="9137138" cy="35845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100B7A97-BB4E-4382-890A-6A6936BD0AD9}"/>
              </a:ext>
            </a:extLst>
          </p:cNvPr>
          <p:cNvSpPr/>
          <p:nvPr/>
        </p:nvSpPr>
        <p:spPr>
          <a:xfrm>
            <a:off x="9888978" y="2840175"/>
            <a:ext cx="497305" cy="705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E7F6497-3F26-49CC-955A-4229C2A661F9}"/>
              </a:ext>
            </a:extLst>
          </p:cNvPr>
          <p:cNvCxnSpPr>
            <a:cxnSpLocks/>
          </p:cNvCxnSpPr>
          <p:nvPr/>
        </p:nvCxnSpPr>
        <p:spPr>
          <a:xfrm>
            <a:off x="3115822" y="5325979"/>
            <a:ext cx="216203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466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Array Creation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Array Creation Functions</a:t>
            </a:r>
          </a:p>
          <a:p>
            <a:pPr lvl="1"/>
            <a:r>
              <a:rPr lang="en-US" altLang="ko-KR"/>
              <a:t>zeros – set all elements</a:t>
            </a:r>
            <a:r>
              <a:rPr lang="ko-KR" altLang="en-US"/>
              <a:t> </a:t>
            </a:r>
            <a:r>
              <a:rPr lang="en-US" altLang="ko-KR"/>
              <a:t>by 0</a:t>
            </a:r>
          </a:p>
          <a:p>
            <a:pPr lvl="1"/>
            <a:r>
              <a:rPr lang="en-US" altLang="ko-KR"/>
              <a:t>ones – set all elements</a:t>
            </a:r>
            <a:r>
              <a:rPr lang="ko-KR" altLang="en-US"/>
              <a:t>  </a:t>
            </a:r>
            <a:r>
              <a:rPr lang="en-US" altLang="ko-KR"/>
              <a:t>by 1</a:t>
            </a:r>
          </a:p>
          <a:p>
            <a:pPr lvl="1"/>
            <a:r>
              <a:rPr lang="en-US" altLang="ko-KR"/>
              <a:t>full – set user specified value</a:t>
            </a:r>
          </a:p>
          <a:p>
            <a:pPr lvl="1"/>
            <a:r>
              <a:rPr lang="en-US" altLang="ko-KR"/>
              <a:t>empty – set by randome values</a:t>
            </a:r>
          </a:p>
          <a:p>
            <a:pPr lvl="1"/>
            <a:r>
              <a:rPr lang="en-US" altLang="ko-KR"/>
              <a:t>eye – unit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pPr lvl="1"/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3A7339-F265-4453-9E80-08E2649E6FD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64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Array Creation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Array Creation Functions</a:t>
            </a:r>
          </a:p>
          <a:p>
            <a:pPr lvl="1"/>
            <a:r>
              <a:rPr lang="en-US" altLang="ko-KR"/>
              <a:t>zeros – set all elements</a:t>
            </a:r>
            <a:r>
              <a:rPr lang="ko-KR" altLang="en-US"/>
              <a:t> </a:t>
            </a:r>
            <a:r>
              <a:rPr lang="en-US" altLang="ko-KR"/>
              <a:t>by 0</a:t>
            </a:r>
          </a:p>
          <a:p>
            <a:pPr lvl="1"/>
            <a:r>
              <a:rPr lang="en-US" altLang="ko-KR"/>
              <a:t>ones – set all elements</a:t>
            </a:r>
            <a:r>
              <a:rPr lang="ko-KR" altLang="en-US"/>
              <a:t>  </a:t>
            </a:r>
            <a:r>
              <a:rPr lang="en-US" altLang="ko-KR"/>
              <a:t>by 1</a:t>
            </a:r>
          </a:p>
          <a:p>
            <a:pPr lvl="1"/>
            <a:r>
              <a:rPr lang="en-US" altLang="ko-KR"/>
              <a:t>full – set user specified value</a:t>
            </a:r>
          </a:p>
          <a:p>
            <a:pPr lvl="1"/>
            <a:r>
              <a:rPr lang="en-US" altLang="ko-KR"/>
              <a:t>empty – set by randome values</a:t>
            </a:r>
          </a:p>
          <a:p>
            <a:pPr lvl="1"/>
            <a:r>
              <a:rPr lang="en-US" altLang="ko-KR"/>
              <a:t>eye – unit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pPr lvl="1"/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3A7339-F265-4453-9E80-08E2649E6FD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8483D9-469E-41C8-9F8F-0A3362942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210" y="2344225"/>
            <a:ext cx="5238750" cy="4533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8285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Array Creation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rmAutofit/>
          </a:bodyPr>
          <a:lstStyle/>
          <a:p>
            <a:r>
              <a:rPr lang="en-US" altLang="ko-KR"/>
              <a:t>Data Generation Functions</a:t>
            </a:r>
          </a:p>
          <a:p>
            <a:pPr lvl="1"/>
            <a:r>
              <a:rPr lang="en-US" altLang="ko-KR"/>
              <a:t>arange([start,] stop[, step,], dtype=None)</a:t>
            </a:r>
            <a:br>
              <a:rPr lang="en-US" altLang="ko-KR"/>
            </a:br>
            <a:r>
              <a:rPr lang="en-US" altLang="ko-KR"/>
              <a:t>Returns an array with evenly spaced elements as per the interval. </a:t>
            </a:r>
            <a:endParaRPr lang="en-US" altLang="ko-KR">
              <a:sym typeface="맑은 고딕"/>
            </a:endParaRPr>
          </a:p>
          <a:p>
            <a:pPr lvl="1"/>
            <a:endParaRPr lang="en-US" altLang="ko-KR"/>
          </a:p>
          <a:p>
            <a:pPr lvl="1"/>
            <a:r>
              <a:rPr lang="en-US" altLang="ko-KR"/>
              <a:t>linspace(start, stop, num=50, endpoint=True, retstep=False, dtype=None)</a:t>
            </a:r>
            <a:br>
              <a:rPr lang="en-US" altLang="ko-KR"/>
            </a:br>
            <a:r>
              <a:rPr lang="en-US" altLang="ko-KR"/>
              <a:t>Returns evenly spaced </a:t>
            </a:r>
            <a:r>
              <a:rPr lang="en-US" altLang="ko-KR">
                <a:sym typeface="맑은 고딕"/>
              </a:rPr>
              <a:t>num</a:t>
            </a:r>
            <a:r>
              <a:rPr lang="ko-KR" altLang="en-US">
                <a:sym typeface="맑은 고딕"/>
              </a:rPr>
              <a:t> </a:t>
            </a:r>
            <a:r>
              <a:rPr lang="en-US" altLang="ko-KR">
                <a:sym typeface="맑은 고딕"/>
              </a:rPr>
              <a:t>numbers between start and stop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logspace(start, stop, num=50, endpoint=True, base=10.0, dtype=None)</a:t>
            </a:r>
            <a:br>
              <a:rPr lang="en-US" altLang="ko-KR"/>
            </a:br>
            <a:r>
              <a:rPr lang="en-US" altLang="ko-KR"/>
              <a:t>Returns </a:t>
            </a:r>
            <a:r>
              <a:rPr lang="en-US" altLang="ko-KR">
                <a:sym typeface="맑은 고딕"/>
              </a:rPr>
              <a:t>num</a:t>
            </a:r>
            <a:r>
              <a:rPr lang="ko-KR" altLang="en-US">
                <a:sym typeface="맑은 고딕"/>
              </a:rPr>
              <a:t> </a:t>
            </a:r>
            <a:r>
              <a:rPr lang="en-US" altLang="ko-KR">
                <a:sym typeface="맑은 고딕"/>
              </a:rPr>
              <a:t>numbers in log scale between start and stop</a:t>
            </a:r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383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40880C-9609-45C1-A07F-29670B35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44D718-7176-4B46-8CCF-C91DC77B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 Tutorial 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DA5C1-BD4D-4A14-9637-757FA683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/>
          <a:lstStyle/>
          <a:p>
            <a:r>
              <a:rPr lang="en-US" altLang="ko-KR"/>
              <a:t>Goal</a:t>
            </a:r>
            <a:endParaRPr lang="en-US" altLang="ko-KR" dirty="0"/>
          </a:p>
          <a:p>
            <a:pPr lvl="1"/>
            <a:r>
              <a:rPr lang="en-US" altLang="ko-KR"/>
              <a:t>Understand Why Using NumPy in ML. </a:t>
            </a:r>
          </a:p>
          <a:p>
            <a:pPr lvl="1"/>
            <a:r>
              <a:rPr lang="en-US" altLang="ko-KR"/>
              <a:t>Understand How to use NumPy and its Concepts behind.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/>
              <a:t>Contents</a:t>
            </a:r>
            <a:endParaRPr lang="en-US" altLang="ko-KR" dirty="0"/>
          </a:p>
          <a:p>
            <a:pPr lvl="1"/>
            <a:r>
              <a:rPr lang="en-US" altLang="ko-KR"/>
              <a:t>Why NumPy?</a:t>
            </a:r>
            <a:endParaRPr lang="ko-KR" altLang="en-US"/>
          </a:p>
          <a:p>
            <a:pPr lvl="1"/>
            <a:r>
              <a:rPr lang="en-US" altLang="ko-KR"/>
              <a:t>Concepts &amp; Chracteristics</a:t>
            </a:r>
          </a:p>
          <a:p>
            <a:pPr lvl="1"/>
            <a:r>
              <a:rPr lang="en-US" altLang="ko-KR"/>
              <a:t>Ndarray</a:t>
            </a:r>
            <a:endParaRPr lang="ko-KR" altLang="en-US"/>
          </a:p>
          <a:p>
            <a:pPr lvl="1"/>
            <a:r>
              <a:rPr lang="en-US" altLang="ko-KR"/>
              <a:t>Indexing and Slicing</a:t>
            </a:r>
            <a:endParaRPr lang="ko-KR" altLang="en-US"/>
          </a:p>
          <a:p>
            <a:pPr lvl="1"/>
            <a:r>
              <a:rPr lang="en-US" altLang="ko-KR"/>
              <a:t>Ndarray and Matrix Manipulation</a:t>
            </a:r>
            <a:endParaRPr lang="ko-KR" altLang="en-US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08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Array Creation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rmAutofit/>
          </a:bodyPr>
          <a:lstStyle/>
          <a:p>
            <a:r>
              <a:rPr lang="en-US" altLang="ko-KR"/>
              <a:t>Data Generation Functions</a:t>
            </a:r>
          </a:p>
          <a:p>
            <a:pPr lvl="1"/>
            <a:r>
              <a:rPr lang="en-US" altLang="ko-KR"/>
              <a:t>arange([start,] stop[, step,], dtype=None)</a:t>
            </a:r>
            <a:br>
              <a:rPr lang="en-US" altLang="ko-KR"/>
            </a:br>
            <a:r>
              <a:rPr lang="en-US" altLang="ko-KR"/>
              <a:t>Returns an array with evenly spaced elements as per the interval. </a:t>
            </a:r>
            <a:endParaRPr lang="en-US" altLang="ko-KR">
              <a:sym typeface="맑은 고딕"/>
            </a:endParaRPr>
          </a:p>
          <a:p>
            <a:pPr lvl="1"/>
            <a:br>
              <a:rPr lang="en-US" altLang="ko-KR"/>
            </a:b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41EC40-5E24-4960-AADC-EA2E1AF36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4363656"/>
            <a:ext cx="6199204" cy="25144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437A98FE-C23D-418C-AD48-DD6725256B18}"/>
              </a:ext>
            </a:extLst>
          </p:cNvPr>
          <p:cNvSpPr/>
          <p:nvPr/>
        </p:nvSpPr>
        <p:spPr>
          <a:xfrm>
            <a:off x="4331368" y="5620892"/>
            <a:ext cx="561473" cy="3689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734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Array Creation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rmAutofit/>
          </a:bodyPr>
          <a:lstStyle/>
          <a:p>
            <a:r>
              <a:rPr lang="en-US" altLang="ko-KR"/>
              <a:t>Data Generation Functions</a:t>
            </a:r>
          </a:p>
          <a:p>
            <a:pPr lvl="1"/>
            <a:r>
              <a:rPr lang="en-US" altLang="ko-KR"/>
              <a:t>arange([start,] stop[, step,], dtype=None)</a:t>
            </a:r>
            <a:br>
              <a:rPr lang="en-US" altLang="ko-KR"/>
            </a:br>
            <a:r>
              <a:rPr lang="en-US" altLang="ko-KR"/>
              <a:t>Returns an array with evenly spaced elements as per the interval. </a:t>
            </a:r>
            <a:endParaRPr lang="en-US" altLang="ko-KR">
              <a:sym typeface="맑은 고딕"/>
            </a:endParaRPr>
          </a:p>
          <a:p>
            <a:pPr lvl="1"/>
            <a:br>
              <a:rPr lang="en-US" altLang="ko-KR"/>
            </a:b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41EC40-5E24-4960-AADC-EA2E1AF36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4363656"/>
            <a:ext cx="6199204" cy="25144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567F65-4D30-4D8F-A37F-E7029DCBF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862" y="3366734"/>
            <a:ext cx="5138836" cy="35113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1642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Array Creation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rmAutofit/>
          </a:bodyPr>
          <a:lstStyle/>
          <a:p>
            <a:r>
              <a:rPr lang="en-US" altLang="ko-KR"/>
              <a:t>Data Generation Functions</a:t>
            </a:r>
          </a:p>
          <a:p>
            <a:pPr lvl="1"/>
            <a:r>
              <a:rPr lang="en-US" altLang="ko-KR"/>
              <a:t>linspace(start, stop, num=50, endpoint=True, retstep=False, dtype=None)</a:t>
            </a:r>
            <a:br>
              <a:rPr lang="en-US" altLang="ko-KR"/>
            </a:br>
            <a:r>
              <a:rPr lang="en-US" altLang="ko-KR"/>
              <a:t>Returns evenly spaced </a:t>
            </a:r>
            <a:r>
              <a:rPr lang="en-US" altLang="ko-KR">
                <a:sym typeface="맑은 고딕"/>
              </a:rPr>
              <a:t>num</a:t>
            </a:r>
            <a:r>
              <a:rPr lang="ko-KR" altLang="en-US">
                <a:sym typeface="맑은 고딕"/>
              </a:rPr>
              <a:t> </a:t>
            </a:r>
            <a:r>
              <a:rPr lang="en-US" altLang="ko-KR">
                <a:sym typeface="맑은 고딕"/>
              </a:rPr>
              <a:t>numbers between start and stop</a:t>
            </a:r>
          </a:p>
          <a:p>
            <a:pPr lvl="1"/>
            <a:br>
              <a:rPr lang="en-US" altLang="ko-KR"/>
            </a:b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0C30E0-5152-40A1-95DB-E871A9C02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40" y="5219114"/>
            <a:ext cx="5222395" cy="16590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8353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Array Creation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rmAutofit/>
          </a:bodyPr>
          <a:lstStyle/>
          <a:p>
            <a:r>
              <a:rPr lang="en-US" altLang="ko-KR"/>
              <a:t>Data Generation Functions</a:t>
            </a:r>
          </a:p>
          <a:p>
            <a:pPr lvl="1"/>
            <a:r>
              <a:rPr lang="en-US" altLang="ko-KR"/>
              <a:t>linspace(start, stop, num=50, endpoint=True, retstep=False, dtype=None)</a:t>
            </a:r>
            <a:br>
              <a:rPr lang="en-US" altLang="ko-KR"/>
            </a:br>
            <a:r>
              <a:rPr lang="en-US" altLang="ko-KR"/>
              <a:t>Returns evenly spaced </a:t>
            </a:r>
            <a:r>
              <a:rPr lang="en-US" altLang="ko-KR">
                <a:sym typeface="맑은 고딕"/>
              </a:rPr>
              <a:t>num</a:t>
            </a:r>
            <a:r>
              <a:rPr lang="ko-KR" altLang="en-US">
                <a:sym typeface="맑은 고딕"/>
              </a:rPr>
              <a:t> </a:t>
            </a:r>
            <a:r>
              <a:rPr lang="en-US" altLang="ko-KR">
                <a:sym typeface="맑은 고딕"/>
              </a:rPr>
              <a:t>numbers between start and stop</a:t>
            </a:r>
          </a:p>
          <a:p>
            <a:pPr lvl="1"/>
            <a:br>
              <a:rPr lang="en-US" altLang="ko-KR"/>
            </a:b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30C390-CE77-4A9E-A345-5FD828C56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935" y="3115750"/>
            <a:ext cx="5915025" cy="37623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0C30E0-5152-40A1-95DB-E871A9C02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40" y="5219114"/>
            <a:ext cx="5222395" cy="16590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0512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Array Creation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779EEC45-CDDE-42E6-88A1-6CB7280EBA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60" y="1164770"/>
                <a:ext cx="11643400" cy="571335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/>
                  <a:t>Data Generation Functions</a:t>
                </a:r>
              </a:p>
              <a:p>
                <a:pPr lvl="1"/>
                <a:r>
                  <a:rPr lang="en-US" altLang="ko-KR"/>
                  <a:t>logspace(start, stop, num=50, endpoint=True, base=10.0, dtype=None)</a:t>
                </a:r>
                <a:br>
                  <a:rPr lang="en-US" altLang="ko-KR"/>
                </a:br>
                <a:r>
                  <a:rPr lang="en-US" altLang="ko-KR"/>
                  <a:t>Returns </a:t>
                </a:r>
                <a:r>
                  <a:rPr lang="en-US" altLang="ko-KR">
                    <a:sym typeface="맑은 고딕"/>
                  </a:rPr>
                  <a:t>num</a:t>
                </a:r>
                <a:r>
                  <a:rPr lang="ko-KR" altLang="en-US">
                    <a:sym typeface="맑은 고딕"/>
                  </a:rPr>
                  <a:t> </a:t>
                </a:r>
                <a:r>
                  <a:rPr lang="en-US" altLang="ko-KR">
                    <a:sym typeface="맑은 고딕"/>
                  </a:rPr>
                  <a:t>numbers in log scale between start and stop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sym typeface="맑은 고딕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맑은 고딕"/>
                      </a:rPr>
                      <m:t>𝑢𝑡𝑝𝑢𝑡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맑은 고딕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맑은 고딕"/>
                      </a:rPr>
                      <m:t>𝑟𝑎𝑛𝑔𝑒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맑은 고딕"/>
                      </a:rPr>
                      <m:t>: 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𝑏𝑎𝑠𝑒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</m:sup>
                    </m:sSup>
                  </m:oMath>
                </a14:m>
                <a:endParaRPr lang="en-US" altLang="ko-KR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779EEC45-CDDE-42E6-88A1-6CB7280EBA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60" y="1164770"/>
                <a:ext cx="11643400" cy="5713355"/>
              </a:xfrm>
              <a:blipFill>
                <a:blip r:embed="rId3"/>
                <a:stretch>
                  <a:fillRect l="-942" t="-10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C94E676-A142-499D-A661-83680CA3F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9" y="5502757"/>
            <a:ext cx="4722096" cy="13753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54B8853-0158-40AB-97B7-4B7C18F1482D}"/>
                  </a:ext>
                </a:extLst>
              </p:cNvPr>
              <p:cNvSpPr/>
              <p:nvPr/>
            </p:nvSpPr>
            <p:spPr>
              <a:xfrm>
                <a:off x="2412654" y="4721559"/>
                <a:ext cx="2954527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400" kern="120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출</a:t>
                </a:r>
                <a14:m>
                  <m:oMath xmlns:m="http://schemas.openxmlformats.org/officeDocument/2006/math">
                    <m:r>
                      <a:rPr lang="ko-KR" altLang="en-US" sz="240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  <a:cs typeface="+mn-cs"/>
                      </a:rPr>
                      <m:t>력</m:t>
                    </m:r>
                    <m:r>
                      <a:rPr lang="en-US" altLang="ko-KR" sz="240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  <a:cs typeface="+mn-cs"/>
                      </a:rPr>
                      <m:t> </m:t>
                    </m:r>
                    <m:r>
                      <a:rPr lang="ko-KR" altLang="en-US" sz="240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  <a:cs typeface="+mn-cs"/>
                      </a:rPr>
                      <m:t>범위</m:t>
                    </m:r>
                    <m:r>
                      <a:rPr lang="en-US" altLang="ko-KR" sz="240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  <a:cs typeface="+mn-cs"/>
                      </a:rPr>
                      <m:t> </m:t>
                    </m:r>
                    <m:sSup>
                      <m:sSupPr>
                        <m:ctrlPr>
                          <a:rPr lang="en-US" altLang="ko-KR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+mn-cs"/>
                          </a:rPr>
                        </m:ctrlPr>
                      </m:sSupPr>
                      <m:e>
                        <m:r>
                          <a:rPr lang="en-US" altLang="ko-KR" sz="24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lang="en-US" altLang="ko-KR" sz="24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+mn-cs"/>
                          </a:rPr>
                          <m:t>0.1</m:t>
                        </m:r>
                      </m:sup>
                    </m:sSup>
                    <m:r>
                      <a:rPr lang="en-US" altLang="ko-KR" sz="240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  <a:cs typeface="+mn-cs"/>
                      </a:rPr>
                      <m:t> ~ </m:t>
                    </m:r>
                    <m:sSup>
                      <m:sSupPr>
                        <m:ctrlPr>
                          <a:rPr lang="en-US" altLang="ko-KR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+mn-cs"/>
                          </a:rPr>
                        </m:ctrlPr>
                      </m:sSupPr>
                      <m:e>
                        <m:r>
                          <a:rPr lang="en-US" altLang="ko-KR" sz="24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lang="en-US" altLang="ko-KR" sz="24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2400" kern="1200">
                  <a:solidFill>
                    <a:schemeClr val="tx1"/>
                  </a:solidFill>
                  <a:latin typeface="Arial Rounded MT Bold" panose="020F0704030504030204" pitchFamily="34" charset="0"/>
                  <a:ea typeface="나눔고딕" panose="020D0604000000000000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54B8853-0158-40AB-97B7-4B7C18F14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654" y="4721559"/>
                <a:ext cx="2954527" cy="470000"/>
              </a:xfrm>
              <a:prstGeom prst="rect">
                <a:avLst/>
              </a:prstGeom>
              <a:blipFill>
                <a:blip r:embed="rId5"/>
                <a:stretch>
                  <a:fillRect l="-3306" t="-7792" b="-29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9B9679C5-05C8-4A16-AED4-8E508CC6DDB9}"/>
              </a:ext>
            </a:extLst>
          </p:cNvPr>
          <p:cNvSpPr/>
          <p:nvPr/>
        </p:nvSpPr>
        <p:spPr>
          <a:xfrm>
            <a:off x="3889918" y="5229658"/>
            <a:ext cx="273963" cy="1969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213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Array Creation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779EEC45-CDDE-42E6-88A1-6CB7280EBA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60" y="1164770"/>
                <a:ext cx="11643400" cy="571335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/>
                  <a:t>Data Generation Functions</a:t>
                </a:r>
              </a:p>
              <a:p>
                <a:pPr lvl="1"/>
                <a:r>
                  <a:rPr lang="en-US" altLang="ko-KR"/>
                  <a:t>logspace(start, stop, num=50, endpoint=True, base=10.0, dtype=None)</a:t>
                </a:r>
                <a:br>
                  <a:rPr lang="en-US" altLang="ko-KR"/>
                </a:br>
                <a:r>
                  <a:rPr lang="en-US" altLang="ko-KR"/>
                  <a:t>Returns </a:t>
                </a:r>
                <a:r>
                  <a:rPr lang="en-US" altLang="ko-KR">
                    <a:sym typeface="맑은 고딕"/>
                  </a:rPr>
                  <a:t>num</a:t>
                </a:r>
                <a:r>
                  <a:rPr lang="ko-KR" altLang="en-US">
                    <a:sym typeface="맑은 고딕"/>
                  </a:rPr>
                  <a:t> </a:t>
                </a:r>
                <a:r>
                  <a:rPr lang="en-US" altLang="ko-KR">
                    <a:sym typeface="맑은 고딕"/>
                  </a:rPr>
                  <a:t>numbers in log scale between start and stop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맑은 고딕"/>
                      </a:rPr>
                      <m:t>𝑂𝑢𝑡𝑝𝑢𝑡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맑은 고딕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맑은 고딕"/>
                      </a:rPr>
                      <m:t>𝑟𝑎𝑛𝑔𝑒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맑은 고딕"/>
                      </a:rPr>
                      <m:t>: 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𝑏𝑎𝑠𝑒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</m:sup>
                    </m:sSup>
                  </m:oMath>
                </a14:m>
                <a:endParaRPr lang="en-US" altLang="ko-KR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779EEC45-CDDE-42E6-88A1-6CB7280EBA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60" y="1164770"/>
                <a:ext cx="11643400" cy="5713355"/>
              </a:xfrm>
              <a:blipFill>
                <a:blip r:embed="rId3"/>
                <a:stretch>
                  <a:fillRect l="-942" t="-10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C94E676-A142-499D-A661-83680CA3F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9" y="5502757"/>
            <a:ext cx="4722096" cy="13753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06D734-6A10-45BA-922B-ADC89D1B9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435" y="3087175"/>
            <a:ext cx="5724525" cy="3790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54B8853-0158-40AB-97B7-4B7C18F1482D}"/>
                  </a:ext>
                </a:extLst>
              </p:cNvPr>
              <p:cNvSpPr/>
              <p:nvPr/>
            </p:nvSpPr>
            <p:spPr>
              <a:xfrm>
                <a:off x="2412654" y="4721559"/>
                <a:ext cx="2954527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400" kern="1200">
                    <a:solidFill>
                      <a:schemeClr val="tx1"/>
                    </a:solidFill>
                    <a:latin typeface="Arial Rounded MT Bold" panose="020F0704030504030204" pitchFamily="34" charset="0"/>
                    <a:ea typeface="나눔고딕" panose="020D0604000000000000" pitchFamily="50" charset="-127"/>
                    <a:cs typeface="+mn-cs"/>
                  </a:rPr>
                  <a:t>출</a:t>
                </a:r>
                <a14:m>
                  <m:oMath xmlns:m="http://schemas.openxmlformats.org/officeDocument/2006/math">
                    <m:r>
                      <a:rPr lang="ko-KR" altLang="en-US" sz="240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  <a:cs typeface="+mn-cs"/>
                      </a:rPr>
                      <m:t>력</m:t>
                    </m:r>
                    <m:r>
                      <a:rPr lang="en-US" altLang="ko-KR" sz="240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  <a:cs typeface="+mn-cs"/>
                      </a:rPr>
                      <m:t> </m:t>
                    </m:r>
                    <m:r>
                      <a:rPr lang="ko-KR" altLang="en-US" sz="240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  <a:cs typeface="+mn-cs"/>
                      </a:rPr>
                      <m:t>범위</m:t>
                    </m:r>
                    <m:r>
                      <a:rPr lang="en-US" altLang="ko-KR" sz="240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  <a:cs typeface="+mn-cs"/>
                      </a:rPr>
                      <m:t> </m:t>
                    </m:r>
                    <m:sSup>
                      <m:sSupPr>
                        <m:ctrlPr>
                          <a:rPr lang="en-US" altLang="ko-KR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+mn-cs"/>
                          </a:rPr>
                        </m:ctrlPr>
                      </m:sSupPr>
                      <m:e>
                        <m:r>
                          <a:rPr lang="en-US" altLang="ko-KR" sz="24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lang="en-US" altLang="ko-KR" sz="24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+mn-cs"/>
                          </a:rPr>
                          <m:t>0.1</m:t>
                        </m:r>
                      </m:sup>
                    </m:sSup>
                    <m:r>
                      <a:rPr lang="en-US" altLang="ko-KR" sz="240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  <a:cs typeface="+mn-cs"/>
                      </a:rPr>
                      <m:t> ~ </m:t>
                    </m:r>
                    <m:sSup>
                      <m:sSupPr>
                        <m:ctrlPr>
                          <a:rPr lang="en-US" altLang="ko-KR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+mn-cs"/>
                          </a:rPr>
                        </m:ctrlPr>
                      </m:sSupPr>
                      <m:e>
                        <m:r>
                          <a:rPr lang="en-US" altLang="ko-KR" sz="24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lang="en-US" altLang="ko-KR" sz="24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2400" kern="1200">
                  <a:solidFill>
                    <a:schemeClr val="tx1"/>
                  </a:solidFill>
                  <a:latin typeface="Arial Rounded MT Bold" panose="020F0704030504030204" pitchFamily="34" charset="0"/>
                  <a:ea typeface="나눔고딕" panose="020D0604000000000000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54B8853-0158-40AB-97B7-4B7C18F14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654" y="4721559"/>
                <a:ext cx="2954527" cy="470000"/>
              </a:xfrm>
              <a:prstGeom prst="rect">
                <a:avLst/>
              </a:prstGeom>
              <a:blipFill>
                <a:blip r:embed="rId6"/>
                <a:stretch>
                  <a:fillRect l="-3306" t="-7792" b="-29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9B9679C5-05C8-4A16-AED4-8E508CC6DDB9}"/>
              </a:ext>
            </a:extLst>
          </p:cNvPr>
          <p:cNvSpPr/>
          <p:nvPr/>
        </p:nvSpPr>
        <p:spPr>
          <a:xfrm>
            <a:off x="3889918" y="5229658"/>
            <a:ext cx="273963" cy="1969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421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Indexing and Slicing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rmAutofit/>
          </a:bodyPr>
          <a:lstStyle/>
          <a:p>
            <a:r>
              <a:rPr lang="en-US" altLang="ko-KR"/>
              <a:t>Indexing</a:t>
            </a:r>
          </a:p>
          <a:p>
            <a:pPr lvl="1"/>
            <a:r>
              <a:rPr lang="en-US" altLang="ko-KR"/>
              <a:t>Begins at 0</a:t>
            </a:r>
          </a:p>
          <a:p>
            <a:pPr lvl="1"/>
            <a:r>
              <a:rPr lang="en-US" altLang="ko-KR"/>
              <a:t>Use negative indexing; the last begins with -1</a:t>
            </a:r>
          </a:p>
          <a:p>
            <a:pPr lvl="1"/>
            <a:r>
              <a:rPr lang="en-US" altLang="ko-KR"/>
              <a:t>Use : for a range (start : end)</a:t>
            </a:r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9319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Indexing and Slicing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rmAutofit/>
          </a:bodyPr>
          <a:lstStyle/>
          <a:p>
            <a:r>
              <a:rPr lang="en-US" altLang="ko-KR"/>
              <a:t>Indexing</a:t>
            </a:r>
          </a:p>
          <a:p>
            <a:pPr lvl="1"/>
            <a:r>
              <a:rPr lang="en-US" altLang="ko-KR"/>
              <a:t>Begins at 0</a:t>
            </a:r>
          </a:p>
          <a:p>
            <a:pPr lvl="1"/>
            <a:r>
              <a:rPr lang="en-US" altLang="ko-KR"/>
              <a:t>Use negative indexing; the last begins with -1</a:t>
            </a:r>
          </a:p>
          <a:p>
            <a:pPr lvl="1"/>
            <a:r>
              <a:rPr lang="en-US" altLang="ko-KR"/>
              <a:t>Use : for a range (start : end)</a:t>
            </a:r>
          </a:p>
          <a:p>
            <a:r>
              <a:rPr lang="ko-KR" altLang="en-US"/>
              <a:t>예</a:t>
            </a:r>
            <a:r>
              <a:rPr lang="en-US" altLang="ko-KR"/>
              <a:t>: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[2:5]  </a:t>
            </a:r>
            <a:r>
              <a:rPr lang="ko-KR" altLang="en-US"/>
              <a:t>  </a:t>
            </a:r>
            <a:r>
              <a:rPr lang="en-US" altLang="ko-KR"/>
              <a:t>Element</a:t>
            </a:r>
            <a:r>
              <a:rPr lang="ko-KR" altLang="en-US"/>
              <a:t> </a:t>
            </a:r>
            <a:r>
              <a:rPr lang="en-US" altLang="ko-KR"/>
              <a:t>2, 3, 4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[:5]      Element  0, 1, 2, 3, 4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[5:]      From element 5 to the end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[:]         All elements</a:t>
            </a:r>
            <a:r>
              <a:rPr lang="ko-KR" altLang="en-US"/>
              <a:t> </a:t>
            </a:r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6421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Indexing and Slicing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Autofit/>
          </a:bodyPr>
          <a:lstStyle/>
          <a:p>
            <a:r>
              <a:rPr lang="en-US" altLang="ko-KR"/>
              <a:t>2D Array Indexing Example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Element 7: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Element 12: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Last element: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Last row: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First column: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Last column: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Upper Left 2x2: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Lower Right 2x2: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First two column: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All elements: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676B57-BA1D-4377-936C-2A08D1A32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055" y="2311709"/>
            <a:ext cx="4391025" cy="34194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4C6F7DD-CF05-44CC-8CDA-B996CEF91482}"/>
              </a:ext>
            </a:extLst>
          </p:cNvPr>
          <p:cNvSpPr/>
          <p:nvPr/>
        </p:nvSpPr>
        <p:spPr>
          <a:xfrm>
            <a:off x="9973994" y="3882683"/>
            <a:ext cx="689317" cy="717452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53F6672-72F1-4E5B-9196-2A78A3337BF1}"/>
              </a:ext>
            </a:extLst>
          </p:cNvPr>
          <p:cNvSpPr/>
          <p:nvPr/>
        </p:nvSpPr>
        <p:spPr>
          <a:xfrm>
            <a:off x="609559" y="1772529"/>
            <a:ext cx="347044" cy="309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89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Indexing and Slicing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Autofit/>
          </a:bodyPr>
          <a:lstStyle/>
          <a:p>
            <a:r>
              <a:rPr lang="en-US" altLang="ko-KR"/>
              <a:t>2D Array Indexing Example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Element 7:                  </a:t>
            </a:r>
            <a:r>
              <a:rPr lang="en-US" altLang="ko-KR" dirty="0">
                <a:highlight>
                  <a:srgbClr val="FFFF00"/>
                </a:highlight>
              </a:rPr>
              <a:t>A[1,2]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Element 12:                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Last element: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Last row: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First column: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Last column: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Upper Left 2x2: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Lower Right 2x2: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First two column: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All elements: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676B57-BA1D-4377-936C-2A08D1A32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055" y="2311709"/>
            <a:ext cx="4391025" cy="34194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D4B886C-505E-4297-8215-FF328DA0B932}"/>
              </a:ext>
            </a:extLst>
          </p:cNvPr>
          <p:cNvSpPr/>
          <p:nvPr/>
        </p:nvSpPr>
        <p:spPr>
          <a:xfrm>
            <a:off x="10888394" y="4797083"/>
            <a:ext cx="689317" cy="717452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55FCC7A-EF3C-4358-B73A-33B00BA72C30}"/>
              </a:ext>
            </a:extLst>
          </p:cNvPr>
          <p:cNvSpPr/>
          <p:nvPr/>
        </p:nvSpPr>
        <p:spPr>
          <a:xfrm>
            <a:off x="609559" y="2194560"/>
            <a:ext cx="347044" cy="309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78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40880C-9609-45C1-A07F-29670B35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44D718-7176-4B46-8CCF-C91DC77B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 Tutorial 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DA5C1-BD4D-4A14-9637-757FA683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/>
          <a:lstStyle/>
          <a:p>
            <a:r>
              <a:rPr lang="en-US" altLang="ko-KR"/>
              <a:t>Characteristics</a:t>
            </a:r>
            <a:endParaRPr lang="en-US" altLang="ko-KR" dirty="0"/>
          </a:p>
          <a:p>
            <a:pPr lvl="1"/>
            <a:r>
              <a:rPr lang="en-US" altLang="ko-KR"/>
              <a:t>NumPy – </a:t>
            </a:r>
            <a:r>
              <a:rPr lang="en-US" altLang="ko-KR" u="sng">
                <a:solidFill>
                  <a:schemeClr val="accent2"/>
                </a:solidFill>
              </a:rPr>
              <a:t>Num</a:t>
            </a:r>
            <a:r>
              <a:rPr lang="en-US" altLang="ko-KR"/>
              <a:t>erical </a:t>
            </a:r>
            <a:r>
              <a:rPr lang="en-US" altLang="ko-KR" u="sng">
                <a:solidFill>
                  <a:schemeClr val="accent2"/>
                </a:solidFill>
              </a:rPr>
              <a:t>Py</a:t>
            </a:r>
            <a:r>
              <a:rPr lang="en-US" altLang="ko-KR"/>
              <a:t>thon</a:t>
            </a:r>
            <a:endParaRPr lang="en-US" altLang="ko-KR" dirty="0"/>
          </a:p>
          <a:p>
            <a:pPr lvl="1"/>
            <a:r>
              <a:rPr lang="en-US" altLang="ko-KR"/>
              <a:t>Powerful Multi-Diemensional Array and Matrix Computation</a:t>
            </a:r>
          </a:p>
          <a:p>
            <a:pPr lvl="1"/>
            <a:r>
              <a:rPr lang="en-US" altLang="ko-KR"/>
              <a:t>Versatile Linear Algebra Functions including Random Numbers</a:t>
            </a:r>
          </a:p>
          <a:p>
            <a:pPr lvl="1"/>
            <a:r>
              <a:rPr lang="en-US" altLang="ko-KR"/>
              <a:t>Simplified Coding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2618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Indexing and Slicing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Autofit/>
          </a:bodyPr>
          <a:lstStyle/>
          <a:p>
            <a:r>
              <a:rPr lang="en-US" altLang="ko-KR"/>
              <a:t>2D Array Indexing Example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Element 7:                  </a:t>
            </a:r>
            <a:r>
              <a:rPr lang="en-US" altLang="ko-KR" dirty="0"/>
              <a:t>A[1,2]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Element 12:                </a:t>
            </a:r>
            <a:r>
              <a:rPr lang="en-US" altLang="ko-KR" dirty="0">
                <a:highlight>
                  <a:srgbClr val="FFFF00"/>
                </a:highlight>
              </a:rPr>
              <a:t>A[2, 3]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Last element: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Last row: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First column: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Last column: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Upper Left 2x2: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Lower Right 2x2: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First two column: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All elements: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676B57-BA1D-4377-936C-2A08D1A32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055" y="2311709"/>
            <a:ext cx="4391025" cy="34194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C25D401-A893-4252-9A2D-D2C99584EEDA}"/>
              </a:ext>
            </a:extLst>
          </p:cNvPr>
          <p:cNvSpPr/>
          <p:nvPr/>
        </p:nvSpPr>
        <p:spPr>
          <a:xfrm>
            <a:off x="609559" y="2574387"/>
            <a:ext cx="347044" cy="309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EE54879-0F03-4E8C-99E1-F1DFC905E6E5}"/>
              </a:ext>
            </a:extLst>
          </p:cNvPr>
          <p:cNvSpPr/>
          <p:nvPr/>
        </p:nvSpPr>
        <p:spPr>
          <a:xfrm>
            <a:off x="10888394" y="4797083"/>
            <a:ext cx="689317" cy="717452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454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Indexing and Slicing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Autofit/>
          </a:bodyPr>
          <a:lstStyle/>
          <a:p>
            <a:r>
              <a:rPr lang="en-US" altLang="ko-KR"/>
              <a:t>2D Array Indexing Example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Element 7:                  </a:t>
            </a:r>
            <a:r>
              <a:rPr lang="en-US" altLang="ko-KR" dirty="0"/>
              <a:t>A[1,2]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Element 12:                </a:t>
            </a:r>
            <a:r>
              <a:rPr lang="en-US" altLang="ko-KR" dirty="0"/>
              <a:t>A[2, 3]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Last element: </a:t>
            </a:r>
            <a:r>
              <a:rPr lang="en-US" altLang="ko-KR">
                <a:highlight>
                  <a:srgbClr val="FFFF00"/>
                </a:highlight>
              </a:rPr>
              <a:t>A[-1, -1]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Last row: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First column: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Last column: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Upper Left 2x2: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Lower Right 2x2: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First two column: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All elements: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676B57-BA1D-4377-936C-2A08D1A32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055" y="2311709"/>
            <a:ext cx="4391025" cy="34194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C25D401-A893-4252-9A2D-D2C99584EEDA}"/>
              </a:ext>
            </a:extLst>
          </p:cNvPr>
          <p:cNvSpPr/>
          <p:nvPr/>
        </p:nvSpPr>
        <p:spPr>
          <a:xfrm>
            <a:off x="609559" y="2574387"/>
            <a:ext cx="347044" cy="309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EE54879-0F03-4E8C-99E1-F1DFC905E6E5}"/>
              </a:ext>
            </a:extLst>
          </p:cNvPr>
          <p:cNvSpPr/>
          <p:nvPr/>
        </p:nvSpPr>
        <p:spPr>
          <a:xfrm>
            <a:off x="10888394" y="4797083"/>
            <a:ext cx="689317" cy="717452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120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Indexing and Slicing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Autofit/>
          </a:bodyPr>
          <a:lstStyle/>
          <a:p>
            <a:r>
              <a:rPr lang="en-US" altLang="ko-KR"/>
              <a:t>2D Array Indexing Example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Element 7:                  </a:t>
            </a:r>
            <a:r>
              <a:rPr lang="en-US" altLang="ko-KR" dirty="0"/>
              <a:t>A[1,2]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Element 12:                </a:t>
            </a:r>
            <a:r>
              <a:rPr lang="en-US" altLang="ko-KR" dirty="0"/>
              <a:t>A[2, 3]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Last element: </a:t>
            </a:r>
            <a:r>
              <a:rPr lang="en-US" altLang="ko-KR" dirty="0"/>
              <a:t>A[-1, -1]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Last row: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First column: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Last column: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Upper Left 2x2: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Lower Right 2x2: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First two column: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All elements: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676B57-BA1D-4377-936C-2A08D1A32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055" y="2311709"/>
            <a:ext cx="4391025" cy="34194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C25D401-A893-4252-9A2D-D2C99584EEDA}"/>
              </a:ext>
            </a:extLst>
          </p:cNvPr>
          <p:cNvSpPr/>
          <p:nvPr/>
        </p:nvSpPr>
        <p:spPr>
          <a:xfrm>
            <a:off x="609559" y="3080824"/>
            <a:ext cx="347044" cy="309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EE54879-0F03-4E8C-99E1-F1DFC905E6E5}"/>
              </a:ext>
            </a:extLst>
          </p:cNvPr>
          <p:cNvSpPr/>
          <p:nvPr/>
        </p:nvSpPr>
        <p:spPr>
          <a:xfrm>
            <a:off x="8243668" y="4797083"/>
            <a:ext cx="3334043" cy="717452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213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Indexing and Slicing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Autofit/>
          </a:bodyPr>
          <a:lstStyle/>
          <a:p>
            <a:r>
              <a:rPr lang="en-US" altLang="ko-KR"/>
              <a:t>2D Array Indexing Example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Element 7:                  </a:t>
            </a:r>
            <a:r>
              <a:rPr lang="en-US" altLang="ko-KR" dirty="0"/>
              <a:t>A[1,2]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Element 12:                </a:t>
            </a:r>
            <a:r>
              <a:rPr lang="en-US" altLang="ko-KR" dirty="0"/>
              <a:t>A[2, 3]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Last element: </a:t>
            </a:r>
            <a:r>
              <a:rPr lang="en-US" altLang="ko-KR" dirty="0"/>
              <a:t>A[-1, -1]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Last row:     </a:t>
            </a:r>
            <a:r>
              <a:rPr lang="en-US" altLang="ko-KR" dirty="0">
                <a:highlight>
                  <a:srgbClr val="FFFF00"/>
                </a:highlight>
              </a:rPr>
              <a:t>A[-1]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First column:         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Last column: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Upper Left 2x2: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Lower Right 2x2: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First two column: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All elements: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676B57-BA1D-4377-936C-2A08D1A32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055" y="2311709"/>
            <a:ext cx="4391025" cy="34194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C25D401-A893-4252-9A2D-D2C99584EEDA}"/>
              </a:ext>
            </a:extLst>
          </p:cNvPr>
          <p:cNvSpPr/>
          <p:nvPr/>
        </p:nvSpPr>
        <p:spPr>
          <a:xfrm>
            <a:off x="609559" y="3502855"/>
            <a:ext cx="347044" cy="309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EE54879-0F03-4E8C-99E1-F1DFC905E6E5}"/>
              </a:ext>
            </a:extLst>
          </p:cNvPr>
          <p:cNvSpPr/>
          <p:nvPr/>
        </p:nvSpPr>
        <p:spPr>
          <a:xfrm>
            <a:off x="8243669" y="3010486"/>
            <a:ext cx="647114" cy="2504049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35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Indexing and Slicing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Autofit/>
          </a:bodyPr>
          <a:lstStyle/>
          <a:p>
            <a:r>
              <a:rPr lang="en-US" altLang="ko-KR"/>
              <a:t>2D Array Indexing Example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Element 7:                  </a:t>
            </a:r>
            <a:r>
              <a:rPr lang="en-US" altLang="ko-KR" dirty="0"/>
              <a:t>A[1,2]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Element 12:                </a:t>
            </a:r>
            <a:r>
              <a:rPr lang="en-US" altLang="ko-KR" dirty="0"/>
              <a:t>A[2, 3]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Last element: </a:t>
            </a:r>
            <a:r>
              <a:rPr lang="en-US" altLang="ko-KR" dirty="0"/>
              <a:t>A[-1, -1]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Last row:     </a:t>
            </a:r>
            <a:r>
              <a:rPr lang="en-US" altLang="ko-KR" dirty="0"/>
              <a:t>A[-1]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First column:         </a:t>
            </a:r>
            <a:r>
              <a:rPr lang="en-US" altLang="ko-KR">
                <a:highlight>
                  <a:srgbClr val="FFFF00"/>
                </a:highlight>
              </a:rPr>
              <a:t>A[:,0]</a:t>
            </a:r>
            <a:endParaRPr lang="en-US" altLang="ko-KR" dirty="0">
              <a:highlight>
                <a:srgbClr val="FFFF00"/>
              </a:highlight>
            </a:endParaRP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Last column: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Upper Left 2x2: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Lower Right 2x2: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First two column: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All elements: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676B57-BA1D-4377-936C-2A08D1A32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055" y="2311709"/>
            <a:ext cx="4391025" cy="34194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C25D401-A893-4252-9A2D-D2C99584EEDA}"/>
              </a:ext>
            </a:extLst>
          </p:cNvPr>
          <p:cNvSpPr/>
          <p:nvPr/>
        </p:nvSpPr>
        <p:spPr>
          <a:xfrm>
            <a:off x="609559" y="3502855"/>
            <a:ext cx="347044" cy="309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EE54879-0F03-4E8C-99E1-F1DFC905E6E5}"/>
              </a:ext>
            </a:extLst>
          </p:cNvPr>
          <p:cNvSpPr/>
          <p:nvPr/>
        </p:nvSpPr>
        <p:spPr>
          <a:xfrm>
            <a:off x="8243669" y="3010486"/>
            <a:ext cx="647114" cy="2504049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822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Indexing and Slicing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Autofit/>
          </a:bodyPr>
          <a:lstStyle/>
          <a:p>
            <a:r>
              <a:rPr lang="en-US" altLang="ko-KR"/>
              <a:t>2D Array Indexing Example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Element 7:                  </a:t>
            </a:r>
            <a:r>
              <a:rPr lang="en-US" altLang="ko-KR" dirty="0"/>
              <a:t>A[1,2]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Element 12:                </a:t>
            </a:r>
            <a:r>
              <a:rPr lang="en-US" altLang="ko-KR" dirty="0"/>
              <a:t>A[2, 3]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Last element: </a:t>
            </a:r>
            <a:r>
              <a:rPr lang="en-US" altLang="ko-KR" dirty="0"/>
              <a:t>A[-1, -1]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Last row:     </a:t>
            </a:r>
            <a:r>
              <a:rPr lang="en-US" altLang="ko-KR" dirty="0"/>
              <a:t>A[-1]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First column:         </a:t>
            </a:r>
            <a:r>
              <a:rPr lang="en-US" altLang="ko-KR" dirty="0"/>
              <a:t>A[:,0]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Last column:     </a:t>
            </a:r>
            <a:r>
              <a:rPr lang="en-US" altLang="ko-KR" dirty="0"/>
              <a:t>A[:,-1]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Upper Left 2x2:     </a:t>
            </a:r>
            <a:r>
              <a:rPr lang="en-US" altLang="ko-KR" dirty="0"/>
              <a:t>A[:2, :2]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Lower Right 2x2: </a:t>
            </a:r>
            <a:r>
              <a:rPr lang="en-US" altLang="ko-KR" dirty="0"/>
              <a:t>A[-2:, -2:]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First two column:         </a:t>
            </a:r>
            <a:r>
              <a:rPr lang="en-US" altLang="ko-KR" dirty="0"/>
              <a:t>A[:,:2]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All elements:                  </a:t>
            </a:r>
            <a:r>
              <a:rPr lang="en-US" altLang="ko-KR" dirty="0"/>
              <a:t>A[:,:]</a:t>
            </a:r>
          </a:p>
          <a:p>
            <a:pPr marL="944895" lvl="1" indent="-4572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676B57-BA1D-4377-936C-2A08D1A32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055" y="2311709"/>
            <a:ext cx="4391025" cy="34194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C25D401-A893-4252-9A2D-D2C99584EEDA}"/>
              </a:ext>
            </a:extLst>
          </p:cNvPr>
          <p:cNvSpPr/>
          <p:nvPr/>
        </p:nvSpPr>
        <p:spPr>
          <a:xfrm>
            <a:off x="609559" y="3502855"/>
            <a:ext cx="347044" cy="309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EE54879-0F03-4E8C-99E1-F1DFC905E6E5}"/>
              </a:ext>
            </a:extLst>
          </p:cNvPr>
          <p:cNvSpPr/>
          <p:nvPr/>
        </p:nvSpPr>
        <p:spPr>
          <a:xfrm>
            <a:off x="10944666" y="2968283"/>
            <a:ext cx="647114" cy="2518117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FA46A49-F823-46FD-81E4-8C8E1DD5A9B3}"/>
              </a:ext>
            </a:extLst>
          </p:cNvPr>
          <p:cNvSpPr/>
          <p:nvPr/>
        </p:nvSpPr>
        <p:spPr>
          <a:xfrm>
            <a:off x="8204590" y="3048961"/>
            <a:ext cx="1572456" cy="1494904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F8E0936-E3CF-421F-B857-C969AE3155F2}"/>
              </a:ext>
            </a:extLst>
          </p:cNvPr>
          <p:cNvSpPr/>
          <p:nvPr/>
        </p:nvSpPr>
        <p:spPr>
          <a:xfrm>
            <a:off x="10019324" y="3991496"/>
            <a:ext cx="1572456" cy="1494904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17E0521-D230-4562-8637-51D6ACE36371}"/>
              </a:ext>
            </a:extLst>
          </p:cNvPr>
          <p:cNvSpPr/>
          <p:nvPr/>
        </p:nvSpPr>
        <p:spPr>
          <a:xfrm>
            <a:off x="8356990" y="3193366"/>
            <a:ext cx="1321582" cy="2293034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62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Indexing and Slicing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Autofit/>
          </a:bodyPr>
          <a:lstStyle/>
          <a:p>
            <a:r>
              <a:rPr lang="en-US" altLang="ko-KR"/>
              <a:t>2D Array Indexing Example</a:t>
            </a:r>
          </a:p>
          <a:p>
            <a:pPr marL="944895" lvl="1" indent="-457200">
              <a:buFont typeface="+mj-lt"/>
              <a:buAutoNum type="arabicPeriod"/>
            </a:pP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676B57-BA1D-4377-936C-2A08D1A32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055" y="2311709"/>
            <a:ext cx="4391025" cy="34194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EE54879-0F03-4E8C-99E1-F1DFC905E6E5}"/>
              </a:ext>
            </a:extLst>
          </p:cNvPr>
          <p:cNvSpPr/>
          <p:nvPr/>
        </p:nvSpPr>
        <p:spPr>
          <a:xfrm>
            <a:off x="10944666" y="2968283"/>
            <a:ext cx="647114" cy="2518117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FA46A49-F823-46FD-81E4-8C8E1DD5A9B3}"/>
              </a:ext>
            </a:extLst>
          </p:cNvPr>
          <p:cNvSpPr/>
          <p:nvPr/>
        </p:nvSpPr>
        <p:spPr>
          <a:xfrm>
            <a:off x="8204590" y="3048961"/>
            <a:ext cx="1572456" cy="1494904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F8E0936-E3CF-421F-B857-C969AE3155F2}"/>
              </a:ext>
            </a:extLst>
          </p:cNvPr>
          <p:cNvSpPr/>
          <p:nvPr/>
        </p:nvSpPr>
        <p:spPr>
          <a:xfrm>
            <a:off x="10019324" y="3991496"/>
            <a:ext cx="1572456" cy="1494904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17E0521-D230-4562-8637-51D6ACE36371}"/>
              </a:ext>
            </a:extLst>
          </p:cNvPr>
          <p:cNvSpPr/>
          <p:nvPr/>
        </p:nvSpPr>
        <p:spPr>
          <a:xfrm>
            <a:off x="8356990" y="3193366"/>
            <a:ext cx="1321582" cy="2293034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4DE482-BBFC-4862-893C-588CE92CB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8" y="2311710"/>
            <a:ext cx="6834223" cy="45643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8246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Indexing and Slicing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Autofit/>
          </a:bodyPr>
          <a:lstStyle/>
          <a:p>
            <a:r>
              <a:rPr lang="en-US" altLang="ko-KR"/>
              <a:t>Slicing</a:t>
            </a:r>
            <a:r>
              <a:rPr lang="ko-KR" altLang="en-US"/>
              <a:t> </a:t>
            </a:r>
            <a:r>
              <a:rPr lang="en-US" altLang="ko-KR"/>
              <a:t>– Subarray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676B57-BA1D-4377-936C-2A08D1A32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055" y="2311709"/>
            <a:ext cx="4391025" cy="34194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FA46A49-F823-46FD-81E4-8C8E1DD5A9B3}"/>
              </a:ext>
            </a:extLst>
          </p:cNvPr>
          <p:cNvSpPr/>
          <p:nvPr/>
        </p:nvSpPr>
        <p:spPr>
          <a:xfrm>
            <a:off x="8204590" y="3048961"/>
            <a:ext cx="1572456" cy="1494904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17D5DC8-B7CD-47F7-8805-458E02C54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9" y="2311709"/>
            <a:ext cx="6403940" cy="21196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353FD40-D5A0-4074-95A8-00F87DD89DE7}"/>
              </a:ext>
            </a:extLst>
          </p:cNvPr>
          <p:cNvSpPr/>
          <p:nvPr/>
        </p:nvSpPr>
        <p:spPr>
          <a:xfrm>
            <a:off x="1448972" y="3545058"/>
            <a:ext cx="2124222" cy="703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045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Indexing and Slicing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Autofit/>
          </a:bodyPr>
          <a:lstStyle/>
          <a:p>
            <a:r>
              <a:rPr lang="en-US" altLang="ko-KR"/>
              <a:t>Slicing</a:t>
            </a:r>
            <a:r>
              <a:rPr lang="ko-KR" altLang="en-US"/>
              <a:t> </a:t>
            </a:r>
            <a:r>
              <a:rPr lang="en-US" altLang="ko-KR"/>
              <a:t>– Subarray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676B57-BA1D-4377-936C-2A08D1A32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055" y="2311709"/>
            <a:ext cx="4391025" cy="34194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FA46A49-F823-46FD-81E4-8C8E1DD5A9B3}"/>
              </a:ext>
            </a:extLst>
          </p:cNvPr>
          <p:cNvSpPr/>
          <p:nvPr/>
        </p:nvSpPr>
        <p:spPr>
          <a:xfrm>
            <a:off x="8204590" y="3048961"/>
            <a:ext cx="1572456" cy="1494904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17D5DC8-B7CD-47F7-8805-458E02C54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9" y="2311709"/>
            <a:ext cx="6403940" cy="21196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화살표: 오른쪽 12">
            <a:extLst>
              <a:ext uri="{FF2B5EF4-FFF2-40B4-BE49-F238E27FC236}">
                <a16:creationId xmlns:a16="http://schemas.microsoft.com/office/drawing/2014/main" id="{8680BEEC-BFF1-4B57-96AF-699710174FD4}"/>
              </a:ext>
            </a:extLst>
          </p:cNvPr>
          <p:cNvSpPr/>
          <p:nvPr/>
        </p:nvSpPr>
        <p:spPr>
          <a:xfrm rot="20061710">
            <a:off x="665507" y="3703205"/>
            <a:ext cx="372012" cy="343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543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Array Copy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Autofit/>
          </a:bodyPr>
          <a:lstStyle/>
          <a:p>
            <a:r>
              <a:rPr lang="en-US" altLang="ko-KR"/>
              <a:t>Slicing</a:t>
            </a:r>
            <a:r>
              <a:rPr lang="ko-KR" altLang="en-US"/>
              <a:t> </a:t>
            </a:r>
            <a:r>
              <a:rPr lang="en-US" altLang="ko-KR"/>
              <a:t>– Subarray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676B57-BA1D-4377-936C-2A08D1A32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055" y="2311709"/>
            <a:ext cx="4391025" cy="34194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FA46A49-F823-46FD-81E4-8C8E1DD5A9B3}"/>
              </a:ext>
            </a:extLst>
          </p:cNvPr>
          <p:cNvSpPr/>
          <p:nvPr/>
        </p:nvSpPr>
        <p:spPr>
          <a:xfrm>
            <a:off x="8204590" y="3048961"/>
            <a:ext cx="1572456" cy="1494904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84019FF-1F7C-4081-92B4-BF65BE9F2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9" y="2311709"/>
            <a:ext cx="6403940" cy="21196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47A4E9-5E5E-4356-BE45-825C6EEC9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60" y="4540705"/>
            <a:ext cx="6403940" cy="20148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A25C59E-03D0-414C-99F5-80851D16FFDE}"/>
              </a:ext>
            </a:extLst>
          </p:cNvPr>
          <p:cNvSpPr/>
          <p:nvPr/>
        </p:nvSpPr>
        <p:spPr>
          <a:xfrm rot="20061710">
            <a:off x="665507" y="5482831"/>
            <a:ext cx="372012" cy="343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12">
            <a:extLst>
              <a:ext uri="{FF2B5EF4-FFF2-40B4-BE49-F238E27FC236}">
                <a16:creationId xmlns:a16="http://schemas.microsoft.com/office/drawing/2014/main" id="{71E901FF-114C-2844-85BD-7D1B33E5ECB6}"/>
              </a:ext>
            </a:extLst>
          </p:cNvPr>
          <p:cNvSpPr/>
          <p:nvPr/>
        </p:nvSpPr>
        <p:spPr>
          <a:xfrm rot="20061710">
            <a:off x="665507" y="3703205"/>
            <a:ext cx="372012" cy="343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1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 Tutorial 1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To Use NumPy Library 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import numpy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import numpy as np</a:t>
            </a:r>
          </a:p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3C798F-6ADF-4462-9A6E-CB95A5055CC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655FBE-75D0-4721-BE79-500D35687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164770"/>
            <a:ext cx="5750560" cy="39937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0627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F872A7-A412-4129-8A9A-895A7009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14730C9-086F-4D52-A60E-F7A21B1F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Array Copy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5F0A05-E925-4767-B742-BC34F5E83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922C884-0C4C-4F60-BF89-FFCF41C88B0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6AD4C9-7D9D-4D06-B29A-26466F988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8" y="1164769"/>
            <a:ext cx="5810691" cy="28023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11125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F872A7-A412-4129-8A9A-895A7009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14730C9-086F-4D52-A60E-F7A21B1F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Array Copy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5F0A05-E925-4767-B742-BC34F5E83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How to copy an array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922C884-0C4C-4F60-BF89-FFCF41C88B0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3520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F872A7-A412-4129-8A9A-895A7009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14730C9-086F-4D52-A60E-F7A21B1F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Array Copy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5F0A05-E925-4767-B742-BC34F5E83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How to copy an array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922C884-0C4C-4F60-BF89-FFCF41C88B0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DFC03D-176D-4358-A8BF-2F8C29E5A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64" y="1875252"/>
            <a:ext cx="5755959" cy="27670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F32C0B1-4568-4156-AEC7-168793AFE50C}"/>
              </a:ext>
            </a:extLst>
          </p:cNvPr>
          <p:cNvSpPr/>
          <p:nvPr/>
        </p:nvSpPr>
        <p:spPr>
          <a:xfrm rot="1978432">
            <a:off x="815416" y="3335917"/>
            <a:ext cx="383334" cy="337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991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F872A7-A412-4129-8A9A-895A7009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14730C9-086F-4D52-A60E-F7A21B1F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불린 배열 인덱싱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5F0A05-E925-4767-B742-BC34F5E83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Array with Boolean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922C884-0C4C-4F60-BF89-FFCF41C88B0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112C704-D821-4220-9234-A5E3A4C11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1941341"/>
            <a:ext cx="6410325" cy="1828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8374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F872A7-A412-4129-8A9A-895A7009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14730C9-086F-4D52-A60E-F7A21B1F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불린 배열 인덱싱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5F0A05-E925-4767-B742-BC34F5E83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Array with Boolean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922C884-0C4C-4F60-BF89-FFCF41C88B0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112C704-D821-4220-9234-A5E3A4C11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1941341"/>
            <a:ext cx="6410325" cy="1828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8470813-93EF-499F-AE27-5A969C12C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8" y="4104933"/>
            <a:ext cx="6410325" cy="2438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47634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F872A7-A412-4129-8A9A-895A7009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14730C9-086F-4D52-A60E-F7A21B1F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불린 배열 인덱싱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5F0A05-E925-4767-B742-BC34F5E83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Array with Boolean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922C884-0C4C-4F60-BF89-FFCF41C88B0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112C704-D821-4220-9234-A5E3A4C11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1941341"/>
            <a:ext cx="6410325" cy="1828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8470813-93EF-499F-AE27-5A969C12C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8" y="4104933"/>
            <a:ext cx="6410325" cy="2438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4651741C-4126-45AD-8F20-3564FF650ACF}"/>
              </a:ext>
            </a:extLst>
          </p:cNvPr>
          <p:cNvSpPr/>
          <p:nvPr/>
        </p:nvSpPr>
        <p:spPr>
          <a:xfrm rot="6586951">
            <a:off x="4038577" y="2419551"/>
            <a:ext cx="365760" cy="450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086E8A31-B643-4D07-B364-37787A038C51}"/>
              </a:ext>
            </a:extLst>
          </p:cNvPr>
          <p:cNvSpPr/>
          <p:nvPr/>
        </p:nvSpPr>
        <p:spPr>
          <a:xfrm rot="6586951">
            <a:off x="4038577" y="4317489"/>
            <a:ext cx="365760" cy="450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617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F872A7-A412-4129-8A9A-895A7009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14730C9-086F-4D52-A60E-F7A21B1F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Array/Matrix Product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855F0A05-E925-4767-B742-BC34F5E832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848" y="1164770"/>
                <a:ext cx="5753306" cy="5713355"/>
              </a:xfrm>
            </p:spPr>
            <p:txBody>
              <a:bodyPr/>
              <a:lstStyle/>
              <a:p>
                <a:r>
                  <a:rPr lang="en-US" altLang="ko-KR"/>
                  <a:t>Two column vectors:  </a:t>
                </a:r>
                <a:br>
                  <a:rPr lang="en-US" altLang="ko-KR"/>
                </a:br>
                <a:r>
                  <a:rPr lang="en-US" altLang="ko-KR"/>
                  <a:t>x, 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ko-KR"/>
              </a:p>
              <a:p>
                <a:pPr lvl="1"/>
                <a:r>
                  <a:rPr lang="en-US" altLang="ko-KR"/>
                  <a:t>Inner Product: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/>
                  <a:t>  </a:t>
                </a:r>
                <a:r>
                  <a:rPr lang="en-US" altLang="ko-KR" b="0">
                    <a:sym typeface="Wingdings" panose="05000000000000000000" pitchFamily="2" charset="2"/>
                  </a:rPr>
                  <a:t> Scalar</a:t>
                </a:r>
                <a:endParaRPr lang="en-US" altLang="ko-KR" b="0"/>
              </a:p>
              <a:p>
                <a:pPr lvl="1"/>
                <a:r>
                  <a:rPr lang="en-US" altLang="ko-KR"/>
                  <a:t>Cross Product: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/>
                  <a:t>  </a:t>
                </a:r>
                <a:r>
                  <a:rPr lang="en-US" altLang="ko-KR">
                    <a:sym typeface="Wingdings" panose="05000000000000000000" pitchFamily="2" charset="2"/>
                  </a:rPr>
                  <a:t> (m, m)</a:t>
                </a:r>
                <a:endParaRPr lang="en-US" altLang="ko-KR"/>
              </a:p>
              <a:p>
                <a:pPr lvl="1"/>
                <a:endParaRPr lang="ko-KR" altLang="en-US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855F0A05-E925-4767-B742-BC34F5E832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848" y="1164770"/>
                <a:ext cx="5753306" cy="5713355"/>
              </a:xfrm>
              <a:blipFill>
                <a:blip r:embed="rId3"/>
                <a:stretch>
                  <a:fillRect l="-1801" t="-10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922C884-0C4C-4F60-BF89-FFCF41C88B0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086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F872A7-A412-4129-8A9A-895A7009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14730C9-086F-4D52-A60E-F7A21B1F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Array/Matrix Product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855F0A05-E925-4767-B742-BC34F5E832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848" y="1164770"/>
                <a:ext cx="5753306" cy="5713355"/>
              </a:xfrm>
            </p:spPr>
            <p:txBody>
              <a:bodyPr/>
              <a:lstStyle/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 b="1"/>
                  <a:t>Inner Product:</a:t>
                </a:r>
                <a:r>
                  <a:rPr lang="en-US" altLang="ko-KR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/>
                  <a:t>  </a:t>
                </a:r>
                <a:r>
                  <a:rPr lang="en-US" altLang="ko-KR">
                    <a:sym typeface="Wingdings" panose="05000000000000000000" pitchFamily="2" charset="2"/>
                  </a:rPr>
                  <a:t> Scalar</a:t>
                </a:r>
                <a:endParaRPr lang="en-US" altLang="ko-KR"/>
              </a:p>
              <a:p>
                <a:r>
                  <a:rPr lang="ko-KR" altLang="en-US">
                    <a:sym typeface="Wingdings" panose="05000000000000000000" pitchFamily="2" charset="2"/>
                  </a:rPr>
                  <a:t>  </a:t>
                </a:r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endParaRPr lang="ko-KR" altLang="en-US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855F0A05-E925-4767-B742-BC34F5E832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848" y="1164770"/>
                <a:ext cx="5753306" cy="5713355"/>
              </a:xfrm>
              <a:blipFill>
                <a:blip r:embed="rId3"/>
                <a:stretch>
                  <a:fillRect l="-1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4922C884-0C4C-4F60-BF89-FFCF41C88B04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b="1"/>
                  <a:t>Cross Product:</a:t>
                </a:r>
                <a:r>
                  <a:rPr lang="en-US" altLang="ko-KR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  </a:t>
                </a:r>
                <a:r>
                  <a:rPr lang="en-US" altLang="ko-KR">
                    <a:sym typeface="Wingdings" panose="05000000000000000000" pitchFamily="2" charset="2"/>
                  </a:rPr>
                  <a:t> (m, m)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4922C884-0C4C-4F60-BF89-FFCF41C88B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4"/>
                <a:stretch>
                  <a:fillRect l="-1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96BD6FFF-4310-4C4A-964B-ED3582F4F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094" y="1164770"/>
            <a:ext cx="3429000" cy="18383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547487-FDB0-416D-A999-8DB8FBEEE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094" y="3668200"/>
            <a:ext cx="4181475" cy="32099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417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F872A7-A412-4129-8A9A-895A7009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14730C9-086F-4D52-A60E-F7A21B1F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Array/Matrix Product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855F0A05-E925-4767-B742-BC34F5E832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848" y="1164770"/>
                <a:ext cx="5753306" cy="5713355"/>
              </a:xfrm>
            </p:spPr>
            <p:txBody>
              <a:bodyPr/>
              <a:lstStyle/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 b="1"/>
                  <a:t>Inner Product:</a:t>
                </a:r>
                <a:r>
                  <a:rPr lang="en-US" altLang="ko-KR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/>
                  <a:t>  </a:t>
                </a:r>
                <a:r>
                  <a:rPr lang="en-US" altLang="ko-KR">
                    <a:sym typeface="Wingdings" panose="05000000000000000000" pitchFamily="2" charset="2"/>
                  </a:rPr>
                  <a:t> Scalar</a:t>
                </a:r>
                <a:endParaRPr lang="en-US" altLang="ko-KR"/>
              </a:p>
              <a:p>
                <a:r>
                  <a:rPr lang="ko-KR" altLang="en-US">
                    <a:sym typeface="Wingdings" panose="05000000000000000000" pitchFamily="2" charset="2"/>
                  </a:rPr>
                  <a:t>  </a:t>
                </a:r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endParaRPr lang="en-US" altLang="ko-KR"/>
              </a:p>
              <a:p>
                <a:pPr lvl="1"/>
                <a:endParaRPr lang="ko-KR" altLang="en-US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855F0A05-E925-4767-B742-BC34F5E832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848" y="1164770"/>
                <a:ext cx="5753306" cy="5713355"/>
              </a:xfrm>
              <a:blipFill>
                <a:blip r:embed="rId3"/>
                <a:stretch>
                  <a:fillRect l="-1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4922C884-0C4C-4F60-BF89-FFCF41C88B04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 b="1"/>
                  <a:t>Cross Product:</a:t>
                </a:r>
                <a:r>
                  <a:rPr lang="en-US" altLang="ko-KR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/>
                  <a:t>  </a:t>
                </a:r>
                <a:r>
                  <a:rPr lang="en-US" altLang="ko-KR">
                    <a:sym typeface="Wingdings" panose="05000000000000000000" pitchFamily="2" charset="2"/>
                  </a:rPr>
                  <a:t> (m, m)</a:t>
                </a:r>
                <a:endParaRPr lang="en-US" altLang="ko-KR"/>
              </a:p>
              <a:p>
                <a:endParaRPr lang="ko-KR" altLang="en-US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4922C884-0C4C-4F60-BF89-FFCF41C88B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4"/>
                <a:stretch>
                  <a:fillRect l="-1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96BD6FFF-4310-4C4A-964B-ED3582F4F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094" y="1164770"/>
            <a:ext cx="3429000" cy="18383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547487-FDB0-416D-A999-8DB8FBEEE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094" y="3668200"/>
            <a:ext cx="4181475" cy="32099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FD4C53-2ADD-4718-9668-D76FD2332F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7648" y="3382450"/>
            <a:ext cx="4476750" cy="34956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1548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40880C-9609-45C1-A07F-29670B35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44D718-7176-4B46-8CCF-C91DC77B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NumPy Tutorial 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DA5C1-BD4D-4A14-9637-757FA683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/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ko-KR" altLang="en-US" dirty="0"/>
              <a:t>기계학습에서 왜 </a:t>
            </a:r>
            <a:r>
              <a:rPr lang="ko-KR" altLang="en-US" dirty="0" err="1"/>
              <a:t>넘파이를</a:t>
            </a:r>
            <a:r>
              <a:rPr lang="ko-KR" altLang="en-US" dirty="0"/>
              <a:t> 사용하는지 이해한다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넘파이</a:t>
            </a:r>
            <a:r>
              <a:rPr lang="ko-KR" altLang="en-US" dirty="0"/>
              <a:t> 개념과 기본적인 사용법을 익힌다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학습 내용</a:t>
            </a:r>
            <a:endParaRPr lang="en-US" altLang="ko-KR" dirty="0"/>
          </a:p>
          <a:p>
            <a:pPr lvl="1"/>
            <a:r>
              <a:rPr lang="ko-KR" altLang="en-US" dirty="0" err="1"/>
              <a:t>넘파이의</a:t>
            </a:r>
            <a:r>
              <a:rPr lang="ko-KR" altLang="en-US" dirty="0"/>
              <a:t> 특징</a:t>
            </a:r>
          </a:p>
          <a:p>
            <a:pPr lvl="1"/>
            <a:r>
              <a:rPr lang="en-US" altLang="ko-KR"/>
              <a:t>Why NumPy? </a:t>
            </a:r>
            <a:endParaRPr lang="en-US" altLang="ko-KR" dirty="0"/>
          </a:p>
          <a:p>
            <a:pPr lvl="1"/>
            <a:r>
              <a:rPr lang="ko-KR" altLang="en-US" dirty="0"/>
              <a:t>배열의 속성</a:t>
            </a:r>
          </a:p>
          <a:p>
            <a:pPr lvl="1"/>
            <a:r>
              <a:rPr lang="ko-KR" altLang="en-US" dirty="0"/>
              <a:t>배열의 </a:t>
            </a:r>
            <a:r>
              <a:rPr lang="ko-KR" altLang="en-US"/>
              <a:t>인덱싱과 </a:t>
            </a:r>
            <a:r>
              <a:rPr lang="en-US" altLang="ko-KR"/>
              <a:t>Slicing</a:t>
            </a:r>
            <a:endParaRPr lang="ko-KR" altLang="en-US" dirty="0"/>
          </a:p>
          <a:p>
            <a:pPr lvl="1"/>
            <a:r>
              <a:rPr lang="ko-KR" altLang="en-US" dirty="0"/>
              <a:t>배열</a:t>
            </a:r>
            <a:r>
              <a:rPr lang="en-US" altLang="ko-KR" dirty="0"/>
              <a:t>/</a:t>
            </a:r>
            <a:r>
              <a:rPr lang="ko-KR" altLang="en-US" dirty="0"/>
              <a:t>행렬의 연산</a:t>
            </a:r>
            <a:endParaRPr lang="en-US" altLang="ko-KR" dirty="0"/>
          </a:p>
          <a:p>
            <a:pPr marL="518161" indent="-457200"/>
            <a:r>
              <a:rPr lang="ko-KR" altLang="en-US" dirty="0"/>
              <a:t>차시 예고</a:t>
            </a:r>
            <a:endParaRPr lang="en-US" altLang="ko-KR" dirty="0"/>
          </a:p>
          <a:p>
            <a:pPr marL="944895" lvl="1" indent="-457200"/>
            <a:r>
              <a:rPr lang="en-US" altLang="ko-KR" dirty="0"/>
              <a:t>2-3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</a:t>
            </a:r>
            <a:r>
              <a:rPr lang="ko-KR" altLang="en-US" dirty="0" err="1"/>
              <a:t>듀토리얼</a:t>
            </a:r>
            <a:r>
              <a:rPr lang="en-US" altLang="ko-KR"/>
              <a:t>2</a:t>
            </a:r>
          </a:p>
          <a:p>
            <a:pPr marL="944895" lvl="1" indent="-45720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986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Why NumPy?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쉬운 다차원 행렬 연산</a:t>
            </a:r>
            <a:endParaRPr lang="en-US" altLang="ko-KR" dirty="0"/>
          </a:p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천만번 곱셈과 합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6991586-EDB3-4B91-BAFA-09710F32E8C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0488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5DC051-7BFD-44C4-A8CF-F65A3E0D42DC}"/>
              </a:ext>
            </a:extLst>
          </p:cNvPr>
          <p:cNvSpPr/>
          <p:nvPr/>
        </p:nvSpPr>
        <p:spPr>
          <a:xfrm>
            <a:off x="279781" y="2672699"/>
            <a:ext cx="1414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hangingPunct="1">
              <a:defRPr sz="4400"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2</a:t>
            </a:r>
            <a:r>
              <a:rPr kumimoji="0" lang="ko-KR" altLang="en-US" sz="2000" b="1" i="0" u="none" strike="noStrike" cap="none" spc="0" normalizeH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주차</a:t>
            </a:r>
            <a:r>
              <a:rPr kumimoji="0" lang="en-US" altLang="ko-KR" sz="2000" b="1" i="0" u="none" strike="noStrike" cap="none" spc="0" normalizeH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(2/3</a:t>
            </a: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802E09-B311-4FB8-B59A-7C1C377B383D}"/>
              </a:ext>
            </a:extLst>
          </p:cNvPr>
          <p:cNvSpPr/>
          <p:nvPr/>
        </p:nvSpPr>
        <p:spPr>
          <a:xfrm>
            <a:off x="4416007" y="4946311"/>
            <a:ext cx="770595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여러분 곁에 항상 열려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K-MOOC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강의실에서 만나 뵙기를 바랍니다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E9B6FD6-3049-4732-804D-1D381585663C}"/>
              </a:ext>
            </a:extLst>
          </p:cNvPr>
          <p:cNvSpPr txBox="1">
            <a:spLocks/>
          </p:cNvSpPr>
          <p:nvPr/>
        </p:nvSpPr>
        <p:spPr>
          <a:xfrm>
            <a:off x="783327" y="3322024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440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Numpy Tutorial 1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41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Why NumPy?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Easy and Fast Computation</a:t>
            </a:r>
            <a:endParaRPr lang="en-US" altLang="ko-KR" dirty="0"/>
          </a:p>
          <a:p>
            <a:r>
              <a:rPr lang="en-US" altLang="ko-KR"/>
              <a:t>Example: 10M Mux and Sum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Two</a:t>
            </a:r>
            <a:r>
              <a:rPr lang="ko-KR" altLang="en-US"/>
              <a:t> </a:t>
            </a:r>
            <a:r>
              <a:rPr lang="en-US" altLang="ko-KR"/>
              <a:t>lists random numbers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Copied to Two</a:t>
            </a:r>
            <a:r>
              <a:rPr lang="ko-KR" altLang="en-US"/>
              <a:t> </a:t>
            </a:r>
            <a:r>
              <a:rPr lang="en-US" altLang="ko-KR"/>
              <a:t>NumPy</a:t>
            </a:r>
            <a:r>
              <a:rPr lang="ko-KR" altLang="en-US"/>
              <a:t> </a:t>
            </a:r>
            <a:r>
              <a:rPr lang="en-US" altLang="ko-KR"/>
              <a:t>Arrays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Mux two elements from two lists each and sum them</a:t>
            </a:r>
            <a:br>
              <a:rPr lang="en-US" altLang="ko-KR" dirty="0"/>
            </a:br>
            <a:r>
              <a:rPr lang="en-US" altLang="ko-KR"/>
              <a:t>- do it using for loop</a:t>
            </a:r>
            <a:br>
              <a:rPr lang="en-US" altLang="ko-KR" dirty="0"/>
            </a:br>
            <a:r>
              <a:rPr lang="en-US" altLang="ko-KR"/>
              <a:t>- do it using NumPy</a:t>
            </a:r>
            <a:endParaRPr lang="en-US" altLang="ko-KR" dirty="0"/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Compare them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BD2416B-9443-4188-9470-AC0D7F5949D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5FD5A3-822C-465A-BCB5-9692F91AB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072" y="1164770"/>
            <a:ext cx="6288888" cy="22822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070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Why NumPy?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Easy and Fast Computation</a:t>
            </a:r>
          </a:p>
          <a:p>
            <a:r>
              <a:rPr lang="en-US" altLang="ko-KR"/>
              <a:t>Example: 10M Mux and Sum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Two</a:t>
            </a:r>
            <a:r>
              <a:rPr lang="ko-KR" altLang="en-US"/>
              <a:t> </a:t>
            </a:r>
            <a:r>
              <a:rPr lang="en-US" altLang="ko-KR"/>
              <a:t>lists random numbers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Copied to Two</a:t>
            </a:r>
            <a:r>
              <a:rPr lang="ko-KR" altLang="en-US"/>
              <a:t> </a:t>
            </a:r>
            <a:r>
              <a:rPr lang="en-US" altLang="ko-KR"/>
              <a:t>NumPy</a:t>
            </a:r>
            <a:r>
              <a:rPr lang="ko-KR" altLang="en-US"/>
              <a:t> </a:t>
            </a:r>
            <a:r>
              <a:rPr lang="en-US" altLang="ko-KR"/>
              <a:t>Arrays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Mux two elements from two lists each and sum them</a:t>
            </a:r>
            <a:br>
              <a:rPr lang="en-US" altLang="ko-KR"/>
            </a:br>
            <a:r>
              <a:rPr lang="en-US" altLang="ko-KR"/>
              <a:t>- do it using for loop</a:t>
            </a:r>
            <a:br>
              <a:rPr lang="en-US" altLang="ko-KR"/>
            </a:br>
            <a:r>
              <a:rPr lang="en-US" altLang="ko-KR"/>
              <a:t>- do it using NumPy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Compare them</a:t>
            </a:r>
          </a:p>
          <a:p>
            <a:pPr lvl="1"/>
            <a:endParaRPr lang="en-US" alt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B64423E-D4FC-482E-BD2B-9047D560CD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3B4429-EA05-4BBD-A413-6A71AC196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866" y="1164770"/>
            <a:ext cx="5753307" cy="31087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027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Why NumPy?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Easy and Fast Computation</a:t>
            </a:r>
          </a:p>
          <a:p>
            <a:r>
              <a:rPr lang="en-US" altLang="ko-KR"/>
              <a:t>Example: 10M Mux and Sum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Two</a:t>
            </a:r>
            <a:r>
              <a:rPr lang="ko-KR" altLang="en-US"/>
              <a:t> </a:t>
            </a:r>
            <a:r>
              <a:rPr lang="en-US" altLang="ko-KR"/>
              <a:t>lists random numbers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Copied to Two</a:t>
            </a:r>
            <a:r>
              <a:rPr lang="ko-KR" altLang="en-US"/>
              <a:t> </a:t>
            </a:r>
            <a:r>
              <a:rPr lang="en-US" altLang="ko-KR"/>
              <a:t>NumPy</a:t>
            </a:r>
            <a:r>
              <a:rPr lang="ko-KR" altLang="en-US"/>
              <a:t> </a:t>
            </a:r>
            <a:r>
              <a:rPr lang="en-US" altLang="ko-KR"/>
              <a:t>Arrays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Mux two elements from two lists each and sum them</a:t>
            </a:r>
            <a:br>
              <a:rPr lang="en-US" altLang="ko-KR"/>
            </a:br>
            <a:r>
              <a:rPr lang="en-US" altLang="ko-KR"/>
              <a:t>- do it using for loop</a:t>
            </a:r>
            <a:br>
              <a:rPr lang="en-US" altLang="ko-KR"/>
            </a:br>
            <a:r>
              <a:rPr lang="en-US" altLang="ko-KR"/>
              <a:t>- do it using NumPy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Compare them</a:t>
            </a:r>
          </a:p>
          <a:p>
            <a:pPr lvl="1"/>
            <a:endParaRPr lang="en-US" alt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B64423E-D4FC-482E-BD2B-9047D560CD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8AFC5D-8C09-4D7F-BA9D-596610825107}"/>
                  </a:ext>
                </a:extLst>
              </p:cNvPr>
              <p:cNvSpPr txBox="1"/>
              <p:nvPr/>
            </p:nvSpPr>
            <p:spPr>
              <a:xfrm>
                <a:off x="1330430" y="5408050"/>
                <a:ext cx="2825838" cy="79387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𝟑𝟓</m:t>
                          </m:r>
                        </m:num>
                        <m:den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𝟎𝟎𝟔𝟗𝟖</m:t>
                          </m:r>
                        </m:den>
                      </m:f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𝟏𝟗𝟑</m:t>
                      </m:r>
                      <m:r>
                        <a:rPr lang="en-US" altLang="ko-KR" sz="2400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400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400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b="1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8AFC5D-8C09-4D7F-BA9D-596610825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30" y="5408050"/>
                <a:ext cx="2825838" cy="793872"/>
              </a:xfrm>
              <a:prstGeom prst="rect">
                <a:avLst/>
              </a:prstGeom>
              <a:blipFill>
                <a:blip r:embed="rId3"/>
                <a:stretch>
                  <a:fillRect b="-3125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DD2F1D9C-7ACA-4400-A272-9310410E5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866" y="1164770"/>
            <a:ext cx="5753307" cy="31087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507DF50-01F1-4D33-8E6B-5821FE79FB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497" y="4349681"/>
            <a:ext cx="5781675" cy="26384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543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D80080-84D9-4CF5-A143-B7763B6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A318FD-8AD7-48DC-A911-873C6EDF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Why NumPy?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EC45-CDDE-42E6-88A1-6CB7280E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Easy and Fast Computation</a:t>
            </a:r>
          </a:p>
          <a:p>
            <a:r>
              <a:rPr lang="en-US" altLang="ko-KR"/>
              <a:t>Example: 10M Mux and Sum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Two</a:t>
            </a:r>
            <a:r>
              <a:rPr lang="ko-KR" altLang="en-US"/>
              <a:t> </a:t>
            </a:r>
            <a:r>
              <a:rPr lang="en-US" altLang="ko-KR"/>
              <a:t>lists random numbers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Copied to Two</a:t>
            </a:r>
            <a:r>
              <a:rPr lang="ko-KR" altLang="en-US"/>
              <a:t> </a:t>
            </a:r>
            <a:r>
              <a:rPr lang="en-US" altLang="ko-KR"/>
              <a:t>NumPy</a:t>
            </a:r>
            <a:r>
              <a:rPr lang="ko-KR" altLang="en-US"/>
              <a:t> </a:t>
            </a:r>
            <a:r>
              <a:rPr lang="en-US" altLang="ko-KR"/>
              <a:t>Arrays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Mux two elements from two lists each and sum them</a:t>
            </a:r>
            <a:br>
              <a:rPr lang="en-US" altLang="ko-KR"/>
            </a:br>
            <a:r>
              <a:rPr lang="en-US" altLang="ko-KR"/>
              <a:t>- do it using for loop</a:t>
            </a:r>
            <a:br>
              <a:rPr lang="en-US" altLang="ko-KR"/>
            </a:br>
            <a:r>
              <a:rPr lang="en-US" altLang="ko-KR"/>
              <a:t>- do it using NumPy</a:t>
            </a:r>
          </a:p>
          <a:p>
            <a:pPr marL="944895" lvl="1" indent="-457200">
              <a:buFont typeface="+mj-lt"/>
              <a:buAutoNum type="arabicPeriod"/>
            </a:pPr>
            <a:r>
              <a:rPr lang="en-US" altLang="ko-KR"/>
              <a:t>Compare them</a:t>
            </a:r>
          </a:p>
          <a:p>
            <a:pPr lvl="1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F9F378-78AD-400F-8914-02F0A30F7910}"/>
                  </a:ext>
                </a:extLst>
              </p:cNvPr>
              <p:cNvSpPr txBox="1"/>
              <p:nvPr/>
            </p:nvSpPr>
            <p:spPr>
              <a:xfrm>
                <a:off x="6641938" y="2166104"/>
                <a:ext cx="5753302" cy="91076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𝟑𝟓</m:t>
                          </m:r>
                        </m:num>
                        <m:den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𝟎𝟎𝟔𝟗𝟖</m:t>
                          </m:r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𝟏𝟗𝟑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800" b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F9F378-78AD-400F-8914-02F0A30F7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38" y="2166104"/>
                <a:ext cx="5753302" cy="910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249CBD1-8722-4781-86C9-ECB2B8F1D693}"/>
              </a:ext>
            </a:extLst>
          </p:cNvPr>
          <p:cNvSpPr/>
          <p:nvPr/>
        </p:nvSpPr>
        <p:spPr>
          <a:xfrm>
            <a:off x="6641936" y="5543376"/>
            <a:ext cx="575330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total = np.dot(wnum, xnum)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143EDD-FAE6-4370-BEA1-1B2EC05C5072}"/>
              </a:ext>
            </a:extLst>
          </p:cNvPr>
          <p:cNvSpPr/>
          <p:nvPr/>
        </p:nvSpPr>
        <p:spPr>
          <a:xfrm>
            <a:off x="6641937" y="4017799"/>
            <a:ext cx="5753303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8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r>
              <a:rPr lang="en-US" altLang="ko-KR" sz="2800">
                <a:latin typeface="Courier New" panose="02070309020205020404" pitchFamily="49" charset="0"/>
                <a:cs typeface="Courier New" panose="02070309020205020404" pitchFamily="49" charset="0"/>
              </a:rPr>
              <a:t>for i in range(n):</a:t>
            </a:r>
          </a:p>
          <a:p>
            <a:r>
              <a:rPr lang="en-US" altLang="ko-KR" sz="2800">
                <a:latin typeface="Courier New" panose="02070309020205020404" pitchFamily="49" charset="0"/>
                <a:cs typeface="Courier New" panose="02070309020205020404" pitchFamily="49" charset="0"/>
              </a:rPr>
              <a:t>    total += w[i]*x[i]</a:t>
            </a:r>
            <a:endParaRPr lang="ko-KR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A84C02-5CAE-4846-B98C-CCBD86DEFC1A}"/>
              </a:ext>
            </a:extLst>
          </p:cNvPr>
          <p:cNvSpPr/>
          <p:nvPr/>
        </p:nvSpPr>
        <p:spPr>
          <a:xfrm>
            <a:off x="6641936" y="1597472"/>
            <a:ext cx="14930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kern="1200" spc="53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latin typeface="Arial Rounded MT Bold" panose="020F0704030504030204" pitchFamily="34" charset="0"/>
                <a:ea typeface="나눔고딕" panose="020D0604000000000000" pitchFamily="50" charset="-127"/>
              </a:rPr>
              <a:t>Speed</a:t>
            </a:r>
            <a:endParaRPr lang="ko-KR" altLang="en-US" sz="3200" b="1" kern="1200" spc="53">
              <a:ln>
                <a:noFill/>
                <a:prstDash val="solid"/>
              </a:ln>
              <a:gradFill flip="none" rotWithShape="1">
                <a:gsLst>
                  <a:gs pos="0">
                    <a:schemeClr val="tx2"/>
                  </a:gs>
                  <a:gs pos="26000">
                    <a:schemeClr val="tx2"/>
                  </a:gs>
                  <a:gs pos="41000">
                    <a:schemeClr val="tx2">
                      <a:shade val="90000"/>
                    </a:schemeClr>
                  </a:gs>
                  <a:gs pos="67000">
                    <a:schemeClr val="tx2">
                      <a:shade val="50000"/>
                    </a:schemeClr>
                  </a:gs>
                  <a:gs pos="95000">
                    <a:schemeClr val="tx2"/>
                  </a:gs>
                </a:gsLst>
                <a:lin ang="5400000" scaled="1"/>
                <a:tileRect/>
              </a:gradFill>
              <a:latin typeface="Arial Rounded MT Bold" panose="020F0704030504030204" pitchFamily="34" charset="0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83DC8B-BCFC-4AF1-B010-D55EBA0CFB46}"/>
              </a:ext>
            </a:extLst>
          </p:cNvPr>
          <p:cNvSpPr/>
          <p:nvPr/>
        </p:nvSpPr>
        <p:spPr>
          <a:xfrm>
            <a:off x="6641936" y="3433024"/>
            <a:ext cx="1265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kern="1200" spc="53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latin typeface="Arial Rounded MT Bold" panose="020F0704030504030204" pitchFamily="34" charset="0"/>
                <a:ea typeface="나눔고딕" panose="020D0604000000000000" pitchFamily="50" charset="-127"/>
              </a:rPr>
              <a:t>Code</a:t>
            </a:r>
            <a:endParaRPr lang="ko-KR" altLang="en-US" sz="3200" b="1" kern="1200" spc="53">
              <a:ln>
                <a:noFill/>
                <a:prstDash val="solid"/>
              </a:ln>
              <a:gradFill flip="none" rotWithShape="1">
                <a:gsLst>
                  <a:gs pos="0">
                    <a:schemeClr val="tx2"/>
                  </a:gs>
                  <a:gs pos="26000">
                    <a:schemeClr val="tx2"/>
                  </a:gs>
                  <a:gs pos="41000">
                    <a:schemeClr val="tx2">
                      <a:shade val="90000"/>
                    </a:schemeClr>
                  </a:gs>
                  <a:gs pos="67000">
                    <a:schemeClr val="tx2">
                      <a:shade val="50000"/>
                    </a:schemeClr>
                  </a:gs>
                  <a:gs pos="95000">
                    <a:schemeClr val="tx2"/>
                  </a:gs>
                </a:gsLst>
                <a:lin ang="5400000" scaled="1"/>
                <a:tileRect/>
              </a:gradFill>
              <a:latin typeface="Arial Rounded MT Bold" panose="020F0704030504030204" pitchFamily="34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680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4261</TotalTime>
  <Words>3354</Words>
  <Application>Microsoft Office PowerPoint</Application>
  <PresentationFormat>사용자 지정</PresentationFormat>
  <Paragraphs>655</Paragraphs>
  <Slides>50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2" baseType="lpstr">
      <vt:lpstr>굴림</vt:lpstr>
      <vt:lpstr>나눔고딕</vt:lpstr>
      <vt:lpstr>맑은 고딕</vt:lpstr>
      <vt:lpstr>Arial</vt:lpstr>
      <vt:lpstr>Arial Black</vt:lpstr>
      <vt:lpstr>Arial Rounded MT Bold</vt:lpstr>
      <vt:lpstr>Cambria Math</vt:lpstr>
      <vt:lpstr>Candara</vt:lpstr>
      <vt:lpstr>Courier New</vt:lpstr>
      <vt:lpstr>Helvetica</vt:lpstr>
      <vt:lpstr>Wingdings</vt:lpstr>
      <vt:lpstr>1_고려청자</vt:lpstr>
      <vt:lpstr>PowerPoint 프레젠테이션</vt:lpstr>
      <vt:lpstr>NumPy Tutorial 1</vt:lpstr>
      <vt:lpstr>NumPy Tutorial 1</vt:lpstr>
      <vt:lpstr>NumPy Tutorial 1</vt:lpstr>
      <vt:lpstr>Why NumPy?</vt:lpstr>
      <vt:lpstr>Why NumPy?</vt:lpstr>
      <vt:lpstr>Why NumPy?</vt:lpstr>
      <vt:lpstr>Why NumPy?</vt:lpstr>
      <vt:lpstr>Why NumPy?</vt:lpstr>
      <vt:lpstr>NumPy Array Atrributes</vt:lpstr>
      <vt:lpstr>NumPy Array Atrributes</vt:lpstr>
      <vt:lpstr>NumPy Array Atrributes</vt:lpstr>
      <vt:lpstr>Array Attributes</vt:lpstr>
      <vt:lpstr>Array Creation</vt:lpstr>
      <vt:lpstr>Array Creation</vt:lpstr>
      <vt:lpstr>Array Creation</vt:lpstr>
      <vt:lpstr>Array Creation</vt:lpstr>
      <vt:lpstr>Array Creation</vt:lpstr>
      <vt:lpstr>Array Creation</vt:lpstr>
      <vt:lpstr>Array Creation</vt:lpstr>
      <vt:lpstr>Array Creation</vt:lpstr>
      <vt:lpstr>Array Creation</vt:lpstr>
      <vt:lpstr>Array Creation</vt:lpstr>
      <vt:lpstr>Array Creation</vt:lpstr>
      <vt:lpstr>Array Creation</vt:lpstr>
      <vt:lpstr>Indexing and Slicing</vt:lpstr>
      <vt:lpstr>Indexing and Slicing</vt:lpstr>
      <vt:lpstr>Indexing and Slicing</vt:lpstr>
      <vt:lpstr>Indexing and Slicing</vt:lpstr>
      <vt:lpstr>Indexing and Slicing</vt:lpstr>
      <vt:lpstr>Indexing and Slicing</vt:lpstr>
      <vt:lpstr>Indexing and Slicing</vt:lpstr>
      <vt:lpstr>Indexing and Slicing</vt:lpstr>
      <vt:lpstr>Indexing and Slicing</vt:lpstr>
      <vt:lpstr>Indexing and Slicing</vt:lpstr>
      <vt:lpstr>Indexing and Slicing</vt:lpstr>
      <vt:lpstr>Indexing and Slicing</vt:lpstr>
      <vt:lpstr>Indexing and Slicing</vt:lpstr>
      <vt:lpstr>Array Copy</vt:lpstr>
      <vt:lpstr>Array Copy</vt:lpstr>
      <vt:lpstr>Array Copy</vt:lpstr>
      <vt:lpstr>Array Copy</vt:lpstr>
      <vt:lpstr>불린 배열 인덱싱</vt:lpstr>
      <vt:lpstr>불린 배열 인덱싱</vt:lpstr>
      <vt:lpstr>불린 배열 인덱싱</vt:lpstr>
      <vt:lpstr>Array/Matrix Product</vt:lpstr>
      <vt:lpstr>Array/Matrix Product</vt:lpstr>
      <vt:lpstr>Array/Matrix Product</vt:lpstr>
      <vt:lpstr>NumPy Tutorial 1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cp:lastModifiedBy>Youngsup Kim</cp:lastModifiedBy>
  <cp:revision>326</cp:revision>
  <dcterms:modified xsi:type="dcterms:W3CDTF">2018-10-26T07:43:46Z</dcterms:modified>
</cp:coreProperties>
</file>