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339" r:id="rId2"/>
    <p:sldId id="431" r:id="rId3"/>
    <p:sldId id="477" r:id="rId4"/>
    <p:sldId id="479" r:id="rId5"/>
    <p:sldId id="478" r:id="rId6"/>
    <p:sldId id="480" r:id="rId7"/>
    <p:sldId id="481" r:id="rId8"/>
    <p:sldId id="483" r:id="rId9"/>
    <p:sldId id="485" r:id="rId10"/>
    <p:sldId id="490" r:id="rId11"/>
    <p:sldId id="491" r:id="rId12"/>
    <p:sldId id="493" r:id="rId13"/>
    <p:sldId id="494" r:id="rId14"/>
    <p:sldId id="495" r:id="rId15"/>
    <p:sldId id="496" r:id="rId16"/>
    <p:sldId id="526" r:id="rId17"/>
    <p:sldId id="498" r:id="rId18"/>
    <p:sldId id="499" r:id="rId19"/>
    <p:sldId id="500" r:id="rId20"/>
    <p:sldId id="501" r:id="rId21"/>
    <p:sldId id="502" r:id="rId22"/>
    <p:sldId id="503" r:id="rId23"/>
    <p:sldId id="504" r:id="rId24"/>
    <p:sldId id="506" r:id="rId25"/>
    <p:sldId id="505" r:id="rId26"/>
    <p:sldId id="507" r:id="rId27"/>
    <p:sldId id="508" r:id="rId28"/>
    <p:sldId id="510" r:id="rId29"/>
    <p:sldId id="511" r:id="rId30"/>
    <p:sldId id="512" r:id="rId31"/>
    <p:sldId id="513" r:id="rId32"/>
    <p:sldId id="515" r:id="rId33"/>
    <p:sldId id="516" r:id="rId34"/>
    <p:sldId id="517" r:id="rId35"/>
    <p:sldId id="514" r:id="rId36"/>
    <p:sldId id="518" r:id="rId37"/>
    <p:sldId id="525" r:id="rId38"/>
    <p:sldId id="520" r:id="rId39"/>
    <p:sldId id="521" r:id="rId40"/>
    <p:sldId id="522" r:id="rId41"/>
    <p:sldId id="519" r:id="rId42"/>
    <p:sldId id="523" r:id="rId43"/>
    <p:sldId id="524" r:id="rId44"/>
    <p:sldId id="476" r:id="rId45"/>
    <p:sldId id="430" r:id="rId46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sup Kim" initials="YK" lastIdx="1" clrIdx="0">
    <p:extLst>
      <p:ext uri="{19B8F6BF-5375-455C-9EA6-DF929625EA0E}">
        <p15:presenceInfo xmlns:p15="http://schemas.microsoft.com/office/powerpoint/2012/main" userId="28dfad725d1662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8" autoAdjust="0"/>
    <p:restoredTop sz="72994" autoAdjust="0"/>
  </p:normalViewPr>
  <p:slideViewPr>
    <p:cSldViewPr snapToGrid="0" showGuides="1">
      <p:cViewPr varScale="1">
        <p:scale>
          <a:sx n="70" d="100"/>
          <a:sy n="70" d="100"/>
        </p:scale>
        <p:origin x="654" y="60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1338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27T15:39:11.74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18-10-26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6-27T06:13:15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79 18796 0 0,'-19'8'597'0'0,"-1"0"-51"0"0,1 0-49 0 0,0-1-45 0 0,-1 0-43 0 0,1 0-37 0 0,-21 5 268 0 0,9-4-213 0 0,-1-2-59 0 0,-8-1 11 0 0,-20-5 114 0 0,49 0-475 0 0,-8 0 64 0 0,0 0-23 0 0,6 0-77 0 0,3 0-56 0 0,0-2-70 0 0,2 1-41 0 0,1-1-69 0 0,0-1-78 0 0,1-1-87 0 0,5 3-16 0 0,0 0 34 0 0,0-1-318 0 0,1-2-150 0 0,1-4-421 0 0,0 5 705 0 0,0-2-235 0 0,-1 3 355 0 0,1 0-47 0 0,0-6-751 0 0,0 0 104 0 0,0-1-69 0 0,1-1-53 0 0,0-1-40 0 0,4-14-1500 0 0,6-19-1526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안녕하세요</a:t>
            </a:r>
            <a:r>
              <a:rPr lang="en-US" altLang="ko-KR" sz="1200" dirty="0"/>
              <a:t>, </a:t>
            </a:r>
            <a:r>
              <a:rPr lang="ko-KR" altLang="en-US" sz="1200" dirty="0"/>
              <a:t>한동대학교 김영섭 교수입니다</a:t>
            </a:r>
            <a:r>
              <a:rPr lang="en-US" altLang="ko-KR" sz="1200" dirty="0"/>
              <a:t>.  </a:t>
            </a:r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======</a:t>
            </a:r>
            <a:r>
              <a:rPr lang="ko-KR" altLang="en-US" sz="1200" b="0" i="0">
                <a:effectLst/>
                <a:latin typeface="+mj-lt"/>
                <a:ea typeface="+mj-ea"/>
                <a:cs typeface="+mj-cs"/>
                <a:sym typeface="맑은 고딕"/>
              </a:rPr>
              <a:t>양방향 </a:t>
            </a:r>
            <a:r>
              <a:rPr lang="en-US" altLang="ko-KR" sz="1200" b="0" i="0">
                <a:effectLst/>
                <a:latin typeface="+mj-lt"/>
                <a:ea typeface="+mj-ea"/>
                <a:cs typeface="+mj-cs"/>
                <a:sym typeface="맑은 고딕"/>
              </a:rPr>
              <a:t>Broadcasting======</a:t>
            </a:r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믿거나 말거나 여기는 양방향으로 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broadcasting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을 하는 방송입니다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A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는 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B</a:t>
            </a:r>
            <a:r>
              <a:rPr lang="ko-KR" altLang="en-US" sz="1200" b="0" i="0" dirty="0" err="1">
                <a:effectLst/>
                <a:latin typeface="+mj-lt"/>
                <a:ea typeface="+mj-ea"/>
                <a:cs typeface="+mj-cs"/>
                <a:sym typeface="맑은 고딕"/>
              </a:rPr>
              <a:t>를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 향해 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broadcasting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하고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, B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는 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A</a:t>
            </a:r>
            <a:r>
              <a:rPr lang="ko-KR" altLang="en-US" sz="1200" b="0" i="0" dirty="0" err="1">
                <a:effectLst/>
                <a:latin typeface="+mj-lt"/>
                <a:ea typeface="+mj-ea"/>
                <a:cs typeface="+mj-cs"/>
                <a:sym typeface="맑은 고딕"/>
              </a:rPr>
              <a:t>를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 향해 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broadcasting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합니다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양 쪽 배열에서 서로 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broadcasting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 하여 연산합니다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놀랍죠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? </a:t>
            </a:r>
          </a:p>
          <a:p>
            <a:pPr marL="171450" indent="-171450">
              <a:buFontTx/>
              <a:buChar char="-"/>
            </a:pPr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23083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======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양방향 예제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======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이와 같은 </a:t>
            </a:r>
            <a:r>
              <a:rPr lang="ko-KR" altLang="en-US" sz="1200" b="0" i="0">
                <a:effectLst/>
                <a:latin typeface="+mj-lt"/>
                <a:ea typeface="+mj-ea"/>
                <a:cs typeface="+mj-cs"/>
                <a:sym typeface="맑은 고딕"/>
              </a:rPr>
              <a:t>예제는 </a:t>
            </a:r>
            <a:r>
              <a:rPr lang="en-US" altLang="ko-KR" sz="1200" b="0" i="0">
                <a:effectLst/>
                <a:latin typeface="+mj-lt"/>
                <a:ea typeface="+mj-ea"/>
                <a:cs typeface="+mj-cs"/>
                <a:sym typeface="맑은 고딕"/>
              </a:rPr>
              <a:t>Broadcasting</a:t>
            </a:r>
            <a:r>
              <a:rPr lang="ko-KR" altLang="en-US" sz="1200" b="0" i="0">
                <a:effectLst/>
                <a:latin typeface="+mj-lt"/>
                <a:ea typeface="+mj-ea"/>
                <a:cs typeface="+mj-cs"/>
                <a:sym typeface="맑은 고딕"/>
              </a:rPr>
              <a:t>의 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확장성을 확실히 보여주는 경우입니다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앞서 나간 방송국입니다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.  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이런 양방향 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broadcasting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을 그림으로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또한 코딩으로도 확인할 수 있습니다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en-US" dirty="0"/>
          </a:p>
          <a:p>
            <a:pPr marL="171450" indent="-171450">
              <a:buFontTx/>
              <a:buChar char="-"/>
            </a:pPr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53615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======3d broadcasting======</a:t>
            </a:r>
          </a:p>
          <a:p>
            <a:pPr latinLnBrk="1"/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자 이제 좀 더 복잡한 방송을 해야하는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3D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방송국을 찾아가 보겠습니다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b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</a:b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여기 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3D Array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과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2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차원 배열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이 있는데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덧셈을 하려고 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indent="0" latinLnBrk="1">
              <a:buFontTx/>
              <a:buNone/>
            </a:pPr>
            <a:endParaRPr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indent="0" latinLnBrk="1">
              <a:buFontTx/>
              <a:buNone/>
            </a:pP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두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배열의 형상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에 서로 맞는 배열이 있기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때문에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부족한 부분의 차원을 확장하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면서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 Broadcasting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3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차원의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0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번 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축으로 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Broadcasting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이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된 것이죠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..</a:t>
            </a:r>
          </a:p>
          <a:p>
            <a:pPr marL="171450" indent="-171450" latinLnBrk="1">
              <a:buFontTx/>
              <a:buChar char="-"/>
            </a:pP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Broadcasting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은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낮은 차원의 배열을 연산을 위해서 높은 차원의 배열로 확장하는 것입니다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indent="0">
              <a:buFontTx/>
              <a:buNone/>
            </a:pPr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28822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======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배열의 축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Axis======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기계학습에서 자료를 다루다 보면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넘파이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배열의 축을 필수적으로 이해해야 할 필요가 있습니다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171450" indent="-171450" latinLnBrk="1">
              <a:buFontTx/>
              <a:buChar char="-"/>
            </a:pPr>
            <a:endParaRPr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예를 들면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그림에 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있는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 3D Array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은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어떻게 만들 수 있을까요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? </a:t>
            </a: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이러한 질문은 배열의 축을 확실히 이해하지 않으면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답하기 어렵습니다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97108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======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배열의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2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차원 축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Axis======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2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차원부터 시작해보겠습니다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 latinLnBrk="1">
              <a:buFontTx/>
              <a:buChar char="-"/>
            </a:pP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en-US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np.sum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(a)</a:t>
            </a:r>
            <a:r>
              <a:rPr lang="ko-KR" altLang="en-US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를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하면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배열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a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에 있는 모든 원소의 합을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계산합니다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그리고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축을 지정하면 각 축에 대한 합을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계산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할 수 있습니다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여기서 축이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0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일때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그 축의 합은 얼마일까요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?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16611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======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배열의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2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차원 축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Axis======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제가 답을 말하기 전에 여러분이 먼저 답을 생각해보면 좋겠습니다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지금 보이는 문제의 답은 무엇일까요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?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먼저 형상은 무엇인지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원소의 값은 무엇인지 생각해보십시오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제가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5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초를 기다리겠습니다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.(1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초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2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초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3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초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4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초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5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초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)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23023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-======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배열의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2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차원 축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Axis======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여러분이 생각한 것과 같은가요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</a:p>
          <a:p>
            <a:pPr marL="171450" indent="-171450" latinLnBrk="1">
              <a:buFontTx/>
              <a:buChar char="-"/>
            </a:pP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이 문제를 설명하는 여러 방법이 있는데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제 방법으로 설명해 보겠습니다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171450" indent="-171450" latinLnBrk="1">
              <a:buFontTx/>
              <a:buChar char="-"/>
            </a:pP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축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0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의 방향으로 행렬을 바라 보십시오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171450" indent="-171450" latinLnBrk="1">
              <a:buFontTx/>
              <a:buChar char="-"/>
            </a:pP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그러면 세개의 그룹으로 나눌 수 있을 것입니다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171450" indent="-171450" latinLnBrk="1">
              <a:buFontTx/>
              <a:buChar char="-"/>
            </a:pP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그 그룹의 합을 구하는 것입니다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29538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-======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배열의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2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차원 축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Axis======</a:t>
            </a:r>
          </a:p>
          <a:p>
            <a:pPr marL="171450" indent="-171450" latinLnBrk="1">
              <a:buFontTx/>
              <a:buChar char="-"/>
            </a:pP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이제 더하는 것은 문제가 없겠죠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</a:p>
          <a:p>
            <a:pPr marL="171450" indent="-171450" latinLnBrk="1">
              <a:buFontTx/>
              <a:buChar char="-"/>
            </a:pP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그렇다면 형상은 어떻게 되겠습니까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</a:p>
          <a:p>
            <a:pPr marL="171450" indent="-171450" latinLnBrk="1">
              <a:buFontTx/>
              <a:buChar char="-"/>
            </a:pP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세개의 그룹이니까 형상은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(3,)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가 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0935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======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배열의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2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차원 축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Axis======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한 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번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더 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연습을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해볼까요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?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지금 보이는 문제의 답은 무엇일까요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제가 답을 말하기 전에 여러분이 먼저 답을 생각해보면 좋겠습니다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제가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5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초를 기다리겠습니다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.(1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초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2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초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3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초…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)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07163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======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배열의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2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차원 축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Axis======</a:t>
            </a:r>
          </a:p>
          <a:p>
            <a:pPr marL="171450" indent="-171450" latinLnBrk="1">
              <a:buFontTx/>
              <a:buChar char="-"/>
            </a:pP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앞에서 </a:t>
            </a:r>
            <a:r>
              <a:rPr lang="ko-KR" altLang="en-US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연습했듯이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이제는 시선을 축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1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과 일치시켜야 </a:t>
            </a:r>
            <a:r>
              <a:rPr lang="ko-KR" altLang="en-US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하겟죠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</a:p>
          <a:p>
            <a:pPr marL="171450" indent="-171450" latinLnBrk="1">
              <a:buFontTx/>
              <a:buChar char="-"/>
            </a:pP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그러면 그룹이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2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개가 나옵니다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그 </a:t>
            </a:r>
            <a:r>
              <a:rPr lang="ko-KR" altLang="en-US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그룹안에서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최대값을 구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하는 것입니다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68217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넘파이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튜토리얼 두 번째 시간에 오신 여러분을 환영합니다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파이썬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코딩을 좀 알고 있어도 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넘파이를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사용해보지 않은 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분들도 많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을 겁니다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기계학습을 공부해보려면 피할 수 없는 것이 </a:t>
            </a:r>
            <a:r>
              <a:rPr lang="ko-KR" altLang="ko-KR" sz="1200" err="1">
                <a:effectLst/>
                <a:latin typeface="+mj-lt"/>
                <a:ea typeface="+mj-ea"/>
                <a:cs typeface="+mj-cs"/>
                <a:sym typeface="맑은 고딕"/>
              </a:rPr>
              <a:t>넘파이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 라이브러리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죠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1596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======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배열의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2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차원 축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Axis======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위의 그룹에서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최댓값은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2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이고</a:t>
            </a: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아래의 그룹에서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최댓값은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5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그러므로 지금 보이는 것과 같이 나오는 것이죠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87144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======3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차원 축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Axis======</a:t>
            </a:r>
          </a:p>
          <a:p>
            <a:pPr latinLnBrk="1"/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자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충분히 연습을 했으면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이제 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3D Array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의 경우에 도전해보겠습니다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- 2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차원 배열은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1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차원 배열을 두 개 이상을 모아 둔 것이며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- 3D Array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은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2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차원 배열을 두 개 이상 모아둔 배열입니다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그림에 있는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2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차원 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배열을 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3D Array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으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로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확장하는 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코딩을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어떻게 할까요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857163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======3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차원 축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Axis======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먼저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2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차원 배열부터 만들어 볼까요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?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그리고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그 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후에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 3D Array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을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만들죠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코드 빈칸에 무엇이 들어가야 할까요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? (2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초 기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다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립니다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.)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330904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======3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차원 축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Axis======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reshape(4, 2)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여러분의 생각과 답이 같나요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여기까지는 어렵지 않을 겁니다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650367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======3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차원 축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Axis======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그러면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다음과 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같은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 3D Array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은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어떻게 생성할 수 있을까요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?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힌트를 드리자면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 3D Array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은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왼쪽의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2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차원 배열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3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개를 모은 것에 불과합니다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reshape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을 어떻게 표현하면 될까요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195618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======3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차원 축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Axis======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바로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reshape(3, 4, 2)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294404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======3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차원 축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Axis======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이제 좀더 어려운 문제에 도전하겠습니다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- 3D Array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에서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지금 보이는 문제의 정답은 무엇이고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형상은 무엇입니까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</a:p>
          <a:p>
            <a:pPr marL="171450" indent="-171450" latinLnBrk="1">
              <a:buFontTx/>
              <a:buChar char="-"/>
            </a:pP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여러분 자신의 답을 생각해보십시오 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(5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초 드립니다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 1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초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 2…. 5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초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)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832009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======3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차원 축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Axis======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형상은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(4,2)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어렵죠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?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- 2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차원과 </a:t>
            </a:r>
            <a:r>
              <a:rPr lang="ko-KR" altLang="en-US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마친가지로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축이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0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인 방향으로 시선을 향하면 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그러면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형상은 당연히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(4, 2)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가 보일 것입니다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031906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======3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차원 축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Axis======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그리고 같은 위치에 있는 원소들을 합하면 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예를 들면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노란색으로 표시된 위치의 원소를 다 합하면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45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가 되는 것을 알 수 있습니다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035038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======3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차원 축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Axis======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자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그러면 다음 문제는 어떤 형상이며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값은 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무엇일까요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</a:p>
          <a:p>
            <a:pPr marL="171450" indent="-171450" latinLnBrk="1">
              <a:buFontTx/>
              <a:buChar char="-"/>
            </a:pP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또 여러분이 답을 생각할 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5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초를 드리겠습니다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. (1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초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 2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초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 … 5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초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)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72757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======Broadcasting======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지금 보이는 두 코드는 두 배열의 합을 구하는 것인데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두 배열의 크기가 다릅니다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일반적으로 크기가 다르면 배열의 덧셈을 할 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수 없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는 것은 알고 계시죠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그러나 특별한 경우 </a:t>
            </a:r>
            <a:r>
              <a:rPr lang="ko-KR" altLang="ko-KR" sz="1200" err="1">
                <a:effectLst/>
                <a:latin typeface="+mj-lt"/>
                <a:ea typeface="+mj-ea"/>
                <a:cs typeface="+mj-cs"/>
                <a:sym typeface="맑은 고딕"/>
              </a:rPr>
              <a:t>넘파이의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Broadcasting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이란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기능으로 덧셈이 가능하기도 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이 두 프로그램 중에 어느 것이 가능할까요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? (1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초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,2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초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,3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초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)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오른쪽의 덧셈이 가능합니다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540132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======3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차원 축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Axis======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김 교수가 알려주는 힌트는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축이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1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인 방향으로 시선을 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향하면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된다는 겁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그러면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형상은 당연히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(3, 2)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가 보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이겠죠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493756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======3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차원 축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Axis======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그 위치에 있는 원소들 중에 작은 값을 고르면 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이런 경우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가장 위에 있는 값들이 가장 작은 값임을 알 수 있습니다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203164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======3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차원 축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Axis===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자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그러면 다음 문제는 어떤 형상이며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값은 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무엇일까요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ko-KR" altLang="en-US" sz="1200" b="0" i="0">
                <a:effectLst/>
                <a:latin typeface="+mj-lt"/>
                <a:ea typeface="+mj-ea"/>
                <a:cs typeface="+mj-cs"/>
                <a:sym typeface="맑은 고딕"/>
              </a:rPr>
              <a:t>다시 여러분에 </a:t>
            </a:r>
            <a:r>
              <a:rPr lang="en-US" altLang="ko-KR" sz="1200" b="0" i="0">
                <a:effectLst/>
                <a:latin typeface="+mj-lt"/>
                <a:ea typeface="+mj-ea"/>
                <a:cs typeface="+mj-cs"/>
                <a:sym typeface="맑은 고딕"/>
              </a:rPr>
              <a:t>5</a:t>
            </a:r>
            <a:r>
              <a:rPr lang="ko-KR" altLang="en-US" sz="1200" b="0" i="0">
                <a:effectLst/>
                <a:latin typeface="+mj-lt"/>
                <a:ea typeface="+mj-ea"/>
                <a:cs typeface="+mj-cs"/>
                <a:sym typeface="맑은 고딕"/>
              </a:rPr>
              <a:t>초를 드립니다</a:t>
            </a:r>
            <a:r>
              <a:rPr lang="en-US" altLang="ko-KR" sz="1200" b="0" i="0">
                <a:effectLst/>
                <a:latin typeface="+mj-lt"/>
                <a:ea typeface="+mj-ea"/>
                <a:cs typeface="+mj-cs"/>
                <a:sym typeface="맑은 고딕"/>
              </a:rPr>
              <a:t>. (1</a:t>
            </a:r>
            <a:r>
              <a:rPr lang="ko-KR" altLang="en-US" sz="1200" b="0" i="0">
                <a:effectLst/>
                <a:latin typeface="+mj-lt"/>
                <a:ea typeface="+mj-ea"/>
                <a:cs typeface="+mj-cs"/>
                <a:sym typeface="맑은 고딕"/>
              </a:rPr>
              <a:t>초</a:t>
            </a:r>
            <a:r>
              <a:rPr lang="en-US" altLang="ko-KR" sz="1200" b="0" i="0">
                <a:effectLst/>
                <a:latin typeface="+mj-lt"/>
                <a:ea typeface="+mj-ea"/>
                <a:cs typeface="+mj-cs"/>
                <a:sym typeface="맑은 고딕"/>
              </a:rPr>
              <a:t>, 2</a:t>
            </a:r>
            <a:r>
              <a:rPr lang="ko-KR" altLang="en-US" sz="1200" b="0" i="0">
                <a:effectLst/>
                <a:latin typeface="+mj-lt"/>
                <a:ea typeface="+mj-ea"/>
                <a:cs typeface="+mj-cs"/>
                <a:sym typeface="맑은 고딕"/>
              </a:rPr>
              <a:t>초</a:t>
            </a:r>
            <a:r>
              <a:rPr lang="en-US" altLang="ko-KR" sz="1200" b="0" i="0">
                <a:effectLst/>
                <a:latin typeface="+mj-lt"/>
                <a:ea typeface="+mj-ea"/>
                <a:cs typeface="+mj-cs"/>
                <a:sym typeface="맑은 고딕"/>
              </a:rPr>
              <a:t>… 5</a:t>
            </a:r>
            <a:r>
              <a:rPr lang="ko-KR" altLang="en-US" sz="1200" b="0" i="0">
                <a:effectLst/>
                <a:latin typeface="+mj-lt"/>
                <a:ea typeface="+mj-ea"/>
                <a:cs typeface="+mj-cs"/>
                <a:sym typeface="맑은 고딕"/>
              </a:rPr>
              <a:t>초</a:t>
            </a:r>
            <a:r>
              <a:rPr lang="en-US" altLang="ko-KR" sz="1200" b="0" i="0">
                <a:effectLst/>
                <a:latin typeface="+mj-lt"/>
                <a:ea typeface="+mj-ea"/>
                <a:cs typeface="+mj-cs"/>
                <a:sym typeface="맑은 고딕"/>
              </a:rPr>
              <a:t>)</a:t>
            </a:r>
          </a:p>
          <a:p>
            <a:pPr marL="171450" indent="-171450" latinLnBrk="1">
              <a:buFontTx/>
              <a:buChar char="-"/>
            </a:pPr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961678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======3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차원 축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Axis======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같은 방법으로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축이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2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인 방향으로 시선을 향하면 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그러면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형상은 당연히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(4, 3)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이 보일 것입니다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921331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======3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차원 축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Axis======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그 위치에 있는 원소들 중에 가장 큰 값을 고르면 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이런 경우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시선에 가장 멀리 있는 원소들이 가장 큰 값인 것을 알 수 있습니다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>
                <a:effectLst/>
                <a:latin typeface="+mj-lt"/>
                <a:ea typeface="+mj-ea"/>
                <a:cs typeface="+mj-cs"/>
                <a:sym typeface="맑은 고딕"/>
              </a:rPr>
              <a:t>사실</a:t>
            </a:r>
            <a:r>
              <a:rPr lang="en-US" altLang="ko-KR" sz="1200" b="0" i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>
                <a:effectLst/>
                <a:latin typeface="+mj-lt"/>
                <a:ea typeface="+mj-ea"/>
                <a:cs typeface="+mj-cs"/>
                <a:sym typeface="맑은 고딕"/>
              </a:rPr>
              <a:t>축을 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다루는 것이 쉽지 않습니다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 정말 수고했습니다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>
                <a:effectLst/>
                <a:latin typeface="+mj-lt"/>
                <a:ea typeface="+mj-ea"/>
                <a:cs typeface="+mj-cs"/>
                <a:sym typeface="맑은 고딕"/>
              </a:rPr>
              <a:t>여러분도 다른 사람들에게 </a:t>
            </a:r>
            <a:r>
              <a:rPr lang="ko-KR" altLang="en-US" sz="1200" b="0" i="0" dirty="0" err="1">
                <a:effectLst/>
                <a:latin typeface="+mj-lt"/>
                <a:ea typeface="+mj-ea"/>
                <a:cs typeface="+mj-cs"/>
                <a:sym typeface="맑은 고딕"/>
              </a:rPr>
              <a:t>이런식으로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 설명할 </a:t>
            </a:r>
            <a:r>
              <a:rPr lang="ko-KR" altLang="en-US" sz="1200" b="0" i="0">
                <a:effectLst/>
                <a:latin typeface="+mj-lt"/>
                <a:ea typeface="+mj-ea"/>
                <a:cs typeface="+mj-cs"/>
                <a:sym typeface="맑은 고딕"/>
              </a:rPr>
              <a:t>수 있겠죠</a:t>
            </a:r>
            <a:r>
              <a:rPr lang="en-US" altLang="ko-KR" sz="1200" b="0" i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740032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===Random Number Array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자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이제 좀 쉬운 내용으로 갑니다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 latinLnBrk="1">
              <a:buFontTx/>
              <a:buChar char="-"/>
            </a:pP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넘파이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en-US" altLang="ko-KR" sz="1200" err="1">
                <a:effectLst/>
                <a:latin typeface="+mj-lt"/>
                <a:ea typeface="+mj-ea"/>
                <a:cs typeface="+mj-cs"/>
                <a:sym typeface="맑은 고딕"/>
              </a:rPr>
              <a:t>random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 Module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에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는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난수를 발생하여 배열을 만드는 여러 함수들이 있습니다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그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중에서 기계학습에서 자주 사용하는 세 가지만 소개합니다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496172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난수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en-US" altLang="ko-KR" sz="1200" err="1">
                <a:effectLst/>
                <a:latin typeface="+mj-lt"/>
                <a:ea typeface="+mj-ea"/>
                <a:cs typeface="+mj-cs"/>
                <a:sym typeface="맑은 고딕"/>
              </a:rPr>
              <a:t>randint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()Example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1===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첫번째 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Example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를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보면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행렬의 원소들이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-5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부터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5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미만의 수로 구성되어 있습니다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indent="0">
              <a:buFontTx/>
              <a:buNone/>
            </a:pPr>
            <a:b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</a:br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919153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난수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en-US" altLang="ko-KR" sz="1200" err="1">
                <a:effectLst/>
                <a:latin typeface="+mj-lt"/>
                <a:ea typeface="+mj-ea"/>
                <a:cs typeface="+mj-cs"/>
                <a:sym typeface="맑은 고딕"/>
              </a:rPr>
              <a:t>randint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()Example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2===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두번째 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Example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에서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보듯이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high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가 지정되지 않으면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0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부터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low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미만을 의미합니다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613761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===Random Number Array-normal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normal()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은 정규 분포 확률 밀도에서 표본을 추출하여 배열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을 생성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정규 분포의 평균과 표준편차를 지정할 수 있습니다</a:t>
            </a:r>
            <a:b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</a:br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indent="0">
              <a:buNone/>
            </a:pPr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396620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난수 –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normal Example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1 ===</a:t>
            </a:r>
            <a:b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</a:b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처음 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Example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에서는 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중간값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0,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표준편차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1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을 지정한 것입니다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그러나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반환된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6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개의 원소들의 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중간값은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0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이 아니고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표준편차도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1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이 아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니죠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? </a:t>
            </a:r>
          </a:p>
          <a:p>
            <a:pPr marL="171450" indent="-171450" latinLnBrk="1">
              <a:buFontTx/>
              <a:buChar char="-"/>
            </a:pP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이상해 보이지만 그럴 수 밖에 없습니다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171450" indent="-171450" latinLnBrk="1">
              <a:buFontTx/>
              <a:buChar char="-"/>
            </a:pP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만약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원소의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개수가 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수천개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더 나아가 수만개로 늘어날 경우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endParaRPr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우리가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지정한 값에 가깝게 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될 것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이기 때문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입니다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indent="0">
              <a:buNone/>
            </a:pPr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18342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 sz="1200" b="0" i="0">
                <a:effectLst/>
                <a:latin typeface="+mj-lt"/>
                <a:ea typeface="+mj-ea"/>
                <a:cs typeface="+mj-cs"/>
                <a:sym typeface="맑은 고딕"/>
              </a:rPr>
              <a:t>======Broadcasting======</a:t>
            </a:r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만약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왼쪽 셀을 실행하면 다음과 같은 에러 메시지가 </a:t>
            </a:r>
            <a:r>
              <a:rPr lang="ko-KR" altLang="en-US" sz="1200" b="0" i="0">
                <a:effectLst/>
                <a:latin typeface="+mj-lt"/>
                <a:ea typeface="+mj-ea"/>
                <a:cs typeface="+mj-cs"/>
                <a:sym typeface="맑은 고딕"/>
              </a:rPr>
              <a:t>출력이 되구요</a:t>
            </a:r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en-US" altLang="ko-KR" sz="1200" b="0" i="0">
                <a:effectLst/>
                <a:latin typeface="+mj-lt"/>
                <a:ea typeface="+mj-ea"/>
                <a:cs typeface="+mj-cs"/>
                <a:sym typeface="맑은 고딕"/>
              </a:rPr>
              <a:t>Broadcasting</a:t>
            </a:r>
            <a:r>
              <a:rPr lang="ko-KR" altLang="en-US" sz="1200" b="0" i="0">
                <a:effectLst/>
                <a:latin typeface="+mj-lt"/>
                <a:ea typeface="+mj-ea"/>
                <a:cs typeface="+mj-cs"/>
                <a:sym typeface="맑은 고딕"/>
              </a:rPr>
              <a:t>을 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할 수 없다는 메시지를 읽을 </a:t>
            </a:r>
            <a:r>
              <a:rPr lang="ko-KR" altLang="en-US" sz="1200" b="0" i="0">
                <a:effectLst/>
                <a:latin typeface="+mj-lt"/>
                <a:ea typeface="+mj-ea"/>
                <a:cs typeface="+mj-cs"/>
                <a:sym typeface="맑은 고딕"/>
              </a:rPr>
              <a:t>수 있죠</a:t>
            </a:r>
            <a:r>
              <a:rPr lang="en-US" altLang="ko-KR" sz="1200" b="0" i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492783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난수 –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normal Example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2 ===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그래서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여기 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두번째 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Example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에서는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샘플 백만개를 추출해서 히스토그램을 그려보았습니다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히스토그램을 보면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정규분포를 이루고 있는 것을 시각적으로 짐작할 수 있습니다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indent="0">
              <a:buNone/>
            </a:pPr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843015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난수 배열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random===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다음으로 넘파이 랜덤 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Module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의 랜덤 함수를 알아볼까요</a:t>
            </a:r>
            <a:endParaRPr lang="en-US" altLang="ko-KR" sz="120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랜덤 함수는 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0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과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1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사이의 난수를 균등 분포에서 표본 추출하여 배열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을 생성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합니다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 latinLnBrk="1">
              <a:buFontTx/>
              <a:buChar char="-"/>
            </a:pP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한 가지 예를 들어보죠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597079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난수 배열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random Example1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첫번째 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Example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는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다음과 같은 배열을 만들어 낸 것입니다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.  </a:t>
            </a:r>
          </a:p>
          <a:p>
            <a:pPr marL="171450" indent="-171450" latinLnBrk="1">
              <a:buFontTx/>
              <a:buChar char="-"/>
            </a:pP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참 간단하죠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사용하기도 쉽구요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259732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난수 배열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random Example2===</a:t>
            </a:r>
          </a:p>
          <a:p>
            <a:pPr latinLnBrk="1"/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그럼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다음 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Example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를 보죠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여기서는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샘플을 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백만개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만들어 히스토그램을 그려보았습니다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예상한 대로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0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부터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1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의 구간에서 샘플의 수가 고르게 나온 것을 볼 수 있습니다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648676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===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학습 정리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===</a:t>
            </a:r>
            <a:endParaRPr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endParaRPr lang="en-US" altLang="ko-KR" sz="120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 -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자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벌써 학습내용을 정리할 시간이 되었습니다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endParaRPr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이번 시간에는 두 번에 걸쳐 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넘파이가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왜 필요한지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어떻게 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사용하는지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알아보았는데요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indent="0" latinLnBrk="1">
              <a:buFontTx/>
              <a:buNone/>
            </a:pP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-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많은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양의 자료들을 다차원의 배열로 만들어 다룰 때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넘파이가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중요한 역할을 한다는 것을 배웠습니다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0" indent="0" latinLnBrk="1">
              <a:buFontTx/>
              <a:buNone/>
            </a:pP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특히 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Broadcasting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과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배열의 축 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문제가 까다로웠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을 겁니다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indent="0" latinLnBrk="1">
              <a:buFontTx/>
              <a:buNone/>
            </a:pP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지금 축에 대해 잘 알아두어야 나중에 코딩할 때 시간을 절약할 수 있습니다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0" indent="0" latinLnBrk="1">
              <a:buFontTx/>
              <a:buNone/>
            </a:pP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그리고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넘파이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난수들에 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대해 배웠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는데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앞으로 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기계학습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을 공부하는데도 도움이 될 것 같습니다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endParaRPr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indent="0" latinLnBrk="1">
              <a:buFontTx/>
              <a:buNone/>
            </a:pPr>
            <a:endParaRPr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indent="0" latinLnBrk="1">
              <a:buFontTx/>
              <a:buNone/>
            </a:pP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다음 시간에는 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인공뉴론의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동작 원리를 좀 더 이해하고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b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</a:b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인공뉴론을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직접 만들어 보도록 하겠습니다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0" indent="0" latinLnBrk="1">
              <a:buFontTx/>
              <a:buNone/>
            </a:pPr>
            <a:endParaRPr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indent="0" latinLnBrk="1">
              <a:buFontTx/>
              <a:buNone/>
            </a:pP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항상 여러분 곁에 열려있는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KMOOC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강의실에서 다시 뵙겠습니다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0" indent="0" latinLnBrk="1">
              <a:buFontTx/>
              <a:buNone/>
            </a:pP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감사합니다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68025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4330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======Broadcasting======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- Broadcasting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이라는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말을 들으면 우리는 금방 방송이란 뜻이 생각이 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그런데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 err="1">
                <a:effectLst/>
                <a:latin typeface="+mj-lt"/>
                <a:ea typeface="+mj-ea"/>
                <a:cs typeface="+mj-cs"/>
                <a:sym typeface="맑은 고딕"/>
              </a:rPr>
              <a:t>방송외에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to scatter over broad area, 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퍼</a:t>
            </a:r>
            <a:r>
              <a:rPr lang="ko-KR" altLang="en-US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트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리다의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뜻도 있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죠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아마도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방송이 발명되기 전에는 이런 의미가 더 강했을 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것 같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아요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078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======Broadcasting======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err="1">
                <a:effectLst/>
                <a:latin typeface="+mj-lt"/>
                <a:ea typeface="+mj-ea"/>
                <a:cs typeface="+mj-cs"/>
                <a:sym typeface="맑은 고딕"/>
              </a:rPr>
              <a:t>넘파이에서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Broadcasting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은 </a:t>
            </a:r>
            <a:r>
              <a:rPr lang="ko-KR" altLang="ko-KR" sz="1200" b="1" dirty="0">
                <a:effectLst/>
                <a:latin typeface="+mj-lt"/>
                <a:ea typeface="+mj-ea"/>
                <a:cs typeface="+mj-cs"/>
                <a:sym typeface="맑은 고딕"/>
              </a:rPr>
              <a:t>형상이 서로 다른 배열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간에도 덧셈과 뺄셈이 가능하게 하는 기능입니다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큰 배열을 대상으로 작은 배열을 여러 번 복사하여 연산이 가능하게 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간단한 예는 배열의 각 행에 상수 벡터를 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더하는 경우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이죠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2430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======Broadcasting======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배열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B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가 반복적으로 각 열을 채워서 배열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A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와 형상이 같도록 준비되는 것입니다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158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 sz="1200" b="0" i="0">
                <a:effectLst/>
                <a:latin typeface="+mj-lt"/>
                <a:ea typeface="+mj-ea"/>
                <a:cs typeface="+mj-cs"/>
                <a:sym typeface="맑은 고딕"/>
              </a:rPr>
              <a:t>======Broadcasting</a:t>
            </a:r>
            <a:r>
              <a:rPr lang="ko-KR" altLang="en-US" sz="1200" b="0" i="0">
                <a:effectLst/>
                <a:latin typeface="+mj-lt"/>
                <a:ea typeface="+mj-ea"/>
                <a:cs typeface="+mj-cs"/>
                <a:sym typeface="맑은 고딕"/>
              </a:rPr>
              <a:t> 확인</a:t>
            </a:r>
            <a:r>
              <a:rPr lang="en-US" altLang="ko-KR" sz="1200" b="0" i="0">
                <a:effectLst/>
                <a:latin typeface="+mj-lt"/>
                <a:ea typeface="+mj-ea"/>
                <a:cs typeface="+mj-cs"/>
                <a:sym typeface="맑은 고딕"/>
              </a:rPr>
              <a:t>======</a:t>
            </a:r>
          </a:p>
          <a:p>
            <a:pPr marL="171450" indent="-171450">
              <a:buFontTx/>
              <a:buChar char="-"/>
            </a:pPr>
            <a:r>
              <a:rPr lang="en-US" altLang="ko-KR" sz="1200" b="0" i="0">
                <a:effectLst/>
                <a:latin typeface="+mj-lt"/>
                <a:ea typeface="+mj-ea"/>
                <a:cs typeface="+mj-cs"/>
                <a:sym typeface="맑은 고딕"/>
              </a:rPr>
              <a:t>Broadcasting</a:t>
            </a:r>
            <a:r>
              <a:rPr lang="ko-KR" altLang="en-US" sz="1200" b="0" i="0">
                <a:effectLst/>
                <a:latin typeface="+mj-lt"/>
                <a:ea typeface="+mj-ea"/>
                <a:cs typeface="+mj-cs"/>
                <a:sym typeface="맑은 고딕"/>
              </a:rPr>
              <a:t>을 이용한 덧셈을 코딩으로 확인해 보십시오</a:t>
            </a:r>
            <a:r>
              <a:rPr lang="en-US" altLang="ko-KR" sz="1200" b="0" i="0">
                <a:effectLst/>
                <a:latin typeface="+mj-lt"/>
                <a:ea typeface="+mj-ea"/>
                <a:cs typeface="+mj-cs"/>
                <a:sym typeface="맑은 고딕"/>
              </a:rPr>
              <a:t>. (3</a:t>
            </a:r>
            <a:r>
              <a:rPr lang="ko-KR" altLang="en-US" sz="1200" b="0" i="0">
                <a:effectLst/>
                <a:latin typeface="+mj-lt"/>
                <a:ea typeface="+mj-ea"/>
                <a:cs typeface="+mj-cs"/>
                <a:sym typeface="맑은 고딕"/>
              </a:rPr>
              <a:t>초</a:t>
            </a:r>
            <a:r>
              <a:rPr lang="en-US" altLang="ko-KR" sz="1200" b="0" i="0">
                <a:effectLst/>
                <a:latin typeface="+mj-lt"/>
                <a:ea typeface="+mj-ea"/>
                <a:cs typeface="+mj-cs"/>
                <a:sym typeface="맑은 고딕"/>
              </a:rPr>
              <a:t>…)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461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======</a:t>
            </a:r>
            <a:r>
              <a:rPr lang="ko-KR" altLang="en-US" sz="1200" b="0" i="0">
                <a:effectLst/>
                <a:latin typeface="+mj-lt"/>
                <a:ea typeface="+mj-ea"/>
                <a:cs typeface="+mj-cs"/>
                <a:sym typeface="맑은 고딕"/>
              </a:rPr>
              <a:t>양방향 </a:t>
            </a:r>
            <a:r>
              <a:rPr lang="en-US" altLang="ko-KR" sz="1200" b="0" i="0">
                <a:effectLst/>
                <a:latin typeface="+mj-lt"/>
                <a:ea typeface="+mj-ea"/>
                <a:cs typeface="+mj-cs"/>
                <a:sym typeface="맑은 고딕"/>
              </a:rPr>
              <a:t>Broadcasting======</a:t>
            </a:r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그러면 이와 같은 배열은 </a:t>
            </a:r>
            <a:r>
              <a:rPr lang="ko-KR" altLang="en-US" sz="1200" b="0" i="0">
                <a:effectLst/>
                <a:latin typeface="+mj-lt"/>
                <a:ea typeface="+mj-ea"/>
                <a:cs typeface="+mj-cs"/>
                <a:sym typeface="맑은 고딕"/>
              </a:rPr>
              <a:t>어떻게 </a:t>
            </a:r>
            <a:r>
              <a:rPr lang="en-US" altLang="ko-KR" sz="1200" b="0" i="0">
                <a:effectLst/>
                <a:latin typeface="+mj-lt"/>
                <a:ea typeface="+mj-ea"/>
                <a:cs typeface="+mj-cs"/>
                <a:sym typeface="맑은 고딕"/>
              </a:rPr>
              <a:t>Broadcasting</a:t>
            </a:r>
            <a:r>
              <a:rPr lang="ko-KR" altLang="en-US" sz="1200" b="0" i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할 수 있을까요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혹시 아이디어가 있습니까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dirty="0" err="1">
                <a:effectLst/>
                <a:latin typeface="+mj-lt"/>
                <a:ea typeface="+mj-ea"/>
                <a:cs typeface="+mj-cs"/>
                <a:sym typeface="맑은 고딕"/>
              </a:rPr>
              <a:t>넘파이에서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 하는 방법을 보여드리겠습니다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22473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800" b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파이썬으로 배우는 기계학습</a:t>
            </a:r>
            <a:endParaRPr lang="en-US" altLang="ko-KR" sz="1050" b="1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sz="180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</a:t>
            </a:r>
            <a:endParaRPr sz="18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sz="1800">
                <a:latin typeface="나눔고딕" panose="020D0604000000000000" pitchFamily="50" charset="-127"/>
                <a:ea typeface="나눔고딕" panose="020D0604000000000000" pitchFamily="50" charset="-127"/>
              </a:rPr>
              <a:t>김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영섭</a:t>
            </a:r>
            <a:r>
              <a:rPr sz="1800">
                <a:latin typeface="나눔고딕" panose="020D0604000000000000" pitchFamily="50" charset="-127"/>
                <a:ea typeface="나눔고딕" panose="020D0604000000000000" pitchFamily="50" charset="-127"/>
              </a:rPr>
              <a:t> 교수</a:t>
            </a: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59" y="1164771"/>
            <a:ext cx="11643401" cy="5369806"/>
          </a:xfrm>
        </p:spPr>
        <p:txBody>
          <a:bodyPr/>
          <a:lstStyle>
            <a:lvl1pPr>
              <a:defRPr sz="2800">
                <a:latin typeface="Arial Rounded MT Bold" panose="020F0704030504030204" pitchFamily="34" charset="0"/>
              </a:defRPr>
            </a:lvl1pPr>
            <a:lvl2pPr>
              <a:defRPr sz="2400">
                <a:latin typeface="Arial Rounded MT Bold" panose="020F0704030504030204" pitchFamily="34" charset="0"/>
              </a:defRPr>
            </a:lvl2pPr>
            <a:lvl3pPr>
              <a:defRPr>
                <a:latin typeface="Arial Rounded MT Bold" panose="020F0704030504030204" pitchFamily="34" charset="0"/>
              </a:defRPr>
            </a:lvl3pPr>
            <a:lvl4pPr>
              <a:defRPr>
                <a:latin typeface="Arial Rounded MT Bold" panose="020F0704030504030204" pitchFamily="34" charset="0"/>
              </a:defRPr>
            </a:lvl4pPr>
            <a:lvl5pPr>
              <a:defRPr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59" y="380978"/>
            <a:ext cx="11643401" cy="7075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/>
          <p:nvPr userDrawn="1"/>
        </p:nvCxnSpPr>
        <p:spPr>
          <a:xfrm>
            <a:off x="563152" y="1088571"/>
            <a:ext cx="11704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ACAF60F-A660-4621-9565-63F5DA6F7B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59" y="380978"/>
            <a:ext cx="11643401" cy="7075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Arial Rounded MT Bold" panose="020F0704030504030204" pitchFamily="34" charset="0"/>
                <a:ea typeface="나눔고딕" panose="020D0604000000000000" pitchFamily="50" charset="-127"/>
              </a:defRPr>
            </a:lvl1pPr>
          </a:lstStyle>
          <a:p>
            <a:r>
              <a:rPr kumimoji="0" lang="en-US" altLang="ko-KR"/>
              <a:t>Master Slide Title Editing </a:t>
            </a:r>
            <a:r>
              <a:rPr kumimoji="0" lang="ko-KR" altLang="en-US"/>
              <a:t>편집</a:t>
            </a:r>
            <a:endParaRPr kumimoji="0" 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07AD4E-1A1C-4C4B-9A3E-768DA3F72FBD}"/>
              </a:ext>
            </a:extLst>
          </p:cNvPr>
          <p:cNvCxnSpPr/>
          <p:nvPr userDrawn="1"/>
        </p:nvCxnSpPr>
        <p:spPr>
          <a:xfrm>
            <a:off x="552266" y="1088571"/>
            <a:ext cx="11704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ACBAEAD-29F0-4238-B29B-39E0FEACE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5753306" cy="5713355"/>
          </a:xfrm>
        </p:spPr>
        <p:txBody>
          <a:bodyPr/>
          <a:lstStyle>
            <a:lvl1pPr>
              <a:defRPr sz="2800">
                <a:latin typeface="Arial Rounded MT Bold" panose="020F0704030504030204" pitchFamily="34" charset="0"/>
              </a:defRPr>
            </a:lvl1pPr>
            <a:lvl2pPr>
              <a:defRPr sz="2400">
                <a:latin typeface="Arial Rounded MT Bold" panose="020F0704030504030204" pitchFamily="34" charset="0"/>
              </a:defRPr>
            </a:lvl2pPr>
            <a:lvl3pPr>
              <a:defRPr>
                <a:latin typeface="Arial Rounded MT Bold" panose="020F0704030504030204" pitchFamily="34" charset="0"/>
              </a:defRPr>
            </a:lvl3pPr>
            <a:lvl4pPr>
              <a:defRPr>
                <a:latin typeface="Arial Rounded MT Bold" panose="020F0704030504030204" pitchFamily="34" charset="0"/>
              </a:defRPr>
            </a:lvl4pPr>
            <a:lvl5pPr>
              <a:defRPr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E6FABC7-454B-4B26-BA50-EB15F36DA45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502400" y="1168909"/>
            <a:ext cx="5753306" cy="5713355"/>
          </a:xfrm>
        </p:spPr>
        <p:txBody>
          <a:bodyPr/>
          <a:lstStyle>
            <a:lvl1pPr>
              <a:defRPr sz="2800">
                <a:latin typeface="Arial Rounded MT Bold" panose="020F0704030504030204" pitchFamily="34" charset="0"/>
              </a:defRPr>
            </a:lvl1pPr>
            <a:lvl2pPr>
              <a:defRPr sz="2400">
                <a:latin typeface="Arial Rounded MT Bold" panose="020F0704030504030204" pitchFamily="34" charset="0"/>
              </a:defRPr>
            </a:lvl2pPr>
            <a:lvl3pPr>
              <a:defRPr>
                <a:latin typeface="Arial Rounded MT Bold" panose="020F0704030504030204" pitchFamily="34" charset="0"/>
              </a:defRPr>
            </a:lvl3pPr>
            <a:lvl4pPr>
              <a:defRPr>
                <a:latin typeface="Arial Rounded MT Bold" panose="020F0704030504030204" pitchFamily="34" charset="0"/>
              </a:defRPr>
            </a:lvl4pPr>
            <a:lvl5pPr>
              <a:defRPr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4776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AC778754-33AA-481A-B885-58843B94B2EC}" type="datetime1">
              <a:rPr lang="ko-KR" altLang="en-US" smtClean="0"/>
              <a:t>18-10-26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32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5DC051-7BFD-44C4-A8CF-F65A3E0D42DC}"/>
              </a:ext>
            </a:extLst>
          </p:cNvPr>
          <p:cNvSpPr/>
          <p:nvPr/>
        </p:nvSpPr>
        <p:spPr>
          <a:xfrm>
            <a:off x="279781" y="2672699"/>
            <a:ext cx="14141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hangingPunct="1">
              <a:defRPr sz="4400"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cap="none" spc="0" normalizeH="0" baseline="0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2</a:t>
            </a:r>
            <a:r>
              <a:rPr kumimoji="0" lang="ko-KR" altLang="en-US" sz="2000" b="1" i="0" u="none" strike="noStrike" cap="none" spc="0" normalizeH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주차</a:t>
            </a:r>
            <a:r>
              <a:rPr kumimoji="0" lang="en-US" altLang="ko-KR" sz="2000" b="1" i="0" u="none" strike="noStrike" cap="none" spc="0" normalizeH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(</a:t>
            </a:r>
            <a:r>
              <a:rPr kumimoji="0" lang="en-US" altLang="ko-KR" sz="2000" b="1" i="0" u="none" strike="noStrike" cap="none" spc="0" normalizeH="0" baseline="0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3</a:t>
            </a:r>
            <a:r>
              <a:rPr kumimoji="0" lang="en-US" altLang="ko-KR" sz="2000" b="1" i="0" u="none" strike="noStrike" cap="none" spc="0" normalizeH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/3</a:t>
            </a:r>
            <a:r>
              <a:rPr lang="en-US" altLang="ko-KR" sz="20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DDB089A-DC60-4BB4-9F87-D675C03F7185}"/>
              </a:ext>
            </a:extLst>
          </p:cNvPr>
          <p:cNvSpPr txBox="1">
            <a:spLocks/>
          </p:cNvSpPr>
          <p:nvPr/>
        </p:nvSpPr>
        <p:spPr>
          <a:xfrm>
            <a:off x="783327" y="3322024"/>
            <a:ext cx="7109662" cy="671152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440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NumPy Tutorial 2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20DAC4BA-17B8-47A6-BF28-EF9696AF6D3E}"/>
                  </a:ext>
                </a:extLst>
              </p14:cNvPr>
              <p14:cNvContentPartPr/>
              <p14:nvPr/>
            </p14:nvContentPartPr>
            <p14:xfrm>
              <a:off x="14775568" y="1912252"/>
              <a:ext cx="156240" cy="561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20DAC4BA-17B8-47A6-BF28-EF9696AF6D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66928" y="1903252"/>
                <a:ext cx="173880" cy="7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95BC28-3CEE-42D2-9F46-51F79020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B465F0-34FD-488A-9DCC-CB1D3317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Broadcasting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824F0-C7EC-4BA1-A078-2C3939CA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9571670" cy="5713355"/>
          </a:xfrm>
        </p:spPr>
        <p:txBody>
          <a:bodyPr/>
          <a:lstStyle/>
          <a:p>
            <a:r>
              <a:rPr lang="en-US" altLang="ko-KR"/>
              <a:t>Broadcast: “to scatter over broad area”</a:t>
            </a:r>
          </a:p>
          <a:p>
            <a:r>
              <a:rPr lang="en-US" altLang="ko-KR" b="1"/>
              <a:t>Example: shape(3, 1) + shape(1, 3) = shape(3, 3)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3CE85D0-CD49-483A-BA39-6DDC80F09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2449000"/>
            <a:ext cx="5276850" cy="44291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화살표: 왼쪽으로 구부러짐 5">
            <a:extLst>
              <a:ext uri="{FF2B5EF4-FFF2-40B4-BE49-F238E27FC236}">
                <a16:creationId xmlns:a16="http://schemas.microsoft.com/office/drawing/2014/main" id="{584368ED-66FB-48F9-A5C4-B3317CC8CA36}"/>
              </a:ext>
            </a:extLst>
          </p:cNvPr>
          <p:cNvSpPr/>
          <p:nvPr/>
        </p:nvSpPr>
        <p:spPr>
          <a:xfrm rot="19454657">
            <a:off x="5100952" y="2859344"/>
            <a:ext cx="952065" cy="1397375"/>
          </a:xfrm>
          <a:prstGeom prst="curvedLeftArrow">
            <a:avLst>
              <a:gd name="adj1" fmla="val 0"/>
              <a:gd name="adj2" fmla="val 50000"/>
              <a:gd name="adj3" fmla="val 258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화살표: 왼쪽으로 구부러짐 6">
            <a:extLst>
              <a:ext uri="{FF2B5EF4-FFF2-40B4-BE49-F238E27FC236}">
                <a16:creationId xmlns:a16="http://schemas.microsoft.com/office/drawing/2014/main" id="{FBDF2CED-4557-4F7A-AD79-B75849014179}"/>
              </a:ext>
            </a:extLst>
          </p:cNvPr>
          <p:cNvSpPr/>
          <p:nvPr/>
        </p:nvSpPr>
        <p:spPr>
          <a:xfrm rot="19672164">
            <a:off x="5039988" y="2926617"/>
            <a:ext cx="1019873" cy="1789910"/>
          </a:xfrm>
          <a:prstGeom prst="curvedLeftArrow">
            <a:avLst>
              <a:gd name="adj1" fmla="val 3102"/>
              <a:gd name="adj2" fmla="val 50000"/>
              <a:gd name="adj3" fmla="val 277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화살표: 왼쪽으로 구부러짐 7">
            <a:extLst>
              <a:ext uri="{FF2B5EF4-FFF2-40B4-BE49-F238E27FC236}">
                <a16:creationId xmlns:a16="http://schemas.microsoft.com/office/drawing/2014/main" id="{7BFCA80A-C0B2-46BC-BD2A-F3AE4AEC8849}"/>
              </a:ext>
            </a:extLst>
          </p:cNvPr>
          <p:cNvSpPr/>
          <p:nvPr/>
        </p:nvSpPr>
        <p:spPr>
          <a:xfrm rot="20216062">
            <a:off x="5058336" y="2976449"/>
            <a:ext cx="1109825" cy="2322731"/>
          </a:xfrm>
          <a:prstGeom prst="curvedLeftArrow">
            <a:avLst>
              <a:gd name="adj1" fmla="val 3102"/>
              <a:gd name="adj2" fmla="val 50000"/>
              <a:gd name="adj3" fmla="val 277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화살표: 왼쪽으로 구부러짐 4">
            <a:extLst>
              <a:ext uri="{FF2B5EF4-FFF2-40B4-BE49-F238E27FC236}">
                <a16:creationId xmlns:a16="http://schemas.microsoft.com/office/drawing/2014/main" id="{9B5D97F7-6502-4A43-8595-C7EEA2152662}"/>
              </a:ext>
            </a:extLst>
          </p:cNvPr>
          <p:cNvSpPr/>
          <p:nvPr/>
        </p:nvSpPr>
        <p:spPr>
          <a:xfrm>
            <a:off x="2405575" y="2851885"/>
            <a:ext cx="330096" cy="1410626"/>
          </a:xfrm>
          <a:prstGeom prst="curvedLeftArrow">
            <a:avLst>
              <a:gd name="adj1" fmla="val 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화살표: 왼쪽으로 구부러짐 9">
            <a:extLst>
              <a:ext uri="{FF2B5EF4-FFF2-40B4-BE49-F238E27FC236}">
                <a16:creationId xmlns:a16="http://schemas.microsoft.com/office/drawing/2014/main" id="{1E1789E9-BE89-4080-B605-D947E320CD35}"/>
              </a:ext>
            </a:extLst>
          </p:cNvPr>
          <p:cNvSpPr/>
          <p:nvPr/>
        </p:nvSpPr>
        <p:spPr>
          <a:xfrm rot="20327911">
            <a:off x="2693715" y="2750801"/>
            <a:ext cx="410363" cy="1553159"/>
          </a:xfrm>
          <a:prstGeom prst="curvedLeftArrow">
            <a:avLst>
              <a:gd name="adj1" fmla="val 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화살표: 왼쪽으로 구부러짐 10">
            <a:extLst>
              <a:ext uri="{FF2B5EF4-FFF2-40B4-BE49-F238E27FC236}">
                <a16:creationId xmlns:a16="http://schemas.microsoft.com/office/drawing/2014/main" id="{0197342C-DFEE-4591-B94A-F2C0D29218F4}"/>
              </a:ext>
            </a:extLst>
          </p:cNvPr>
          <p:cNvSpPr/>
          <p:nvPr/>
        </p:nvSpPr>
        <p:spPr>
          <a:xfrm rot="19247812">
            <a:off x="2879182" y="2556946"/>
            <a:ext cx="452337" cy="1812343"/>
          </a:xfrm>
          <a:prstGeom prst="curvedLeftArrow">
            <a:avLst>
              <a:gd name="adj1" fmla="val 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2C3618-3BD7-422E-A8B8-EF80864441CD}"/>
              </a:ext>
            </a:extLst>
          </p:cNvPr>
          <p:cNvSpPr/>
          <p:nvPr/>
        </p:nvSpPr>
        <p:spPr>
          <a:xfrm>
            <a:off x="3182123" y="2498327"/>
            <a:ext cx="219271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Broadcasting</a:t>
            </a:r>
            <a:endParaRPr lang="ko-KR" altLang="en-US" sz="2400" kern="1200">
              <a:solidFill>
                <a:schemeClr val="tx1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9132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95BC28-3CEE-42D2-9F46-51F79020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B465F0-34FD-488A-9DCC-CB1D3317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Broadcasting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824F0-C7EC-4BA1-A078-2C3939CA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59" y="1164770"/>
            <a:ext cx="9271419" cy="5713355"/>
          </a:xfrm>
        </p:spPr>
        <p:txBody>
          <a:bodyPr/>
          <a:lstStyle/>
          <a:p>
            <a:r>
              <a:rPr lang="en-US" altLang="ko-KR"/>
              <a:t>Broadcast: “to scatter over broad area”</a:t>
            </a:r>
          </a:p>
          <a:p>
            <a:r>
              <a:rPr lang="en-US" altLang="ko-KR" b="1"/>
              <a:t>Example: shape(3, 1) + shape(1, 3) = shape(3, 3)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3CE85D0-CD49-483A-BA39-6DDC80F09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2449000"/>
            <a:ext cx="5276850" cy="44291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내용 개체 틀 9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B9D7190C-8B0A-431B-8BAD-E63213BBAED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61" y="3490536"/>
            <a:ext cx="5638800" cy="16898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1AF124-EF6D-41BC-A0D5-C7CFC73E6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4160" y="5256567"/>
            <a:ext cx="5638800" cy="16383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2211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95BC28-3CEE-42D2-9F46-51F79020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B465F0-34FD-488A-9DCC-CB1D3317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Broadcasting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824F0-C7EC-4BA1-A078-2C3939CA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59" y="1164770"/>
            <a:ext cx="10502163" cy="5713355"/>
          </a:xfrm>
        </p:spPr>
        <p:txBody>
          <a:bodyPr/>
          <a:lstStyle/>
          <a:p>
            <a:r>
              <a:rPr lang="en-US" altLang="ko-KR"/>
              <a:t>Broadcast: “to scatter over broad area”</a:t>
            </a:r>
          </a:p>
          <a:p>
            <a:r>
              <a:rPr lang="en-US" altLang="ko-KR" b="1"/>
              <a:t>Example: shape(3,4,2) + shape(4,2) = shape(3, 4, 2)</a:t>
            </a:r>
          </a:p>
          <a:p>
            <a:endParaRPr lang="en-US" altLang="ko-KR" b="1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82899D-D1DF-4FED-9251-D128475D2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3752872"/>
            <a:ext cx="9991725" cy="31813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C6AAAF8D-D992-184D-9CFD-61F40CFA9F84}"/>
              </a:ext>
            </a:extLst>
          </p:cNvPr>
          <p:cNvSpPr/>
          <p:nvPr/>
        </p:nvSpPr>
        <p:spPr>
          <a:xfrm rot="19992469" flipV="1">
            <a:off x="3963321" y="4886769"/>
            <a:ext cx="846666" cy="281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239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95BC28-3CEE-42D2-9F46-51F79020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B465F0-34FD-488A-9DCC-CB1D3317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Dealing with Axis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824F0-C7EC-4BA1-A078-2C3939CA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59" y="1164770"/>
            <a:ext cx="5892841" cy="5713355"/>
          </a:xfrm>
        </p:spPr>
        <p:txBody>
          <a:bodyPr/>
          <a:lstStyle/>
          <a:p>
            <a:endParaRPr lang="en-US" altLang="ko-KR" b="1"/>
          </a:p>
        </p:txBody>
      </p:sp>
      <p:pic>
        <p:nvPicPr>
          <p:cNvPr id="1026" name="Picture 2" descr="http://localhost:8888/notebooks/images/ndarray.png">
            <a:extLst>
              <a:ext uri="{FF2B5EF4-FFF2-40B4-BE49-F238E27FC236}">
                <a16:creationId xmlns:a16="http://schemas.microsoft.com/office/drawing/2014/main" id="{310C9E25-2D64-4C1B-9993-3C22B5217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22" y="2431152"/>
            <a:ext cx="11603673" cy="444697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452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95BC28-3CEE-42D2-9F46-51F79020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B465F0-34FD-488A-9DCC-CB1D3317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Dealing with Axis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824F0-C7EC-4BA1-A078-2C3939CA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59" y="1164770"/>
            <a:ext cx="5892841" cy="5713355"/>
          </a:xfrm>
        </p:spPr>
        <p:txBody>
          <a:bodyPr/>
          <a:lstStyle/>
          <a:p>
            <a:r>
              <a:rPr lang="en-US" altLang="ko-KR" b="1"/>
              <a:t>2D Array Axis</a:t>
            </a:r>
            <a:endParaRPr lang="en-US" altLang="ko-KR" b="1" dirty="0"/>
          </a:p>
          <a:p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DCE23A-99D5-455D-BE64-4EBB9CF6E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4249225"/>
            <a:ext cx="3095625" cy="2628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6DF709A-39F8-4AB7-AFFE-A1E69633D4EA}"/>
              </a:ext>
            </a:extLst>
          </p:cNvPr>
          <p:cNvSpPr/>
          <p:nvPr/>
        </p:nvSpPr>
        <p:spPr>
          <a:xfrm>
            <a:off x="609559" y="3559782"/>
            <a:ext cx="3959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np.sum</a:t>
            </a:r>
            <a:r>
              <a:rPr lang="en-US" altLang="ko-KR" sz="2400" b="1" dirty="0"/>
              <a:t>(a, axis = 0) = ?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7D25F6-D49B-DB4F-802A-EA5EAF9EA22C}"/>
              </a:ext>
            </a:extLst>
          </p:cNvPr>
          <p:cNvSpPr/>
          <p:nvPr/>
        </p:nvSpPr>
        <p:spPr>
          <a:xfrm>
            <a:off x="609559" y="2753396"/>
            <a:ext cx="2662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np.sum</a:t>
            </a:r>
            <a:r>
              <a:rPr lang="en-US" altLang="ko-KR" sz="2400" b="1" dirty="0"/>
              <a:t>(a) = 15</a:t>
            </a:r>
          </a:p>
        </p:txBody>
      </p:sp>
    </p:spTree>
    <p:extLst>
      <p:ext uri="{BB962C8B-B14F-4D97-AF65-F5344CB8AC3E}">
        <p14:creationId xmlns:p14="http://schemas.microsoft.com/office/powerpoint/2010/main" val="2324791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95BC28-3CEE-42D2-9F46-51F79020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B465F0-34FD-488A-9DCC-CB1D3317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Dealing with Axis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824F0-C7EC-4BA1-A078-2C3939CA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59" y="1164770"/>
            <a:ext cx="11643401" cy="5713355"/>
          </a:xfrm>
        </p:spPr>
        <p:txBody>
          <a:bodyPr/>
          <a:lstStyle/>
          <a:p>
            <a:r>
              <a:rPr lang="en-US" altLang="ko-KR" b="1"/>
              <a:t>2D Array Axis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C1B768-F624-4DA8-A8AD-F242A0E3D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4249225"/>
            <a:ext cx="3095625" cy="2628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98A2A95-C5B2-44AF-B58F-DD003C383428}"/>
              </a:ext>
            </a:extLst>
          </p:cNvPr>
          <p:cNvSpPr/>
          <p:nvPr/>
        </p:nvSpPr>
        <p:spPr>
          <a:xfrm>
            <a:off x="609559" y="3559782"/>
            <a:ext cx="3959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/>
              <a:t>np.sum(a, axis = 0) = ?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729880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95BC28-3CEE-42D2-9F46-51F79020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B465F0-34FD-488A-9DCC-CB1D3317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Dealing with Axis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824F0-C7EC-4BA1-A078-2C3939CA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59" y="1164770"/>
            <a:ext cx="11643401" cy="5713355"/>
          </a:xfrm>
        </p:spPr>
        <p:txBody>
          <a:bodyPr/>
          <a:lstStyle/>
          <a:p>
            <a:r>
              <a:rPr lang="en-US" altLang="ko-KR" b="1"/>
              <a:t>2D Array Axis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C1B768-F624-4DA8-A8AD-F242A0E3D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4249225"/>
            <a:ext cx="3095625" cy="2628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F6F407D-59B4-4878-89B7-0DD4BB7EC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755" y="3821836"/>
            <a:ext cx="6791325" cy="12382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B72BF12-0C9B-49F3-B50A-9FCC4BE43A6D}"/>
              </a:ext>
            </a:extLst>
          </p:cNvPr>
          <p:cNvSpPr/>
          <p:nvPr/>
        </p:nvSpPr>
        <p:spPr>
          <a:xfrm>
            <a:off x="609559" y="3559782"/>
            <a:ext cx="3959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/>
              <a:t>np.sum(a, axis = 0) = ?</a:t>
            </a:r>
            <a:endParaRPr lang="en-US" altLang="ko-KR" sz="2400" b="1" dirty="0"/>
          </a:p>
        </p:txBody>
      </p:sp>
      <p:sp>
        <p:nvSpPr>
          <p:cNvPr id="8" name="아래쪽 화살표[D] 7">
            <a:extLst>
              <a:ext uri="{FF2B5EF4-FFF2-40B4-BE49-F238E27FC236}">
                <a16:creationId xmlns:a16="http://schemas.microsoft.com/office/drawing/2014/main" id="{5EDC5D96-2898-A943-913F-AA4666DD6CED}"/>
              </a:ext>
            </a:extLst>
          </p:cNvPr>
          <p:cNvSpPr/>
          <p:nvPr/>
        </p:nvSpPr>
        <p:spPr>
          <a:xfrm>
            <a:off x="1557867" y="5060086"/>
            <a:ext cx="270933" cy="748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아래쪽 화살표[D] 10">
            <a:extLst>
              <a:ext uri="{FF2B5EF4-FFF2-40B4-BE49-F238E27FC236}">
                <a16:creationId xmlns:a16="http://schemas.microsoft.com/office/drawing/2014/main" id="{79F86189-B2B9-AE4F-98E3-FD0E48E5069C}"/>
              </a:ext>
            </a:extLst>
          </p:cNvPr>
          <p:cNvSpPr/>
          <p:nvPr/>
        </p:nvSpPr>
        <p:spPr>
          <a:xfrm>
            <a:off x="2319887" y="5075762"/>
            <a:ext cx="270933" cy="748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아래쪽 화살표[D] 11">
            <a:extLst>
              <a:ext uri="{FF2B5EF4-FFF2-40B4-BE49-F238E27FC236}">
                <a16:creationId xmlns:a16="http://schemas.microsoft.com/office/drawing/2014/main" id="{8806D095-999B-B742-90D3-57A5ABD5747E}"/>
              </a:ext>
            </a:extLst>
          </p:cNvPr>
          <p:cNvSpPr/>
          <p:nvPr/>
        </p:nvSpPr>
        <p:spPr>
          <a:xfrm>
            <a:off x="3081908" y="5060086"/>
            <a:ext cx="270933" cy="748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659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95BC28-3CEE-42D2-9F46-51F79020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B465F0-34FD-488A-9DCC-CB1D3317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Dealing with Axis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824F0-C7EC-4BA1-A078-2C3939CA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59" y="1164770"/>
            <a:ext cx="11643401" cy="5713355"/>
          </a:xfrm>
        </p:spPr>
        <p:txBody>
          <a:bodyPr/>
          <a:lstStyle/>
          <a:p>
            <a:r>
              <a:rPr lang="en-US" altLang="ko-KR" b="1"/>
              <a:t>2D Array Axis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C1B768-F624-4DA8-A8AD-F242A0E3D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4249225"/>
            <a:ext cx="3095625" cy="2628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F6F407D-59B4-4878-89B7-0DD4BB7EC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755" y="3821836"/>
            <a:ext cx="6791325" cy="12382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B72BF12-0C9B-49F3-B50A-9FCC4BE43A6D}"/>
              </a:ext>
            </a:extLst>
          </p:cNvPr>
          <p:cNvSpPr/>
          <p:nvPr/>
        </p:nvSpPr>
        <p:spPr>
          <a:xfrm>
            <a:off x="609559" y="3559782"/>
            <a:ext cx="3959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np.sum</a:t>
            </a:r>
            <a:r>
              <a:rPr lang="en-US" altLang="ko-KR" sz="2400" b="1" dirty="0"/>
              <a:t>(a, axis = 0) = ?</a:t>
            </a:r>
          </a:p>
        </p:txBody>
      </p:sp>
      <p:sp>
        <p:nvSpPr>
          <p:cNvPr id="8" name="아래쪽 화살표[D] 7">
            <a:extLst>
              <a:ext uri="{FF2B5EF4-FFF2-40B4-BE49-F238E27FC236}">
                <a16:creationId xmlns:a16="http://schemas.microsoft.com/office/drawing/2014/main" id="{3F21134F-91FE-DF48-8562-FB9485BF8E36}"/>
              </a:ext>
            </a:extLst>
          </p:cNvPr>
          <p:cNvSpPr/>
          <p:nvPr/>
        </p:nvSpPr>
        <p:spPr>
          <a:xfrm>
            <a:off x="1557867" y="5060086"/>
            <a:ext cx="270933" cy="748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아래쪽 화살표[D] 8">
            <a:extLst>
              <a:ext uri="{FF2B5EF4-FFF2-40B4-BE49-F238E27FC236}">
                <a16:creationId xmlns:a16="http://schemas.microsoft.com/office/drawing/2014/main" id="{FEF79B0A-C91D-4647-8262-16CC8743418A}"/>
              </a:ext>
            </a:extLst>
          </p:cNvPr>
          <p:cNvSpPr/>
          <p:nvPr/>
        </p:nvSpPr>
        <p:spPr>
          <a:xfrm>
            <a:off x="2319887" y="5075762"/>
            <a:ext cx="270933" cy="748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아래쪽 화살표[D] 9">
            <a:extLst>
              <a:ext uri="{FF2B5EF4-FFF2-40B4-BE49-F238E27FC236}">
                <a16:creationId xmlns:a16="http://schemas.microsoft.com/office/drawing/2014/main" id="{01C7E7FB-E7E7-8D44-8AC0-8A6CCEA9EC55}"/>
              </a:ext>
            </a:extLst>
          </p:cNvPr>
          <p:cNvSpPr/>
          <p:nvPr/>
        </p:nvSpPr>
        <p:spPr>
          <a:xfrm>
            <a:off x="3081908" y="5060086"/>
            <a:ext cx="270933" cy="748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075404-6EC6-B44B-90C7-C2BA52B5A1C2}"/>
              </a:ext>
            </a:extLst>
          </p:cNvPr>
          <p:cNvSpPr/>
          <p:nvPr/>
        </p:nvSpPr>
        <p:spPr>
          <a:xfrm>
            <a:off x="5021755" y="5109396"/>
            <a:ext cx="1981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/>
              <a:t>Shape:</a:t>
            </a:r>
            <a:r>
              <a:rPr lang="ko-KR" altLang="en-US" sz="2400" b="1"/>
              <a:t> </a:t>
            </a:r>
            <a:r>
              <a:rPr lang="en-US" altLang="ko-KR" sz="2400" b="1" dirty="0"/>
              <a:t>(3,)</a:t>
            </a:r>
          </a:p>
        </p:txBody>
      </p:sp>
    </p:spTree>
    <p:extLst>
      <p:ext uri="{BB962C8B-B14F-4D97-AF65-F5344CB8AC3E}">
        <p14:creationId xmlns:p14="http://schemas.microsoft.com/office/powerpoint/2010/main" val="2724089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95BC28-3CEE-42D2-9F46-51F79020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B465F0-34FD-488A-9DCC-CB1D3317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Dealing with Axis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824F0-C7EC-4BA1-A078-2C3939CA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59" y="1164770"/>
            <a:ext cx="11643401" cy="5713355"/>
          </a:xfrm>
        </p:spPr>
        <p:txBody>
          <a:bodyPr/>
          <a:lstStyle/>
          <a:p>
            <a:r>
              <a:rPr lang="en-US" altLang="ko-KR" b="1"/>
              <a:t>2D Array Axis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C1B768-F624-4DA8-A8AD-F242A0E3D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4249225"/>
            <a:ext cx="3095625" cy="2628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E488D84-C2F1-4B3A-987D-FA263A6ACADA}"/>
              </a:ext>
            </a:extLst>
          </p:cNvPr>
          <p:cNvSpPr/>
          <p:nvPr/>
        </p:nvSpPr>
        <p:spPr>
          <a:xfrm>
            <a:off x="609559" y="3559782"/>
            <a:ext cx="39773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/>
              <a:t>np.max(a, axis = 1) = ?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374895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95BC28-3CEE-42D2-9F46-51F79020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B465F0-34FD-488A-9DCC-CB1D3317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Dealing with Axis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824F0-C7EC-4BA1-A078-2C3939CA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59" y="1164770"/>
            <a:ext cx="11643401" cy="5713355"/>
          </a:xfrm>
        </p:spPr>
        <p:txBody>
          <a:bodyPr/>
          <a:lstStyle/>
          <a:p>
            <a:r>
              <a:rPr lang="en-US" altLang="ko-KR" b="1"/>
              <a:t>2D Array Axis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C1B768-F624-4DA8-A8AD-F242A0E3D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4249225"/>
            <a:ext cx="3095625" cy="2628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7662578-4B9E-47D5-AF48-1952A4CC7424}"/>
              </a:ext>
            </a:extLst>
          </p:cNvPr>
          <p:cNvSpPr/>
          <p:nvPr/>
        </p:nvSpPr>
        <p:spPr>
          <a:xfrm>
            <a:off x="609559" y="3559782"/>
            <a:ext cx="39773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/>
              <a:t>np.max(a, axis = 1) = ?</a:t>
            </a:r>
            <a:endParaRPr lang="en-US" altLang="ko-KR" sz="2400" b="1" dirty="0"/>
          </a:p>
        </p:txBody>
      </p:sp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C388384E-ECA7-A64E-A249-BACF08CF80B7}"/>
              </a:ext>
            </a:extLst>
          </p:cNvPr>
          <p:cNvSpPr/>
          <p:nvPr/>
        </p:nvSpPr>
        <p:spPr>
          <a:xfrm>
            <a:off x="1354667" y="5350933"/>
            <a:ext cx="1710266" cy="287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0888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40880C-9609-45C1-A07F-29670B35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44D718-7176-4B46-8CCF-C91DC77B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NumPy Tutorial 2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ADA5C1-BD4D-4A14-9637-757FA683A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11643400" cy="5713355"/>
          </a:xfrm>
        </p:spPr>
        <p:txBody>
          <a:bodyPr/>
          <a:lstStyle/>
          <a:p>
            <a:r>
              <a:rPr lang="ko-KR" altLang="en-US" dirty="0"/>
              <a:t>학습 목표</a:t>
            </a:r>
            <a:endParaRPr lang="en-US" altLang="ko-KR" dirty="0"/>
          </a:p>
          <a:p>
            <a:pPr lvl="1"/>
            <a:r>
              <a:rPr lang="ko-KR" altLang="en-US"/>
              <a:t>기계학습에서 왜 넘파이를 사용하는지 이해한다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넘파이 개념과 기본적인 사용법을 익힌다</a:t>
            </a:r>
            <a:r>
              <a:rPr lang="en-US" altLang="ko-KR"/>
              <a:t>.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학습 내용</a:t>
            </a:r>
            <a:endParaRPr lang="en-US" altLang="ko-KR" dirty="0"/>
          </a:p>
          <a:p>
            <a:pPr lvl="1"/>
            <a:r>
              <a:rPr lang="en-US" altLang="ko-KR"/>
              <a:t>Broadcasting</a:t>
            </a:r>
          </a:p>
          <a:p>
            <a:pPr lvl="1"/>
            <a:r>
              <a:rPr lang="ko-KR" altLang="en-US"/>
              <a:t>배열의 축 다루기</a:t>
            </a:r>
            <a:endParaRPr lang="en-US" altLang="ko-KR"/>
          </a:p>
          <a:p>
            <a:pPr lvl="1"/>
            <a:r>
              <a:rPr lang="ko-KR" altLang="en-US"/>
              <a:t>난수 배열</a:t>
            </a:r>
            <a:endParaRPr lang="en-US" altLang="ko-KR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008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95BC28-3CEE-42D2-9F46-51F79020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B465F0-34FD-488A-9DCC-CB1D3317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Dealing with Axis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824F0-C7EC-4BA1-A078-2C3939CA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59" y="1164770"/>
            <a:ext cx="11643401" cy="5713355"/>
          </a:xfrm>
        </p:spPr>
        <p:txBody>
          <a:bodyPr/>
          <a:lstStyle/>
          <a:p>
            <a:r>
              <a:rPr lang="en-US" altLang="ko-KR" b="1"/>
              <a:t>2D Array Axis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C1B768-F624-4DA8-A8AD-F242A0E3D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4249225"/>
            <a:ext cx="3095625" cy="2628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2E53EA4-D62F-45C2-93AC-4C9166F51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160" y="4725475"/>
            <a:ext cx="6400800" cy="21526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EA5361B-C753-4BAE-8BE0-D272CB86D5E6}"/>
              </a:ext>
            </a:extLst>
          </p:cNvPr>
          <p:cNvSpPr/>
          <p:nvPr/>
        </p:nvSpPr>
        <p:spPr>
          <a:xfrm>
            <a:off x="609559" y="3559782"/>
            <a:ext cx="39773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/>
              <a:t>np.max(a, axis = 1) = ?</a:t>
            </a:r>
            <a:endParaRPr lang="en-US" altLang="ko-KR" sz="2400" b="1" dirty="0"/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4A962B10-7C11-7A4C-B2F8-0BA58C0D475D}"/>
              </a:ext>
            </a:extLst>
          </p:cNvPr>
          <p:cNvSpPr/>
          <p:nvPr/>
        </p:nvSpPr>
        <p:spPr>
          <a:xfrm>
            <a:off x="1354667" y="5350933"/>
            <a:ext cx="1710266" cy="287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93933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95BC28-3CEE-42D2-9F46-51F79020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B465F0-34FD-488A-9DCC-CB1D3317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Dealing with Axis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824F0-C7EC-4BA1-A078-2C3939CA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59" y="1164770"/>
            <a:ext cx="11643401" cy="5713355"/>
          </a:xfrm>
        </p:spPr>
        <p:txBody>
          <a:bodyPr/>
          <a:lstStyle/>
          <a:p>
            <a:r>
              <a:rPr lang="en-US" altLang="ko-KR" b="1"/>
              <a:t>3D Array</a:t>
            </a:r>
          </a:p>
          <a:p>
            <a:pPr lvl="1"/>
            <a:r>
              <a:rPr lang="en-US" altLang="ko-KR" b="1"/>
              <a:t>Array of three and more 2D Arrays</a:t>
            </a:r>
          </a:p>
          <a:p>
            <a:pPr lvl="1"/>
            <a:endParaRPr lang="en-US" altLang="ko-KR" b="1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F17DAB-4C8E-4FC9-97EB-0EE99E1C3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2617606"/>
            <a:ext cx="6127488" cy="42605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BFB7EFA-A59F-5647-B577-4AAF66285498}"/>
              </a:ext>
            </a:extLst>
          </p:cNvPr>
          <p:cNvSpPr/>
          <p:nvPr/>
        </p:nvSpPr>
        <p:spPr>
          <a:xfrm>
            <a:off x="3471333" y="2617606"/>
            <a:ext cx="3265714" cy="4260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0328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BFA0C18-8A7A-4D36-8DC0-DF12FD2C2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2617606"/>
            <a:ext cx="6127488" cy="42605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95BC28-3CEE-42D2-9F46-51F79020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B465F0-34FD-488A-9DCC-CB1D3317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Dealing with Axis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824F0-C7EC-4BA1-A078-2C3939CA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59" y="1164770"/>
            <a:ext cx="11643401" cy="5713355"/>
          </a:xfrm>
        </p:spPr>
        <p:txBody>
          <a:bodyPr/>
          <a:lstStyle/>
          <a:p>
            <a:r>
              <a:rPr lang="en-US" altLang="ko-KR" b="1"/>
              <a:t>3D Array</a:t>
            </a:r>
          </a:p>
          <a:p>
            <a:pPr lvl="1"/>
            <a:r>
              <a:rPr lang="en-US" altLang="ko-KR" b="1"/>
              <a:t>Array of three and more 2D Arrays</a:t>
            </a:r>
          </a:p>
          <a:p>
            <a:pPr lvl="1"/>
            <a:endParaRPr lang="en-US" altLang="ko-KR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84D8AC-D51D-40B9-859A-9A929E2A6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047" y="3657600"/>
            <a:ext cx="5515913" cy="32205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8B9800B-363D-42E5-B163-F30BFCB6ECBC}"/>
              </a:ext>
            </a:extLst>
          </p:cNvPr>
          <p:cNvSpPr/>
          <p:nvPr/>
        </p:nvSpPr>
        <p:spPr>
          <a:xfrm>
            <a:off x="9208312" y="3770132"/>
            <a:ext cx="1927274" cy="43609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A8FC50-A3DA-F54B-B7B0-684759ED44F0}"/>
              </a:ext>
            </a:extLst>
          </p:cNvPr>
          <p:cNvSpPr/>
          <p:nvPr/>
        </p:nvSpPr>
        <p:spPr>
          <a:xfrm>
            <a:off x="3471333" y="2617606"/>
            <a:ext cx="3265714" cy="4260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아래쪽 화살표[D] 9">
            <a:extLst>
              <a:ext uri="{FF2B5EF4-FFF2-40B4-BE49-F238E27FC236}">
                <a16:creationId xmlns:a16="http://schemas.microsoft.com/office/drawing/2014/main" id="{9DA0E511-AE72-CA45-88F1-8D5C5CE750B1}"/>
              </a:ext>
            </a:extLst>
          </p:cNvPr>
          <p:cNvSpPr/>
          <p:nvPr/>
        </p:nvSpPr>
        <p:spPr>
          <a:xfrm>
            <a:off x="10329334" y="3395135"/>
            <a:ext cx="254000" cy="372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890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95BC28-3CEE-42D2-9F46-51F79020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B465F0-34FD-488A-9DCC-CB1D3317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Dealing with Axis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824F0-C7EC-4BA1-A078-2C3939CA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59" y="1164770"/>
            <a:ext cx="11643401" cy="5713355"/>
          </a:xfrm>
        </p:spPr>
        <p:txBody>
          <a:bodyPr/>
          <a:lstStyle/>
          <a:p>
            <a:r>
              <a:rPr lang="en-US" altLang="ko-KR" b="1"/>
              <a:t>3D Array</a:t>
            </a:r>
          </a:p>
          <a:p>
            <a:pPr lvl="1"/>
            <a:r>
              <a:rPr lang="en-US" altLang="ko-KR" b="1"/>
              <a:t>Array of three and more 2D Arrays</a:t>
            </a:r>
          </a:p>
          <a:p>
            <a:pPr lvl="1"/>
            <a:endParaRPr lang="en-US" altLang="ko-KR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84D8AC-D51D-40B9-859A-9A929E2A6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047" y="3657600"/>
            <a:ext cx="5515913" cy="32205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E2CD204-6FB5-45D4-9DDA-01C58836B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59" y="2617606"/>
            <a:ext cx="6127488" cy="42605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AA522A74-CE72-B64C-9261-9C7B887DDCC6}"/>
              </a:ext>
            </a:extLst>
          </p:cNvPr>
          <p:cNvSpPr/>
          <p:nvPr/>
        </p:nvSpPr>
        <p:spPr>
          <a:xfrm>
            <a:off x="10329334" y="3395135"/>
            <a:ext cx="254000" cy="372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B71D1A-2616-B74C-8044-11ACE5E54DF1}"/>
              </a:ext>
            </a:extLst>
          </p:cNvPr>
          <p:cNvSpPr/>
          <p:nvPr/>
        </p:nvSpPr>
        <p:spPr>
          <a:xfrm>
            <a:off x="3471333" y="2617606"/>
            <a:ext cx="3265714" cy="4260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9520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95BC28-3CEE-42D2-9F46-51F79020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B465F0-34FD-488A-9DCC-CB1D3317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Dealing with Axis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824F0-C7EC-4BA1-A078-2C3939CA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59" y="1164770"/>
            <a:ext cx="11643401" cy="5713355"/>
          </a:xfrm>
        </p:spPr>
        <p:txBody>
          <a:bodyPr/>
          <a:lstStyle/>
          <a:p>
            <a:r>
              <a:rPr lang="en-US" altLang="ko-KR" b="1"/>
              <a:t>3D Array</a:t>
            </a:r>
          </a:p>
          <a:p>
            <a:pPr lvl="1"/>
            <a:r>
              <a:rPr lang="en-US" altLang="ko-KR" b="1"/>
              <a:t>Array of three and more 2D Arrays</a:t>
            </a:r>
          </a:p>
          <a:p>
            <a:pPr lvl="1"/>
            <a:endParaRPr lang="en-US" altLang="ko-KR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109963-8C56-4F96-9D34-358059053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2617611"/>
            <a:ext cx="6127488" cy="42605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D6B0B46-D554-421B-A8C9-E3B984954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5610" y="1163125"/>
            <a:ext cx="5467350" cy="5715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7A68CBF-7396-4882-AF03-1D0B8A46F189}"/>
              </a:ext>
            </a:extLst>
          </p:cNvPr>
          <p:cNvSpPr/>
          <p:nvPr/>
        </p:nvSpPr>
        <p:spPr>
          <a:xfrm>
            <a:off x="9264582" y="1266082"/>
            <a:ext cx="2548497" cy="43609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[D] 8">
            <a:extLst>
              <a:ext uri="{FF2B5EF4-FFF2-40B4-BE49-F238E27FC236}">
                <a16:creationId xmlns:a16="http://schemas.microsoft.com/office/drawing/2014/main" id="{E72FD39D-E63C-254F-854F-FA9CE00039A8}"/>
              </a:ext>
            </a:extLst>
          </p:cNvPr>
          <p:cNvSpPr/>
          <p:nvPr/>
        </p:nvSpPr>
        <p:spPr>
          <a:xfrm rot="16200000">
            <a:off x="2918651" y="4995333"/>
            <a:ext cx="474134" cy="541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아래쪽 화살표[D] 7">
            <a:extLst>
              <a:ext uri="{FF2B5EF4-FFF2-40B4-BE49-F238E27FC236}">
                <a16:creationId xmlns:a16="http://schemas.microsoft.com/office/drawing/2014/main" id="{F9163011-0EA0-4738-B739-70DBD02B7974}"/>
              </a:ext>
            </a:extLst>
          </p:cNvPr>
          <p:cNvSpPr/>
          <p:nvPr/>
        </p:nvSpPr>
        <p:spPr>
          <a:xfrm>
            <a:off x="10487852" y="734775"/>
            <a:ext cx="474134" cy="541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2376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95BC28-3CEE-42D2-9F46-51F79020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B465F0-34FD-488A-9DCC-CB1D3317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Dealing with Axis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824F0-C7EC-4BA1-A078-2C3939CA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59" y="1164770"/>
            <a:ext cx="11643401" cy="5713355"/>
          </a:xfrm>
        </p:spPr>
        <p:txBody>
          <a:bodyPr/>
          <a:lstStyle/>
          <a:p>
            <a:r>
              <a:rPr lang="en-US" altLang="ko-KR" b="1"/>
              <a:t>3D Array</a:t>
            </a:r>
          </a:p>
          <a:p>
            <a:pPr lvl="1"/>
            <a:r>
              <a:rPr lang="en-US" altLang="ko-KR" b="1"/>
              <a:t>Array of three and more 2D Arrays</a:t>
            </a:r>
          </a:p>
          <a:p>
            <a:pPr lvl="1"/>
            <a:endParaRPr lang="en-US" altLang="ko-KR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109963-8C56-4F96-9D34-358059053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2617611"/>
            <a:ext cx="6127488" cy="42605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D6B0B46-D554-421B-A8C9-E3B984954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5610" y="1163125"/>
            <a:ext cx="5467350" cy="5715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아래쪽 화살표[D] 4">
            <a:extLst>
              <a:ext uri="{FF2B5EF4-FFF2-40B4-BE49-F238E27FC236}">
                <a16:creationId xmlns:a16="http://schemas.microsoft.com/office/drawing/2014/main" id="{4243CF7E-B0D4-B24A-84D5-339E2A77BD60}"/>
              </a:ext>
            </a:extLst>
          </p:cNvPr>
          <p:cNvSpPr/>
          <p:nvPr/>
        </p:nvSpPr>
        <p:spPr>
          <a:xfrm rot="16200000">
            <a:off x="2918651" y="4995333"/>
            <a:ext cx="474134" cy="541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아래쪽 화살표[D] 7">
            <a:extLst>
              <a:ext uri="{FF2B5EF4-FFF2-40B4-BE49-F238E27FC236}">
                <a16:creationId xmlns:a16="http://schemas.microsoft.com/office/drawing/2014/main" id="{14CB5DE1-746F-BA4B-9B8B-03319565A14C}"/>
              </a:ext>
            </a:extLst>
          </p:cNvPr>
          <p:cNvSpPr/>
          <p:nvPr/>
        </p:nvSpPr>
        <p:spPr>
          <a:xfrm>
            <a:off x="10487852" y="734775"/>
            <a:ext cx="474134" cy="541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9740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95BC28-3CEE-42D2-9F46-51F79020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B465F0-34FD-488A-9DCC-CB1D3317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Dealing with Axis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824F0-C7EC-4BA1-A078-2C3939CA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59" y="1164770"/>
            <a:ext cx="11643401" cy="5713355"/>
          </a:xfrm>
        </p:spPr>
        <p:txBody>
          <a:bodyPr/>
          <a:lstStyle/>
          <a:p>
            <a:r>
              <a:rPr lang="en-US" altLang="ko-KR" b="1"/>
              <a:t>3D Array</a:t>
            </a:r>
          </a:p>
          <a:p>
            <a:pPr lvl="1"/>
            <a:r>
              <a:rPr lang="en-US" altLang="ko-KR" b="1"/>
              <a:t>Array of three and more 2D Arrays</a:t>
            </a:r>
          </a:p>
          <a:p>
            <a:pPr lvl="1"/>
            <a:r>
              <a:rPr lang="en-US" altLang="ko-KR">
                <a:highlight>
                  <a:srgbClr val="FFFF00"/>
                </a:highlight>
              </a:rPr>
              <a:t>np.sum(a, axis = 0) = ?</a:t>
            </a:r>
            <a:endParaRPr lang="ko-KR" altLang="en-US" sz="2000">
              <a:highlight>
                <a:srgbClr val="FFFF00"/>
              </a:highlight>
            </a:endParaRPr>
          </a:p>
          <a:p>
            <a:pPr marL="487695" lvl="1" indent="0">
              <a:buNone/>
            </a:pPr>
            <a:endParaRPr lang="en-US" altLang="ko-KR" b="1"/>
          </a:p>
          <a:p>
            <a:pPr lvl="1"/>
            <a:endParaRPr lang="en-US" altLang="ko-KR" b="1"/>
          </a:p>
          <a:p>
            <a:pPr lvl="1"/>
            <a:endParaRPr lang="en-US" altLang="ko-KR" b="1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9705E27-FD62-47CC-BE78-29707BAE9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566" y="2744246"/>
            <a:ext cx="3236490" cy="41338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6780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95BC28-3CEE-42D2-9F46-51F79020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B465F0-34FD-488A-9DCC-CB1D3317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Dealing with Axis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824F0-C7EC-4BA1-A078-2C3939CA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59" y="1164770"/>
            <a:ext cx="11643401" cy="5713355"/>
          </a:xfrm>
        </p:spPr>
        <p:txBody>
          <a:bodyPr/>
          <a:lstStyle/>
          <a:p>
            <a:r>
              <a:rPr lang="en-US" altLang="ko-KR" b="1"/>
              <a:t>3D Array</a:t>
            </a:r>
          </a:p>
          <a:p>
            <a:pPr lvl="1"/>
            <a:r>
              <a:rPr lang="en-US" altLang="ko-KR" b="1"/>
              <a:t>Array of three and more 2D Arrays</a:t>
            </a:r>
          </a:p>
          <a:p>
            <a:pPr lvl="1"/>
            <a:r>
              <a:rPr lang="en-US" altLang="ko-KR"/>
              <a:t>np.sum(a, axis = 0) = ?</a:t>
            </a:r>
            <a:endParaRPr lang="ko-KR" altLang="en-US" sz="2000"/>
          </a:p>
          <a:p>
            <a:pPr lvl="1"/>
            <a:endParaRPr lang="en-US" altLang="ko-KR" b="1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67B7D6A-F3F5-4F66-9F9E-DC010A62A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566" y="2744246"/>
            <a:ext cx="3236490" cy="41338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2085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95BC28-3CEE-42D2-9F46-51F79020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B465F0-34FD-488A-9DCC-CB1D3317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Dealing with Axis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824F0-C7EC-4BA1-A078-2C3939CA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59" y="1164770"/>
            <a:ext cx="11643401" cy="5713355"/>
          </a:xfrm>
        </p:spPr>
        <p:txBody>
          <a:bodyPr/>
          <a:lstStyle/>
          <a:p>
            <a:r>
              <a:rPr lang="en-US" altLang="ko-KR" b="1"/>
              <a:t>3D Array</a:t>
            </a:r>
          </a:p>
          <a:p>
            <a:pPr lvl="1"/>
            <a:r>
              <a:rPr lang="en-US" altLang="ko-KR" b="1"/>
              <a:t>Array of three and more 2D Arrays</a:t>
            </a:r>
          </a:p>
          <a:p>
            <a:pPr lvl="1"/>
            <a:r>
              <a:rPr lang="en-US" altLang="ko-KR"/>
              <a:t>np.sum(a, axis = 0) = ?</a:t>
            </a:r>
            <a:endParaRPr lang="ko-KR" altLang="en-US" sz="2000"/>
          </a:p>
          <a:p>
            <a:pPr lvl="1"/>
            <a:endParaRPr lang="en-US" altLang="ko-KR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CE57B2D-AA2C-479D-AE9E-BF24DD2AFFA7}"/>
              </a:ext>
            </a:extLst>
          </p:cNvPr>
          <p:cNvCxnSpPr>
            <a:cxnSpLocks/>
          </p:cNvCxnSpPr>
          <p:nvPr/>
        </p:nvCxnSpPr>
        <p:spPr>
          <a:xfrm flipV="1">
            <a:off x="5120640" y="5242640"/>
            <a:ext cx="1616407" cy="1312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23A2E30-5BA7-4C44-AFFC-860378A1F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566" y="2744246"/>
            <a:ext cx="3236490" cy="41338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446EDA4-4A9C-47EF-9F99-AAC524871D22}"/>
              </a:ext>
            </a:extLst>
          </p:cNvPr>
          <p:cNvSpPr/>
          <p:nvPr/>
        </p:nvSpPr>
        <p:spPr>
          <a:xfrm rot="19298557">
            <a:off x="6083286" y="4362904"/>
            <a:ext cx="24336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latin typeface="+mn-lt"/>
              </a:rPr>
              <a:t>7 + 15 + 23 = 45</a:t>
            </a:r>
            <a:endParaRPr lang="ko-KR" altLang="en-US" sz="2400">
              <a:latin typeface="+mn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823724-B283-47A0-891B-DA9631F0E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390" y="4944551"/>
            <a:ext cx="2695575" cy="19335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119312CC-0E72-440E-861C-8886E48D3C70}"/>
              </a:ext>
            </a:extLst>
          </p:cNvPr>
          <p:cNvSpPr/>
          <p:nvPr/>
        </p:nvSpPr>
        <p:spPr>
          <a:xfrm rot="13208602">
            <a:off x="9537961" y="6664342"/>
            <a:ext cx="331481" cy="4275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67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95BC28-3CEE-42D2-9F46-51F79020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B465F0-34FD-488A-9DCC-CB1D3317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Dealing with Axis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824F0-C7EC-4BA1-A078-2C3939CA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59" y="1164770"/>
            <a:ext cx="11643401" cy="5713355"/>
          </a:xfrm>
        </p:spPr>
        <p:txBody>
          <a:bodyPr/>
          <a:lstStyle/>
          <a:p>
            <a:r>
              <a:rPr lang="en-US" altLang="ko-KR" b="1"/>
              <a:t>3D Array</a:t>
            </a:r>
          </a:p>
          <a:p>
            <a:pPr lvl="1"/>
            <a:r>
              <a:rPr lang="en-US" altLang="ko-KR" b="1"/>
              <a:t>Array of three and more 2D Arrays</a:t>
            </a:r>
          </a:p>
          <a:p>
            <a:pPr lvl="1"/>
            <a:r>
              <a:rPr lang="en-US" altLang="ko-KR">
                <a:highlight>
                  <a:srgbClr val="FFFF00"/>
                </a:highlight>
              </a:rPr>
              <a:t>np.min(a, axis = 1) = ?</a:t>
            </a:r>
            <a:endParaRPr lang="ko-KR" altLang="en-US" sz="2000">
              <a:highlight>
                <a:srgbClr val="FFFF00"/>
              </a:highlight>
            </a:endParaRPr>
          </a:p>
          <a:p>
            <a:pPr marL="487695" lvl="1" indent="0">
              <a:buNone/>
            </a:pPr>
            <a:endParaRPr lang="en-US" altLang="ko-KR" b="1"/>
          </a:p>
          <a:p>
            <a:pPr lvl="1"/>
            <a:endParaRPr lang="en-US" altLang="ko-KR" b="1"/>
          </a:p>
          <a:p>
            <a:pPr lvl="1"/>
            <a:endParaRPr lang="en-US" altLang="ko-KR" b="1"/>
          </a:p>
        </p:txBody>
      </p:sp>
      <p:pic>
        <p:nvPicPr>
          <p:cNvPr id="6" name="Picture 2" descr="http://localhost:8888/notebooks/images/numpy3d-axis1.png">
            <a:extLst>
              <a:ext uri="{FF2B5EF4-FFF2-40B4-BE49-F238E27FC236}">
                <a16:creationId xmlns:a16="http://schemas.microsoft.com/office/drawing/2014/main" id="{888501A1-D6C1-427E-9F3F-26CC5E60E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24" y="2617606"/>
            <a:ext cx="3220123" cy="426051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70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95BC28-3CEE-42D2-9F46-51F79020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B465F0-34FD-488A-9DCC-CB1D3317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Broadcasting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824F0-C7EC-4BA1-A078-2C3939CAA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3802B24-7B7A-4E5D-842F-90FCCC8830A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D62715-605D-401D-B388-AAFDC9F9A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47" y="1164770"/>
            <a:ext cx="4772025" cy="13906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53E03C-DB62-4ED4-871A-62F04668D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00" y="1164770"/>
            <a:ext cx="4658678" cy="13906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828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95BC28-3CEE-42D2-9F46-51F79020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B465F0-34FD-488A-9DCC-CB1D3317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Dealing with Axis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824F0-C7EC-4BA1-A078-2C3939CA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59" y="1164770"/>
            <a:ext cx="11643401" cy="5713355"/>
          </a:xfrm>
        </p:spPr>
        <p:txBody>
          <a:bodyPr/>
          <a:lstStyle/>
          <a:p>
            <a:r>
              <a:rPr lang="en-US" altLang="ko-KR" b="1"/>
              <a:t>3D Array</a:t>
            </a:r>
          </a:p>
          <a:p>
            <a:pPr lvl="1"/>
            <a:r>
              <a:rPr lang="en-US" altLang="ko-KR" b="1"/>
              <a:t>Array of three and more 2D Arrays</a:t>
            </a:r>
          </a:p>
          <a:p>
            <a:pPr lvl="1"/>
            <a:r>
              <a:rPr lang="en-US" altLang="ko-KR"/>
              <a:t>np.min(a, axis = 1) = ?</a:t>
            </a:r>
            <a:endParaRPr lang="ko-KR" altLang="en-US" sz="2000"/>
          </a:p>
          <a:p>
            <a:pPr marL="487695" lvl="1" indent="0">
              <a:buNone/>
            </a:pPr>
            <a:endParaRPr lang="en-US" altLang="ko-KR" b="1"/>
          </a:p>
          <a:p>
            <a:pPr lvl="1"/>
            <a:endParaRPr lang="en-US" altLang="ko-KR" b="1"/>
          </a:p>
          <a:p>
            <a:pPr lvl="1"/>
            <a:endParaRPr lang="en-US" altLang="ko-KR" b="1"/>
          </a:p>
        </p:txBody>
      </p:sp>
      <p:pic>
        <p:nvPicPr>
          <p:cNvPr id="2050" name="Picture 2" descr="http://localhost:8888/notebooks/images/numpy3d-axis1.png">
            <a:extLst>
              <a:ext uri="{FF2B5EF4-FFF2-40B4-BE49-F238E27FC236}">
                <a16:creationId xmlns:a16="http://schemas.microsoft.com/office/drawing/2014/main" id="{F91E15AB-3259-4791-85EA-5FFD04F1A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24" y="2617606"/>
            <a:ext cx="3220123" cy="426051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199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95BC28-3CEE-42D2-9F46-51F79020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B465F0-34FD-488A-9DCC-CB1D3317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Dealing with Axis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824F0-C7EC-4BA1-A078-2C3939CA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59" y="1164770"/>
            <a:ext cx="11643401" cy="5713355"/>
          </a:xfrm>
        </p:spPr>
        <p:txBody>
          <a:bodyPr/>
          <a:lstStyle/>
          <a:p>
            <a:r>
              <a:rPr lang="en-US" altLang="ko-KR" b="1"/>
              <a:t>3D Array</a:t>
            </a:r>
          </a:p>
          <a:p>
            <a:pPr lvl="1"/>
            <a:r>
              <a:rPr lang="en-US" altLang="ko-KR" b="1"/>
              <a:t>Array of three and more 2D Arrays</a:t>
            </a:r>
          </a:p>
          <a:p>
            <a:pPr lvl="1"/>
            <a:r>
              <a:rPr lang="en-US" altLang="ko-KR"/>
              <a:t>np.min(a, axis = 1) = ?</a:t>
            </a:r>
            <a:endParaRPr lang="ko-KR" altLang="en-US" sz="2000"/>
          </a:p>
          <a:p>
            <a:pPr marL="487695" lvl="1" indent="0">
              <a:buNone/>
            </a:pPr>
            <a:endParaRPr lang="en-US" altLang="ko-KR" b="1"/>
          </a:p>
          <a:p>
            <a:pPr lvl="1"/>
            <a:endParaRPr lang="en-US" altLang="ko-KR" b="1"/>
          </a:p>
          <a:p>
            <a:pPr lvl="1"/>
            <a:endParaRPr lang="en-US" altLang="ko-KR" b="1"/>
          </a:p>
        </p:txBody>
      </p:sp>
      <p:pic>
        <p:nvPicPr>
          <p:cNvPr id="2050" name="Picture 2" descr="http://localhost:8888/notebooks/images/numpy3d-axis1.png">
            <a:extLst>
              <a:ext uri="{FF2B5EF4-FFF2-40B4-BE49-F238E27FC236}">
                <a16:creationId xmlns:a16="http://schemas.microsoft.com/office/drawing/2014/main" id="{F91E15AB-3259-4791-85EA-5FFD04F1A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24" y="2617606"/>
            <a:ext cx="3220123" cy="426051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116DB1CB-7D7E-4118-8CD8-DC3469EAD875}"/>
              </a:ext>
            </a:extLst>
          </p:cNvPr>
          <p:cNvSpPr/>
          <p:nvPr/>
        </p:nvSpPr>
        <p:spPr>
          <a:xfrm>
            <a:off x="6327706" y="2982341"/>
            <a:ext cx="409341" cy="956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F5DB4A-CAB7-4A64-A399-F7A478B54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491" y="5125525"/>
            <a:ext cx="2867025" cy="17526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2056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95BC28-3CEE-42D2-9F46-51F79020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B465F0-34FD-488A-9DCC-CB1D3317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Dealing with Axis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824F0-C7EC-4BA1-A078-2C3939CA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59" y="1164770"/>
            <a:ext cx="11643401" cy="5713355"/>
          </a:xfrm>
        </p:spPr>
        <p:txBody>
          <a:bodyPr/>
          <a:lstStyle/>
          <a:p>
            <a:r>
              <a:rPr lang="en-US" altLang="ko-KR" b="1"/>
              <a:t>3D Array</a:t>
            </a:r>
          </a:p>
          <a:p>
            <a:pPr lvl="1"/>
            <a:r>
              <a:rPr lang="en-US" altLang="ko-KR" b="1"/>
              <a:t>Array of three and more 2D Arrays</a:t>
            </a:r>
          </a:p>
          <a:p>
            <a:pPr lvl="1"/>
            <a:r>
              <a:rPr lang="en-US" altLang="ko-KR">
                <a:highlight>
                  <a:srgbClr val="FFFF00"/>
                </a:highlight>
              </a:rPr>
              <a:t>np.max(a, axis = 2) = ?</a:t>
            </a:r>
            <a:endParaRPr lang="ko-KR" altLang="en-US" sz="2000">
              <a:highlight>
                <a:srgbClr val="FFFF00"/>
              </a:highlight>
            </a:endParaRPr>
          </a:p>
          <a:p>
            <a:pPr marL="487695" lvl="1" indent="0">
              <a:buNone/>
            </a:pPr>
            <a:endParaRPr lang="en-US" altLang="ko-KR" b="1"/>
          </a:p>
          <a:p>
            <a:pPr lvl="1"/>
            <a:endParaRPr lang="en-US" altLang="ko-KR" b="1"/>
          </a:p>
          <a:p>
            <a:pPr lvl="1"/>
            <a:endParaRPr lang="en-US" altLang="ko-KR" b="1"/>
          </a:p>
        </p:txBody>
      </p:sp>
      <p:pic>
        <p:nvPicPr>
          <p:cNvPr id="9" name="Picture 2" descr="http://localhost:8888/notebooks/images/numpy3d-axis2.png">
            <a:extLst>
              <a:ext uri="{FF2B5EF4-FFF2-40B4-BE49-F238E27FC236}">
                <a16:creationId xmlns:a16="http://schemas.microsoft.com/office/drawing/2014/main" id="{0EDC4FD1-7E17-46E4-8DEB-B406FF900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060" y="2166039"/>
            <a:ext cx="3243290" cy="471209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590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95BC28-3CEE-42D2-9F46-51F79020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B465F0-34FD-488A-9DCC-CB1D3317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Dealing with Axis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824F0-C7EC-4BA1-A078-2C3939CA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59" y="1164770"/>
            <a:ext cx="11643401" cy="5713355"/>
          </a:xfrm>
        </p:spPr>
        <p:txBody>
          <a:bodyPr/>
          <a:lstStyle/>
          <a:p>
            <a:r>
              <a:rPr lang="en-US" altLang="ko-KR" b="1"/>
              <a:t>3D Array</a:t>
            </a:r>
          </a:p>
          <a:p>
            <a:pPr lvl="1"/>
            <a:r>
              <a:rPr lang="en-US" altLang="ko-KR" b="1"/>
              <a:t>Array of three and more 2D Arrays</a:t>
            </a:r>
          </a:p>
          <a:p>
            <a:pPr lvl="1"/>
            <a:r>
              <a:rPr lang="en-US" altLang="ko-KR"/>
              <a:t>np.max(a, axis = 2) = ?</a:t>
            </a:r>
            <a:endParaRPr lang="ko-KR" altLang="en-US" sz="2000"/>
          </a:p>
          <a:p>
            <a:pPr marL="487695" lvl="1" indent="0">
              <a:buNone/>
            </a:pPr>
            <a:endParaRPr lang="en-US" altLang="ko-KR" b="1"/>
          </a:p>
          <a:p>
            <a:pPr lvl="1"/>
            <a:endParaRPr lang="en-US" altLang="ko-KR" b="1"/>
          </a:p>
          <a:p>
            <a:pPr lvl="1"/>
            <a:endParaRPr lang="en-US" altLang="ko-KR" b="1"/>
          </a:p>
        </p:txBody>
      </p:sp>
      <p:pic>
        <p:nvPicPr>
          <p:cNvPr id="7" name="Picture 2" descr="http://localhost:8888/notebooks/images/numpy3d-axis2.png">
            <a:extLst>
              <a:ext uri="{FF2B5EF4-FFF2-40B4-BE49-F238E27FC236}">
                <a16:creationId xmlns:a16="http://schemas.microsoft.com/office/drawing/2014/main" id="{50C9DEE6-0C52-4F01-806B-1D8A9AE8A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060" y="2166039"/>
            <a:ext cx="3243290" cy="471209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5448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95BC28-3CEE-42D2-9F46-51F79020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B465F0-34FD-488A-9DCC-CB1D3317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Dealing with Axis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824F0-C7EC-4BA1-A078-2C3939CA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59" y="1164770"/>
            <a:ext cx="11643401" cy="5713355"/>
          </a:xfrm>
        </p:spPr>
        <p:txBody>
          <a:bodyPr/>
          <a:lstStyle/>
          <a:p>
            <a:r>
              <a:rPr lang="en-US" altLang="ko-KR" b="1"/>
              <a:t>3D Array</a:t>
            </a:r>
          </a:p>
          <a:p>
            <a:pPr lvl="1"/>
            <a:r>
              <a:rPr lang="en-US" altLang="ko-KR" b="1"/>
              <a:t>Array of three and more 2D Arrays</a:t>
            </a:r>
          </a:p>
          <a:p>
            <a:pPr lvl="1"/>
            <a:r>
              <a:rPr lang="en-US" altLang="ko-KR"/>
              <a:t>np.max(a, axis = 2) = ?</a:t>
            </a:r>
            <a:endParaRPr lang="ko-KR" altLang="en-US" sz="2000"/>
          </a:p>
          <a:p>
            <a:pPr marL="487695" lvl="1" indent="0">
              <a:buNone/>
            </a:pPr>
            <a:endParaRPr lang="en-US" altLang="ko-KR" b="1"/>
          </a:p>
          <a:p>
            <a:pPr lvl="1"/>
            <a:endParaRPr lang="en-US" altLang="ko-KR" b="1"/>
          </a:p>
          <a:p>
            <a:pPr lvl="1"/>
            <a:endParaRPr lang="en-US" altLang="ko-KR" b="1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116DB1CB-7D7E-4118-8CD8-DC3469EAD875}"/>
              </a:ext>
            </a:extLst>
          </p:cNvPr>
          <p:cNvSpPr/>
          <p:nvPr/>
        </p:nvSpPr>
        <p:spPr>
          <a:xfrm>
            <a:off x="6327706" y="2982341"/>
            <a:ext cx="409341" cy="956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458" name="Picture 2" descr="http://localhost:8888/notebooks/images/numpy3d-axis2.png">
            <a:extLst>
              <a:ext uri="{FF2B5EF4-FFF2-40B4-BE49-F238E27FC236}">
                <a16:creationId xmlns:a16="http://schemas.microsoft.com/office/drawing/2014/main" id="{A14150C6-CD50-43B8-9C35-D5661F090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060" y="2166039"/>
            <a:ext cx="3243290" cy="471209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DE7D08-3224-4882-BCDB-A0B665206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4910" y="5277925"/>
            <a:ext cx="3448050" cy="16002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0341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95BC28-3CEE-42D2-9F46-51F79020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B465F0-34FD-488A-9DCC-CB1D3317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Random Number Array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824F0-C7EC-4BA1-A078-2C3939CA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59" y="1164770"/>
            <a:ext cx="11643401" cy="5713355"/>
          </a:xfrm>
        </p:spPr>
        <p:txBody>
          <a:bodyPr/>
          <a:lstStyle/>
          <a:p>
            <a:r>
              <a:rPr lang="en-US" altLang="ko-KR"/>
              <a:t>numpy.random Module</a:t>
            </a:r>
          </a:p>
          <a:p>
            <a:pPr lvl="1"/>
            <a:r>
              <a:rPr lang="en-US" altLang="ko-KR"/>
              <a:t>randint(low, high=None, size=None, dtype=‘l’)</a:t>
            </a:r>
          </a:p>
          <a:p>
            <a:pPr lvl="1"/>
            <a:r>
              <a:rPr lang="it-IT" altLang="ko-KR"/>
              <a:t>normal(loc=0.0, scale=1.0, size=None)</a:t>
            </a:r>
            <a:endParaRPr lang="en-US" altLang="ko-KR"/>
          </a:p>
          <a:p>
            <a:pPr lvl="1"/>
            <a:r>
              <a:rPr lang="en-US" altLang="ko-KR"/>
              <a:t>random(size=None) </a:t>
            </a:r>
            <a:br>
              <a:rPr lang="en-US" altLang="ko-KR"/>
            </a:br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7239162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95BC28-3CEE-42D2-9F46-51F79020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B465F0-34FD-488A-9DCC-CB1D3317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Random Number Array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824F0-C7EC-4BA1-A078-2C3939CA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59" y="1164770"/>
            <a:ext cx="11643401" cy="5713355"/>
          </a:xfrm>
        </p:spPr>
        <p:txBody>
          <a:bodyPr/>
          <a:lstStyle/>
          <a:p>
            <a:r>
              <a:rPr lang="en-US" altLang="ko-KR"/>
              <a:t>numpy.random Module</a:t>
            </a:r>
          </a:p>
          <a:p>
            <a:pPr lvl="1"/>
            <a:r>
              <a:rPr lang="en-US" altLang="ko-KR"/>
              <a:t>randint(low, high=None, size=None, dtype=‘l’)</a:t>
            </a:r>
            <a:br>
              <a:rPr lang="en-US" altLang="ko-KR"/>
            </a:br>
            <a:r>
              <a:rPr lang="en-US" altLang="ko-KR"/>
              <a:t>Returns random integers from low (inclusive) to high (exclusive).</a:t>
            </a:r>
          </a:p>
          <a:p>
            <a:pPr lvl="1"/>
            <a:endParaRPr lang="en-US" altLang="ko-KR"/>
          </a:p>
          <a:p>
            <a:r>
              <a:rPr lang="en-US" altLang="ko-KR"/>
              <a:t>Example</a:t>
            </a:r>
            <a:r>
              <a:rPr lang="ko-KR" altLang="en-US"/>
              <a:t> </a:t>
            </a:r>
            <a:br>
              <a:rPr lang="en-US" altLang="ko-KR"/>
            </a:br>
            <a:endParaRPr lang="en-US" altLang="ko-KR"/>
          </a:p>
          <a:p>
            <a:pPr lvl="1"/>
            <a:endParaRPr lang="en-US" altLang="ko-KR" b="1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118DC0-F9BC-487A-AD3F-8116FADD3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271" y="4021447"/>
            <a:ext cx="5133975" cy="13430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41477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95BC28-3CEE-42D2-9F46-51F79020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B465F0-34FD-488A-9DCC-CB1D3317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Random Number Array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824F0-C7EC-4BA1-A078-2C3939CA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59" y="1164770"/>
            <a:ext cx="11643401" cy="5713355"/>
          </a:xfrm>
        </p:spPr>
        <p:txBody>
          <a:bodyPr/>
          <a:lstStyle/>
          <a:p>
            <a:r>
              <a:rPr lang="en-US" altLang="ko-KR"/>
              <a:t>numpy.random Module</a:t>
            </a:r>
          </a:p>
          <a:p>
            <a:pPr lvl="1"/>
            <a:r>
              <a:rPr lang="en-US" altLang="ko-KR"/>
              <a:t>randint(low, high=None, size=None, dtype=‘l’)</a:t>
            </a:r>
            <a:br>
              <a:rPr lang="en-US" altLang="ko-KR"/>
            </a:br>
            <a:r>
              <a:rPr lang="en-US" altLang="ko-KR"/>
              <a:t>Returns random integers from low (inclusive) to high (exclusive).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Example</a:t>
            </a:r>
            <a:r>
              <a:rPr lang="ko-KR" altLang="en-US"/>
              <a:t> </a:t>
            </a:r>
            <a:br>
              <a:rPr lang="en-US" altLang="ko-KR"/>
            </a:br>
            <a:endParaRPr lang="en-US" altLang="ko-KR"/>
          </a:p>
          <a:p>
            <a:pPr lvl="1"/>
            <a:endParaRPr lang="en-US" altLang="ko-KR" b="1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67B9F9-E3FF-4771-923A-E36B64952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271" y="5830375"/>
            <a:ext cx="5133975" cy="10477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118DC0-F9BC-487A-AD3F-8116FADD3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271" y="4021447"/>
            <a:ext cx="5133975" cy="13430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아래쪽 화살표[D] 6">
            <a:extLst>
              <a:ext uri="{FF2B5EF4-FFF2-40B4-BE49-F238E27FC236}">
                <a16:creationId xmlns:a16="http://schemas.microsoft.com/office/drawing/2014/main" id="{7A6F2626-9949-414D-9775-4E27072FD53A}"/>
              </a:ext>
            </a:extLst>
          </p:cNvPr>
          <p:cNvSpPr/>
          <p:nvPr/>
        </p:nvSpPr>
        <p:spPr>
          <a:xfrm>
            <a:off x="3669258" y="5669508"/>
            <a:ext cx="355600" cy="321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5995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95BC28-3CEE-42D2-9F46-51F79020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B465F0-34FD-488A-9DCC-CB1D3317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Random Number Array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824F0-C7EC-4BA1-A078-2C3939CA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59" y="1164770"/>
            <a:ext cx="11643401" cy="5713355"/>
          </a:xfrm>
        </p:spPr>
        <p:txBody>
          <a:bodyPr/>
          <a:lstStyle/>
          <a:p>
            <a:r>
              <a:rPr lang="en-US" altLang="ko-KR"/>
              <a:t>numpy.random Module</a:t>
            </a:r>
          </a:p>
          <a:p>
            <a:pPr lvl="1"/>
            <a:r>
              <a:rPr lang="it-IT" altLang="ko-KR"/>
              <a:t>normal(loc=0.0, scale=1.0, size=None)</a:t>
            </a:r>
            <a:br>
              <a:rPr lang="it-IT" altLang="ko-KR"/>
            </a:br>
            <a:r>
              <a:rPr lang="en-US" altLang="ko-KR" b="1"/>
              <a:t>Returns</a:t>
            </a:r>
            <a:r>
              <a:rPr lang="en-US" altLang="ko-KR"/>
              <a:t> a sample (or samples) from the “standard </a:t>
            </a:r>
            <a:r>
              <a:rPr lang="en-US" altLang="ko-KR" b="1"/>
              <a:t>normal</a:t>
            </a:r>
            <a:r>
              <a:rPr lang="en-US" altLang="ko-KR"/>
              <a:t>” distribution</a:t>
            </a:r>
            <a:br>
              <a:rPr lang="en-US" altLang="ko-KR"/>
            </a:br>
            <a:r>
              <a:rPr lang="ko-KR" altLang="en-US"/>
              <a:t>정규 분포의 평균</a:t>
            </a:r>
            <a:r>
              <a:rPr lang="en-US" altLang="ko-KR"/>
              <a:t>(loc), </a:t>
            </a:r>
            <a:r>
              <a:rPr lang="ko-KR" altLang="en-US"/>
              <a:t>표준편차</a:t>
            </a:r>
            <a:r>
              <a:rPr lang="en-US" altLang="ko-KR"/>
              <a:t>(scale)</a:t>
            </a:r>
            <a:r>
              <a:rPr lang="ko-KR" altLang="en-US"/>
              <a:t>을 지정할 수 있음</a:t>
            </a:r>
            <a:r>
              <a:rPr lang="en-US" altLang="ko-KR"/>
              <a:t>.</a:t>
            </a:r>
            <a:br>
              <a:rPr lang="en-US" altLang="ko-KR"/>
            </a:br>
            <a:endParaRPr lang="en-US" altLang="ko-KR"/>
          </a:p>
          <a:p>
            <a:pPr lvl="1"/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20421715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95BC28-3CEE-42D2-9F46-51F79020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B465F0-34FD-488A-9DCC-CB1D3317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Random Number Array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824F0-C7EC-4BA1-A078-2C3939CA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59" y="1164770"/>
            <a:ext cx="11643401" cy="5713355"/>
          </a:xfrm>
        </p:spPr>
        <p:txBody>
          <a:bodyPr/>
          <a:lstStyle/>
          <a:p>
            <a:r>
              <a:rPr lang="en-US" altLang="ko-KR"/>
              <a:t>numpy.random Module</a:t>
            </a:r>
          </a:p>
          <a:p>
            <a:pPr lvl="1"/>
            <a:r>
              <a:rPr lang="it-IT" altLang="ko-KR"/>
              <a:t>normal(loc=0.0, scale=1.0, size=None)</a:t>
            </a:r>
            <a:br>
              <a:rPr lang="it-IT" altLang="ko-KR"/>
            </a:br>
            <a:r>
              <a:rPr lang="en-US" altLang="ko-KR" b="1"/>
              <a:t>Returns</a:t>
            </a:r>
            <a:r>
              <a:rPr lang="en-US" altLang="ko-KR"/>
              <a:t> a sample (or samples) from the “standard </a:t>
            </a:r>
            <a:r>
              <a:rPr lang="en-US" altLang="ko-KR" b="1"/>
              <a:t>normal</a:t>
            </a:r>
            <a:r>
              <a:rPr lang="en-US" altLang="ko-KR"/>
              <a:t>” distribution</a:t>
            </a:r>
            <a:br>
              <a:rPr lang="en-US" altLang="ko-KR"/>
            </a:br>
            <a:r>
              <a:rPr lang="en-US" altLang="ko-KR"/>
              <a:t>May specify mean(loc) and standard deviation(scale).</a:t>
            </a:r>
            <a:br>
              <a:rPr lang="en-US" altLang="ko-KR"/>
            </a:br>
            <a:endParaRPr lang="en-US" altLang="ko-KR"/>
          </a:p>
          <a:p>
            <a:pPr lvl="1"/>
            <a:endParaRPr lang="en-US" altLang="ko-KR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A3CB4D-66DD-4C43-ABD8-142AF2885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3092759"/>
            <a:ext cx="6353175" cy="18573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043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95BC28-3CEE-42D2-9F46-51F79020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B465F0-34FD-488A-9DCC-CB1D3317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Broadcasting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824F0-C7EC-4BA1-A078-2C3939CAA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3802B24-7B7A-4E5D-842F-90FCCC8830A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D62715-605D-401D-B388-AAFDC9F9A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47" y="1164770"/>
            <a:ext cx="4772025" cy="13906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53E03C-DB62-4ED4-871A-62F04668D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00" y="1164770"/>
            <a:ext cx="4658678" cy="13906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31ECE80-7B96-4B27-ACEA-6A988523A6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59" y="2812451"/>
            <a:ext cx="10551519" cy="25198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0D2ABA1B-E6A1-422C-B04B-15E0FF3A3387}"/>
              </a:ext>
            </a:extLst>
          </p:cNvPr>
          <p:cNvSpPr/>
          <p:nvPr/>
        </p:nvSpPr>
        <p:spPr>
          <a:xfrm>
            <a:off x="2811439" y="2453685"/>
            <a:ext cx="545910" cy="3587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85C63468-5821-46ED-9640-C1535E9129B2}"/>
              </a:ext>
            </a:extLst>
          </p:cNvPr>
          <p:cNvSpPr/>
          <p:nvPr/>
        </p:nvSpPr>
        <p:spPr>
          <a:xfrm>
            <a:off x="5675446" y="5220580"/>
            <a:ext cx="535753" cy="3759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251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95BC28-3CEE-42D2-9F46-51F79020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B465F0-34FD-488A-9DCC-CB1D3317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Random Number Array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824F0-C7EC-4BA1-A078-2C3939CA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59" y="1164770"/>
            <a:ext cx="11643401" cy="5713355"/>
          </a:xfrm>
        </p:spPr>
        <p:txBody>
          <a:bodyPr/>
          <a:lstStyle/>
          <a:p>
            <a:r>
              <a:rPr lang="en-US" altLang="ko-KR"/>
              <a:t>numpy.random Module</a:t>
            </a:r>
          </a:p>
          <a:p>
            <a:pPr lvl="1"/>
            <a:r>
              <a:rPr lang="it-IT" altLang="ko-KR"/>
              <a:t>normal(loc=0.0, scale=1.0, size=None)</a:t>
            </a:r>
            <a:br>
              <a:rPr lang="it-IT" altLang="ko-KR"/>
            </a:br>
            <a:r>
              <a:rPr lang="en-US" altLang="ko-KR" b="1"/>
              <a:t>Returns</a:t>
            </a:r>
            <a:r>
              <a:rPr lang="en-US" altLang="ko-KR"/>
              <a:t> a sample (or samples) from the “standard </a:t>
            </a:r>
            <a:r>
              <a:rPr lang="en-US" altLang="ko-KR" b="1"/>
              <a:t>normal</a:t>
            </a:r>
            <a:r>
              <a:rPr lang="en-US" altLang="ko-KR"/>
              <a:t>” distribution</a:t>
            </a:r>
            <a:br>
              <a:rPr lang="en-US" altLang="ko-KR"/>
            </a:br>
            <a:r>
              <a:rPr lang="en-US" altLang="ko-KR"/>
              <a:t>May specify mean(loc) and standard deviation(scale).</a:t>
            </a:r>
            <a:br>
              <a:rPr lang="en-US" altLang="ko-KR"/>
            </a:br>
            <a:endParaRPr lang="en-US" altLang="ko-KR"/>
          </a:p>
          <a:p>
            <a:pPr lvl="1"/>
            <a:endParaRPr lang="en-US" altLang="ko-KR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A3CB4D-66DD-4C43-ABD8-142AF2885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3092759"/>
            <a:ext cx="6353175" cy="18573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FA922C9-7A3D-4695-BE13-EA8FD2659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59" y="5502443"/>
            <a:ext cx="6353174" cy="13676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171079-3E47-4912-9209-45AF56233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3757" y="3665675"/>
            <a:ext cx="4929203" cy="321245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89015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95BC28-3CEE-42D2-9F46-51F79020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B465F0-34FD-488A-9DCC-CB1D3317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Random Number Array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824F0-C7EC-4BA1-A078-2C3939CA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59" y="1164770"/>
            <a:ext cx="11643401" cy="5713355"/>
          </a:xfrm>
        </p:spPr>
        <p:txBody>
          <a:bodyPr/>
          <a:lstStyle/>
          <a:p>
            <a:r>
              <a:rPr lang="en-US" altLang="ko-KR"/>
              <a:t>numpy.random Module</a:t>
            </a:r>
          </a:p>
          <a:p>
            <a:pPr lvl="1"/>
            <a:r>
              <a:rPr lang="en-US" altLang="ko-KR"/>
              <a:t>random(size=None) </a:t>
            </a:r>
            <a:br>
              <a:rPr lang="en-US" altLang="ko-KR"/>
            </a:br>
            <a:r>
              <a:rPr lang="en-US" altLang="ko-KR"/>
              <a:t>Returns </a:t>
            </a:r>
            <a:r>
              <a:rPr lang="en-US" altLang="ko-KR" b="1"/>
              <a:t>random</a:t>
            </a:r>
            <a:r>
              <a:rPr lang="en-US" altLang="ko-KR"/>
              <a:t> floats in the half-open interval [0.0, 1.0).</a:t>
            </a:r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3020789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95BC28-3CEE-42D2-9F46-51F79020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B465F0-34FD-488A-9DCC-CB1D3317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Random Number Array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824F0-C7EC-4BA1-A078-2C3939CA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59" y="1164770"/>
            <a:ext cx="11643401" cy="5713355"/>
          </a:xfrm>
        </p:spPr>
        <p:txBody>
          <a:bodyPr/>
          <a:lstStyle/>
          <a:p>
            <a:r>
              <a:rPr lang="en-US" altLang="ko-KR"/>
              <a:t>numpy.random Module</a:t>
            </a:r>
          </a:p>
          <a:p>
            <a:pPr lvl="1"/>
            <a:r>
              <a:rPr lang="en-US" altLang="ko-KR"/>
              <a:t>random(size=None) </a:t>
            </a:r>
            <a:br>
              <a:rPr lang="en-US" altLang="ko-KR"/>
            </a:br>
            <a:r>
              <a:rPr lang="en-US" altLang="ko-KR"/>
              <a:t>Returns </a:t>
            </a:r>
            <a:r>
              <a:rPr lang="en-US" altLang="ko-KR" b="1"/>
              <a:t>random</a:t>
            </a:r>
            <a:r>
              <a:rPr lang="en-US" altLang="ko-KR"/>
              <a:t> floats in the half-open interval [0.0, 1.0).</a:t>
            </a:r>
            <a:endParaRPr lang="en-US" altLang="ko-KR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5E6773-1CB3-4EB8-9941-6A2596BCF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3583289"/>
            <a:ext cx="6086475" cy="13525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24521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95BC28-3CEE-42D2-9F46-51F79020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B465F0-34FD-488A-9DCC-CB1D3317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Random Number Array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824F0-C7EC-4BA1-A078-2C3939CA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59" y="1164770"/>
            <a:ext cx="11643401" cy="5713355"/>
          </a:xfrm>
        </p:spPr>
        <p:txBody>
          <a:bodyPr/>
          <a:lstStyle/>
          <a:p>
            <a:r>
              <a:rPr lang="en-US" altLang="ko-KR"/>
              <a:t>numpy.random Module</a:t>
            </a:r>
          </a:p>
          <a:p>
            <a:pPr lvl="1"/>
            <a:r>
              <a:rPr lang="en-US" altLang="ko-KR"/>
              <a:t>random(size=None) </a:t>
            </a:r>
            <a:br>
              <a:rPr lang="en-US" altLang="ko-KR"/>
            </a:br>
            <a:r>
              <a:rPr lang="en-US" altLang="ko-KR"/>
              <a:t>Returns </a:t>
            </a:r>
            <a:r>
              <a:rPr lang="en-US" altLang="ko-KR" b="1"/>
              <a:t>random</a:t>
            </a:r>
            <a:r>
              <a:rPr lang="en-US" altLang="ko-KR"/>
              <a:t> floats in the half-open interval [0.0, 1.0).</a:t>
            </a:r>
            <a:endParaRPr lang="en-US" altLang="ko-KR" b="1"/>
          </a:p>
          <a:p>
            <a:pPr lvl="1"/>
            <a:endParaRPr lang="en-US" altLang="ko-KR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5E6773-1CB3-4EB8-9941-6A2596BCF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3583289"/>
            <a:ext cx="6086475" cy="13525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5A17184-B8D9-4616-AF88-F90481222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60" y="5687500"/>
            <a:ext cx="6086474" cy="11906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34BA89-B2F9-4435-AA45-EC3C71F93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7192" y="3583289"/>
            <a:ext cx="5005768" cy="329484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03897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40880C-9609-45C1-A07F-29670B35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44D718-7176-4B46-8CCF-C91DC77B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NumPy Tutorial 2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ADA5C1-BD4D-4A14-9637-757FA683A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11643400" cy="5713355"/>
          </a:xfrm>
        </p:spPr>
        <p:txBody>
          <a:bodyPr/>
          <a:lstStyle/>
          <a:p>
            <a:r>
              <a:rPr lang="ko-KR" altLang="en-US" dirty="0"/>
              <a:t>학습 목표</a:t>
            </a:r>
            <a:endParaRPr lang="en-US" altLang="ko-KR" dirty="0"/>
          </a:p>
          <a:p>
            <a:pPr lvl="1"/>
            <a:r>
              <a:rPr lang="ko-KR" altLang="en-US" dirty="0"/>
              <a:t>기계학습에서 왜 </a:t>
            </a:r>
            <a:r>
              <a:rPr lang="ko-KR" altLang="en-US" dirty="0" err="1"/>
              <a:t>넘파이를</a:t>
            </a:r>
            <a:r>
              <a:rPr lang="ko-KR" altLang="en-US" dirty="0"/>
              <a:t> 사용하는지 이해한다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 err="1"/>
              <a:t>넘파이</a:t>
            </a:r>
            <a:r>
              <a:rPr lang="ko-KR" altLang="en-US" dirty="0"/>
              <a:t> 개념과 기본적인 사용법을 익힌다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학습 내용</a:t>
            </a:r>
            <a:endParaRPr lang="en-US" altLang="ko-KR" dirty="0"/>
          </a:p>
          <a:p>
            <a:pPr lvl="1"/>
            <a:r>
              <a:rPr lang="en-US" altLang="ko-KR"/>
              <a:t>Broadcasting</a:t>
            </a:r>
            <a:endParaRPr lang="en-US" altLang="ko-KR" dirty="0"/>
          </a:p>
          <a:p>
            <a:pPr lvl="1"/>
            <a:r>
              <a:rPr lang="ko-KR" altLang="en-US" dirty="0"/>
              <a:t>배열의 축 다루기</a:t>
            </a:r>
            <a:endParaRPr lang="en-US" altLang="ko-KR" dirty="0"/>
          </a:p>
          <a:p>
            <a:pPr lvl="1"/>
            <a:r>
              <a:rPr lang="ko-KR" altLang="en-US" dirty="0" err="1"/>
              <a:t>난수</a:t>
            </a:r>
            <a:r>
              <a:rPr lang="ko-KR" altLang="en-US" dirty="0"/>
              <a:t> 배열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차시 예고</a:t>
            </a:r>
            <a:endParaRPr lang="en-US" altLang="ko-KR"/>
          </a:p>
          <a:p>
            <a:pPr lvl="1"/>
            <a:r>
              <a:rPr lang="en-US" altLang="ko-KR"/>
              <a:t>3-1 </a:t>
            </a:r>
            <a:r>
              <a:rPr lang="ko-KR" altLang="en-US" dirty="0" err="1"/>
              <a:t>인공뉴론의</a:t>
            </a:r>
            <a:r>
              <a:rPr lang="ko-KR" altLang="en-US" dirty="0"/>
              <a:t> 동작 원리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26185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5DC051-7BFD-44C4-A8CF-F65A3E0D42DC}"/>
              </a:ext>
            </a:extLst>
          </p:cNvPr>
          <p:cNvSpPr/>
          <p:nvPr/>
        </p:nvSpPr>
        <p:spPr>
          <a:xfrm>
            <a:off x="279781" y="2672699"/>
            <a:ext cx="14141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hangingPunct="1">
              <a:defRPr sz="4400"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cap="none" spc="0" normalizeH="0" baseline="0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2</a:t>
            </a:r>
            <a:r>
              <a:rPr kumimoji="0" lang="ko-KR" altLang="en-US" sz="2000" b="1" i="0" u="none" strike="noStrike" cap="none" spc="0" normalizeH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주차</a:t>
            </a:r>
            <a:r>
              <a:rPr kumimoji="0" lang="en-US" altLang="ko-KR" sz="2000" b="1" i="0" u="none" strike="noStrike" cap="none" spc="0" normalizeH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(3/3</a:t>
            </a:r>
            <a:r>
              <a:rPr lang="en-US" altLang="ko-KR" sz="20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802E09-B311-4FB8-B59A-7C1C377B383D}"/>
              </a:ext>
            </a:extLst>
          </p:cNvPr>
          <p:cNvSpPr/>
          <p:nvPr/>
        </p:nvSpPr>
        <p:spPr>
          <a:xfrm>
            <a:off x="4416007" y="4946311"/>
            <a:ext cx="770595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여러분 곁에 항상 열려 있는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K-MOOC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강의실에서 만나 뵙기를 바랍니다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E9B6FD6-3049-4732-804D-1D381585663C}"/>
              </a:ext>
            </a:extLst>
          </p:cNvPr>
          <p:cNvSpPr txBox="1">
            <a:spLocks/>
          </p:cNvSpPr>
          <p:nvPr/>
        </p:nvSpPr>
        <p:spPr>
          <a:xfrm>
            <a:off x="783327" y="3322024"/>
            <a:ext cx="7109662" cy="671152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440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NumPy Tutorial 2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41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95BC28-3CEE-42D2-9F46-51F79020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B465F0-34FD-488A-9DCC-CB1D3317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Broadcasting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824F0-C7EC-4BA1-A078-2C3939CAA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Broadcast: “to scatter over broad area”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3802B24-7B7A-4E5D-842F-90FCCC8830A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87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95BC28-3CEE-42D2-9F46-51F79020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B465F0-34FD-488A-9DCC-CB1D3317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Broadcasting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824F0-C7EC-4BA1-A078-2C3939CAA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Broadcast: “to scatter over broad area”</a:t>
            </a:r>
          </a:p>
        </p:txBody>
      </p:sp>
      <p:sp>
        <p:nvSpPr>
          <p:cNvPr id="26" name="내용 개체 틀 25">
            <a:extLst>
              <a:ext uri="{FF2B5EF4-FFF2-40B4-BE49-F238E27FC236}">
                <a16:creationId xmlns:a16="http://schemas.microsoft.com/office/drawing/2014/main" id="{DC0730D5-72C5-4FCE-B13A-E581A2D5F6E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72F2330-E87D-4083-808E-ACEFA2C39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94" y="2116014"/>
            <a:ext cx="5589695" cy="393309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6BAFB7-5C16-4CC6-A956-58711F6DE1FB}"/>
              </a:ext>
            </a:extLst>
          </p:cNvPr>
          <p:cNvSpPr/>
          <p:nvPr/>
        </p:nvSpPr>
        <p:spPr>
          <a:xfrm>
            <a:off x="942535" y="4178105"/>
            <a:ext cx="5275385" cy="177252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97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59128A71-70BC-48AE-A2C9-1DD445FDE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80" y="2112483"/>
            <a:ext cx="5573009" cy="203972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95BC28-3CEE-42D2-9F46-51F79020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B465F0-34FD-488A-9DCC-CB1D3317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Broadcasting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824F0-C7EC-4BA1-A078-2C3939CAA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Broadcast: “to scatter over broad area”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3802B24-7B7A-4E5D-842F-90FCCC8830A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5E039B-B885-4A58-A3A9-4864E561F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94" y="2116014"/>
            <a:ext cx="5589695" cy="393309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화살표: 왼쪽으로 구부러짐 15">
            <a:extLst>
              <a:ext uri="{FF2B5EF4-FFF2-40B4-BE49-F238E27FC236}">
                <a16:creationId xmlns:a16="http://schemas.microsoft.com/office/drawing/2014/main" id="{26104272-01FF-4079-A95B-2CD69D4F788C}"/>
              </a:ext>
            </a:extLst>
          </p:cNvPr>
          <p:cNvSpPr/>
          <p:nvPr/>
        </p:nvSpPr>
        <p:spPr>
          <a:xfrm>
            <a:off x="6083150" y="3239587"/>
            <a:ext cx="735263" cy="2128911"/>
          </a:xfrm>
          <a:prstGeom prst="curvedLeftArrow">
            <a:avLst>
              <a:gd name="adj1" fmla="val 0"/>
              <a:gd name="adj2" fmla="val 50000"/>
              <a:gd name="adj3" fmla="val 325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화살표: 왼쪽으로 구부러짐 16">
            <a:extLst>
              <a:ext uri="{FF2B5EF4-FFF2-40B4-BE49-F238E27FC236}">
                <a16:creationId xmlns:a16="http://schemas.microsoft.com/office/drawing/2014/main" id="{920BB312-F4B3-4A89-9E9D-D1D913335068}"/>
              </a:ext>
            </a:extLst>
          </p:cNvPr>
          <p:cNvSpPr/>
          <p:nvPr/>
        </p:nvSpPr>
        <p:spPr>
          <a:xfrm>
            <a:off x="6119446" y="3239589"/>
            <a:ext cx="698967" cy="2565010"/>
          </a:xfrm>
          <a:prstGeom prst="curvedLeftArrow">
            <a:avLst>
              <a:gd name="adj1" fmla="val 0"/>
              <a:gd name="adj2" fmla="val 50000"/>
              <a:gd name="adj3" fmla="val 325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화살표: 왼쪽으로 구부러짐 17">
            <a:extLst>
              <a:ext uri="{FF2B5EF4-FFF2-40B4-BE49-F238E27FC236}">
                <a16:creationId xmlns:a16="http://schemas.microsoft.com/office/drawing/2014/main" id="{8D531273-6A90-46A2-A67D-D7B3753F0E1D}"/>
              </a:ext>
            </a:extLst>
          </p:cNvPr>
          <p:cNvSpPr/>
          <p:nvPr/>
        </p:nvSpPr>
        <p:spPr>
          <a:xfrm>
            <a:off x="6083150" y="3239588"/>
            <a:ext cx="698967" cy="1333600"/>
          </a:xfrm>
          <a:prstGeom prst="curvedLeftArrow">
            <a:avLst>
              <a:gd name="adj1" fmla="val 0"/>
              <a:gd name="adj2" fmla="val 50000"/>
              <a:gd name="adj3" fmla="val 325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화살표: 왼쪽으로 구부러짐 18">
            <a:extLst>
              <a:ext uri="{FF2B5EF4-FFF2-40B4-BE49-F238E27FC236}">
                <a16:creationId xmlns:a16="http://schemas.microsoft.com/office/drawing/2014/main" id="{9ADD4E75-60C9-4208-A2D5-B3417AD681D7}"/>
              </a:ext>
            </a:extLst>
          </p:cNvPr>
          <p:cNvSpPr/>
          <p:nvPr/>
        </p:nvSpPr>
        <p:spPr>
          <a:xfrm>
            <a:off x="6119446" y="3239587"/>
            <a:ext cx="698967" cy="1670038"/>
          </a:xfrm>
          <a:prstGeom prst="curvedLeftArrow">
            <a:avLst>
              <a:gd name="adj1" fmla="val 0"/>
              <a:gd name="adj2" fmla="val 50000"/>
              <a:gd name="adj3" fmla="val 325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F1FE86-1C4B-45A7-9AD7-38758136B018}"/>
              </a:ext>
            </a:extLst>
          </p:cNvPr>
          <p:cNvSpPr/>
          <p:nvPr/>
        </p:nvSpPr>
        <p:spPr>
          <a:xfrm>
            <a:off x="6867444" y="3559340"/>
            <a:ext cx="219271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Broadcasting</a:t>
            </a:r>
            <a:endParaRPr lang="ko-KR" altLang="en-US" sz="2400" kern="1200">
              <a:solidFill>
                <a:schemeClr val="tx1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854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59128A71-70BC-48AE-A2C9-1DD445FDE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80" y="2112483"/>
            <a:ext cx="5573009" cy="203972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95BC28-3CEE-42D2-9F46-51F79020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B465F0-34FD-488A-9DCC-CB1D3317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Broadcasting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824F0-C7EC-4BA1-A078-2C3939CAA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Broadcast: “to scatter over broad area”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3802B24-7B7A-4E5D-842F-90FCCC8830A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5E039B-B885-4A58-A3A9-4864E561F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94" y="2116014"/>
            <a:ext cx="5589695" cy="393309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9876599-7D80-40A3-BB22-580C988E2A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8323" y="4491626"/>
            <a:ext cx="5807180" cy="23906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57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95BC28-3CEE-42D2-9F46-51F79020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B465F0-34FD-488A-9DCC-CB1D3317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Broadcasting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824F0-C7EC-4BA1-A078-2C3939CA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8337492" cy="5713355"/>
          </a:xfrm>
        </p:spPr>
        <p:txBody>
          <a:bodyPr/>
          <a:lstStyle/>
          <a:p>
            <a:r>
              <a:rPr lang="en-US" altLang="ko-KR"/>
              <a:t>Broadcast: “to scatter over broad area”</a:t>
            </a:r>
          </a:p>
          <a:p>
            <a:r>
              <a:rPr lang="en-US" altLang="ko-KR" b="1"/>
              <a:t>How to broadcast?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3CE85D0-CD49-483A-BA39-6DDC80F09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2449000"/>
            <a:ext cx="5276850" cy="44291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A85B83-ED01-4408-8A74-B7532347BB83}"/>
              </a:ext>
            </a:extLst>
          </p:cNvPr>
          <p:cNvSpPr/>
          <p:nvPr/>
        </p:nvSpPr>
        <p:spPr>
          <a:xfrm>
            <a:off x="609559" y="4021447"/>
            <a:ext cx="5144127" cy="2688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429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3824</TotalTime>
  <Words>2442</Words>
  <Application>Microsoft Office PowerPoint</Application>
  <PresentationFormat>사용자 지정</PresentationFormat>
  <Paragraphs>433</Paragraphs>
  <Slides>45</Slides>
  <Notes>45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5" baseType="lpstr">
      <vt:lpstr>굴림</vt:lpstr>
      <vt:lpstr>나눔고딕</vt:lpstr>
      <vt:lpstr>맑은 고딕</vt:lpstr>
      <vt:lpstr>Arial</vt:lpstr>
      <vt:lpstr>Arial Black</vt:lpstr>
      <vt:lpstr>Arial Rounded MT Bold</vt:lpstr>
      <vt:lpstr>Candara</vt:lpstr>
      <vt:lpstr>Helvetica</vt:lpstr>
      <vt:lpstr>Wingdings</vt:lpstr>
      <vt:lpstr>1_고려청자</vt:lpstr>
      <vt:lpstr>PowerPoint 프레젠테이션</vt:lpstr>
      <vt:lpstr>NumPy Tutorial 2</vt:lpstr>
      <vt:lpstr>Broadcasting</vt:lpstr>
      <vt:lpstr>Broadcasting</vt:lpstr>
      <vt:lpstr>Broadcasting</vt:lpstr>
      <vt:lpstr>Broadcasting</vt:lpstr>
      <vt:lpstr>Broadcasting</vt:lpstr>
      <vt:lpstr>Broadcasting</vt:lpstr>
      <vt:lpstr>Broadcasting</vt:lpstr>
      <vt:lpstr>Broadcasting</vt:lpstr>
      <vt:lpstr>Broadcasting</vt:lpstr>
      <vt:lpstr>Broadcasting</vt:lpstr>
      <vt:lpstr>Dealing with Axis</vt:lpstr>
      <vt:lpstr>Dealing with Axis</vt:lpstr>
      <vt:lpstr>Dealing with Axis</vt:lpstr>
      <vt:lpstr>Dealing with Axis</vt:lpstr>
      <vt:lpstr>Dealing with Axis</vt:lpstr>
      <vt:lpstr>Dealing with Axis</vt:lpstr>
      <vt:lpstr>Dealing with Axis</vt:lpstr>
      <vt:lpstr>Dealing with Axis</vt:lpstr>
      <vt:lpstr>Dealing with Axis</vt:lpstr>
      <vt:lpstr>Dealing with Axis</vt:lpstr>
      <vt:lpstr>Dealing with Axis</vt:lpstr>
      <vt:lpstr>Dealing with Axis</vt:lpstr>
      <vt:lpstr>Dealing with Axis</vt:lpstr>
      <vt:lpstr>Dealing with Axis</vt:lpstr>
      <vt:lpstr>Dealing with Axis</vt:lpstr>
      <vt:lpstr>Dealing with Axis</vt:lpstr>
      <vt:lpstr>Dealing with Axis</vt:lpstr>
      <vt:lpstr>Dealing with Axis</vt:lpstr>
      <vt:lpstr>Dealing with Axis</vt:lpstr>
      <vt:lpstr>Dealing with Axis</vt:lpstr>
      <vt:lpstr>Dealing with Axis</vt:lpstr>
      <vt:lpstr>Dealing with Axis</vt:lpstr>
      <vt:lpstr>Random Number Array</vt:lpstr>
      <vt:lpstr>Random Number Array</vt:lpstr>
      <vt:lpstr>Random Number Array</vt:lpstr>
      <vt:lpstr>Random Number Array</vt:lpstr>
      <vt:lpstr>Random Number Array</vt:lpstr>
      <vt:lpstr>Random Number Array</vt:lpstr>
      <vt:lpstr>Random Number Array</vt:lpstr>
      <vt:lpstr>Random Number Array</vt:lpstr>
      <vt:lpstr>Random Number Array</vt:lpstr>
      <vt:lpstr>NumPy Tutorial 2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cp:lastModifiedBy>Youngsup Kim</cp:lastModifiedBy>
  <cp:revision>276</cp:revision>
  <dcterms:modified xsi:type="dcterms:W3CDTF">2018-10-26T08:19:22Z</dcterms:modified>
</cp:coreProperties>
</file>