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39" r:id="rId2"/>
    <p:sldId id="431" r:id="rId3"/>
    <p:sldId id="566" r:id="rId4"/>
    <p:sldId id="567" r:id="rId5"/>
    <p:sldId id="568" r:id="rId6"/>
    <p:sldId id="574" r:id="rId7"/>
    <p:sldId id="570" r:id="rId8"/>
    <p:sldId id="572" r:id="rId9"/>
    <p:sldId id="541" r:id="rId10"/>
    <p:sldId id="575" r:id="rId11"/>
    <p:sldId id="580" r:id="rId12"/>
    <p:sldId id="582" r:id="rId13"/>
    <p:sldId id="583" r:id="rId14"/>
    <p:sldId id="559" r:id="rId15"/>
    <p:sldId id="577" r:id="rId16"/>
    <p:sldId id="578" r:id="rId17"/>
    <p:sldId id="579" r:id="rId18"/>
    <p:sldId id="550" r:id="rId19"/>
    <p:sldId id="584" r:id="rId20"/>
    <p:sldId id="581" r:id="rId21"/>
    <p:sldId id="556" r:id="rId22"/>
    <p:sldId id="551" r:id="rId23"/>
    <p:sldId id="552" r:id="rId24"/>
    <p:sldId id="545" r:id="rId25"/>
    <p:sldId id="573" r:id="rId26"/>
    <p:sldId id="554" r:id="rId27"/>
    <p:sldId id="557" r:id="rId28"/>
    <p:sldId id="553" r:id="rId29"/>
    <p:sldId id="555" r:id="rId30"/>
    <p:sldId id="538" r:id="rId31"/>
    <p:sldId id="537" r:id="rId3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0" autoAdjust="0"/>
    <p:restoredTop sz="61265" autoAdjust="0"/>
  </p:normalViewPr>
  <p:slideViewPr>
    <p:cSldViewPr snapToGrid="0" showGuides="1">
      <p:cViewPr varScale="1">
        <p:scale>
          <a:sx n="45" d="100"/>
          <a:sy n="45" d="100"/>
        </p:scale>
        <p:origin x="101" y="43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그래서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이렇게 출력층에서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안다고 가정하고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로부터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구해보자는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구해야 그 앞의 가중치를 어떻게 조정할지 알 수 있거든요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15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 첫번째 노드의 신경망의 출력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yhat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0.58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인데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클래스 레이블은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이라고 한다면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0.42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노란색 상자 안에 있는 것처럼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대문자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출력층의 오차이고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 첫번째 노드의 오차는 소문자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으로 표현할 수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소문자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즉 첫번째 노드의 오차때문에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가중치를 조정한다면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어느 가중치를 조정해야 할까요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469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어떤 하나의 가중치에만 적용하는 것은 합리적이 못합니다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왜냐면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앞 층의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개 노드에서 나온 출력과 가중치가 모두 오차를 발생하도록 영향을 끼쳤을 테니까요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406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0.42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앞쪽 가중치에 적절히 분배해서 가중치를 조정해야 할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0.42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어떻게 분배를 해야 합리적일까요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이것이 우리의 질문입니다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490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은닉층으로부터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오는 가중치가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세개이니까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삼분 일로 균등하게 나눌 수도 있겠습니다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그러나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좀 더 합리적인 방법은 가중치에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비례대로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배분하면 어떨까요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가중치가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3:2:1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이니까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0.42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도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3/6, 2/6, 1/6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으로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배분해서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각 가중치를 조정할 고려하는 것이 합리적일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041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방법은 노드가 많아지더라도 동일하게 적용할 수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만약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10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개의 노드가 다음 층의 노드와 연결되어 있다면 우리는 오차를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10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개의 가중치에 나누어 주되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그 값은 각각의 가중치의 크기에 따라 즉 오차에 영향을 끼친 정도에 따라 배분하면 되는 것이지요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607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출력층의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에서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두 번째 노드의 오차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소문자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e_2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에 대해서도 첫번째 노드와 같은 방식으로 계산하면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그림에서 보는 바와 같습니다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본격적으로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구하기 위해서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우선 지금까지 구한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행렬로 표현해봅시다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418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이정도 행렬은 어렵지 않지요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조금 식이 복잡한 행렬을 보게 될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그러나 걱정하지 마세요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결국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가중치 값들의 비율을 바탕으로 출력층의 오차를 나눈 것 뿐입니다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출력층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에서 은닉층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구하는 행렬을 보시죠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와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..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이거 너무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복잡하죠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조금 전에 우리가 예시로 풀어 본 것을 식으로 만들어 본 것인데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식으로 만들면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복잡하네요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잠깐만 기다리세요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이것이 정말 간단해 집니다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믿거나 말거나 말입니다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5503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다시 말씀드리지만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은닉층의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이니까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 있는 세 개의 노드에 대해 오차를 계산해야 겠죠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6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지난 번까지 강의에서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아달라인 알고리즘을 다루면서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경사하강법으로 하나의 가중치를 조정해가는 방법을 배웠습니다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이제부터 다층 신경망에서 가중치를 조정해가는 방법을 배우도록 하겠습니다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그런데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가중치를 조정하려면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먼저 각 층에 발생하는 오차를 계산하는 방법부터 알아야 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예를 들어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은닉층의 오차를 계산하려면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출력층의 오차를 역전파하여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오차를 계산해야 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이번에 이런 계산을 해보면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역전파의 개념도 배우게 될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01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여기 보시죠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지금 무엇을 하려는 거죠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속도보다 중요한 것은 방향이죠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다른 말로 목적입니다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우리의 목적은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이미 알고 있는 출력층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로 부터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계산하는 것이죠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두 노드의 오차를 각 가중치에 따라 비례 배분하고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배분한 값을 은닉층의 각 노드별로 합산합니다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이번에는 그림을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보면서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설명드리겠습니다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1179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행렬의 첫번째 행에 있는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박스친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항 두개를 합한 값은 은닉층의 첫 번째 노드의 오차를 나타냅니다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다르게 표현하면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첫번째 노드의 오차는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첫번째와 두번째 노드의 오차를 각각 비례 배분해서 둘을 합한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마찬가지 방식으로 두 번째 행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세 번째 행의 값들을 계산하면 은닉층의 오차 값을 구할 수 있게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한번 계산해볼까요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이런 계산은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기계학습을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배우면서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단 한번만의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기회밖에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없습니다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제가 계산하기 전에 여러분이 먼저 계산해 보시길 바랍니다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정말 간단한 계산입니다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잠시 강의를 멈추시고 계산하신 다음 다시 강의를 재생하시길 바랍니다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700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 이와 같은 식으로 계산하셨나요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최종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결과 값은 얼마가 나올지 궁금하시죠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1722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은닉층의 오차 값은 이렇게 나왔습니다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첫 번째 노드의 오차는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0.44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두 번째 노드의 오차는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0.25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세 번째 노드의 오차는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0.18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이 나왔지요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어때요 맞으셨나요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0.44,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0.25,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0.18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세 값을 더하면 얼마가 나오죠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0.87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나오게 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값은 출력층의 오차의 합과 같은 값이지요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 당연한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결과입니다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가중치의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비율과 출력층의 오차로만 은닉층의 오차를 계산했으니까요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지금까지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은닉층의 오차를 계산하는 방법을 배웠습니다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지금은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은닉층이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개만 있었지만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실제 기계학습에서는 더욱 깊이 은닉층을 만들 수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때는 어떻게 계산해야 할까요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별거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없습니다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지금과 같이 똑같이 계산하면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지금까지의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과정을 일반화해보도록 하죠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32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일반화에 앞서서 우리는 먼저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상황을 단순화해서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보아야 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계산할 때 위와 같은 식을 세웠지요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식은 다음과 같이 정리할 수 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1464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행렬의 연산에 의해 아래 식이 위의 식과 같아진다는 것을 알 수 있지요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식에서 우리는 더 단순화를 진행할 수 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017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계산하는 식에서 왼쪽 행렬을 관찰해보면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각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열의 분모가 모두 같은 것을 알 수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이것은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입력 자료들을 정규화 하는 것과 같은 역할이므로 지우더라도 크게 상관이 없게 되는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것이지요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따라서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분모 항목을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모두 제거해도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전체적인 학습 과정의 관점에서 가중치를 조정해 나가는 우리의 목적에는 아무런 영향을 미치지 않습니다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왜냐하면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신경망에서의 연산은 정확한 수치보다는 같은 방향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증가하거나 혹은 감소하거나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),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같은 방향을 유지하면서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반복적으로 수행하는 것이 특징이기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때문입니다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분모를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제거한 행렬을 관찰해보면 다음과 같이 간소해집니다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8396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훨씬 식이 간단해졌지요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그런데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여기서 잠시만 생각하고 넘어갈 것이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오차를 거꾸로 계산하고 있죠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이런 것을 보고 역전파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back propagation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이라고 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역전파에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사용한 가중치 행렬과 순전파에서 사용한 가중치 행렬이 지금 같은 모양인가요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순전파에서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사용한 가중치 행렬의 모양이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기억나지 않는다면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b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잠시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강의 를 멈추고 순전파에서 가중치의 행렬이 어떻게 생겼는지 확인하고 오시길 바랍니다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어떤가요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넵 맞습니다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지금 여기서 사용하는 행렬은 전치가 되어있지요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순전파가 역전파보다는 먼저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일어나기 때문에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순전파에서 사용하는 행렬을 기준으로 일반화를 진행할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7179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먼저 앞의 행렬을 가중치 행렬의 전치를 사용한 것으로 표기하도록 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엘 번째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은닉층의 오류를 구하는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것으로 일반화하는 것도 어렵지 않겠죠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결과를 한번 보실까요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3321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가중치 행렬의 크기는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n x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으로 가정한 것이구요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여기서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구하고 싶은 것은 엘 번째 은닉층이므로 가중치 행렬은 엘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+1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번째겠죠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그리고 가중치 행렬과 곱해지는 행렬은 엘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+1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번째 은닉층의 오류일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이렇게 일반화하는 식을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구했으니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아무리 은닉층이 많더라도 각 층의 오차를 계산할 수 있게 되었습니다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이를 바탕으로 실제로 가중치를 조정하는 일만 남았죠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어떤가요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두근거리지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않습니까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98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</a:t>
            </a:r>
            <a:r>
              <a:rPr kumimoji="1" lang="ko-KR" altLang="en-US"/>
              <a:t>다층 신경망의 구조를 잠깐 살펴 보겠습니다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여러분</a:t>
            </a:r>
            <a:r>
              <a:rPr kumimoji="1" lang="en-US" altLang="ko-KR"/>
              <a:t>, </a:t>
            </a:r>
            <a:r>
              <a:rPr kumimoji="1" lang="ko-KR" altLang="en-US"/>
              <a:t>이 인공 신경망이 기억나시죠</a:t>
            </a:r>
            <a:r>
              <a:rPr kumimoji="1" lang="en-US" altLang="ko-KR"/>
              <a:t>?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신경망 하단에 있는 기호들을 우리가 계속 사용하기 때문에</a:t>
            </a:r>
            <a:r>
              <a:rPr kumimoji="1"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강의를 시작하면서</a:t>
            </a:r>
            <a:r>
              <a:rPr kumimoji="1" lang="en-US" altLang="ko-KR"/>
              <a:t>, </a:t>
            </a:r>
            <a:r>
              <a:rPr kumimoji="1" lang="ko-KR" altLang="en-US"/>
              <a:t>이런 기호들의 의미를 되짚어 </a:t>
            </a:r>
            <a:r>
              <a:rPr kumimoji="1" lang="ko-KR" altLang="en-US" dirty="0"/>
              <a:t>보고 넘어가도록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187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====</a:t>
            </a:r>
            <a:r>
              <a:rPr lang="ko-KR" altLang="en-US" baseline="0" dirty="0" err="1"/>
              <a:t>학습정리</a:t>
            </a:r>
            <a:r>
              <a:rPr lang="en-US" altLang="ko-KR" baseline="0" dirty="0"/>
              <a:t>====</a:t>
            </a:r>
          </a:p>
          <a:p>
            <a:r>
              <a:rPr lang="ko-KR" altLang="en-US" baseline="0" dirty="0"/>
              <a:t>하지만 그 두근거림은 잠시 넣어두시기를 바랍니다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 err="1"/>
              <a:t>왜냐구요</a:t>
            </a:r>
            <a:r>
              <a:rPr lang="en-US" altLang="ko-KR" baseline="0" dirty="0"/>
              <a:t>?</a:t>
            </a:r>
            <a:r>
              <a:rPr lang="ko-KR" altLang="en-US" baseline="0" dirty="0"/>
              <a:t> 벌써 오늘 배운 것들을 정리할 시간이 되었거든요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우리는 지금까지 출력층에서만 계산할 수 있었던 오차를 그 앞에 있는 </a:t>
            </a:r>
            <a:r>
              <a:rPr lang="ko-KR" altLang="en-US" baseline="0" dirty="0" err="1"/>
              <a:t>은닉층의</a:t>
            </a:r>
            <a:r>
              <a:rPr lang="ko-KR" altLang="en-US" baseline="0" dirty="0"/>
              <a:t> 오차를 계산하게 되었습니다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오차를 </a:t>
            </a:r>
            <a:r>
              <a:rPr lang="ko-KR" altLang="en-US" baseline="0" dirty="0" err="1"/>
              <a:t>역전파한</a:t>
            </a:r>
            <a:r>
              <a:rPr lang="ko-KR" altLang="en-US" baseline="0" dirty="0"/>
              <a:t> 것입니다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감추어진 것이 없죠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앞에서 잘못한 것이 이제 다 드러나는 거죠</a:t>
            </a:r>
            <a:endParaRPr lang="en-US" altLang="ko-KR" baseline="0" dirty="0"/>
          </a:p>
          <a:p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이제 이것을 바탕으로 다음 강의에서는 다층 신경망에서 가중치들을 조정하는 방법을 배울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이제 이것만 배우게 되면 우리는 보다 강력한 </a:t>
            </a:r>
            <a:r>
              <a:rPr lang="ko-KR" altLang="en-US" baseline="0" dirty="0" err="1"/>
              <a:t>기계학습을</a:t>
            </a:r>
            <a:r>
              <a:rPr lang="ko-KR" altLang="en-US" baseline="0" dirty="0"/>
              <a:t> 할 수 있게 된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이번 주차도 수고 많으셨습니다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가중치 조정을 향한 여러분의 두근거림이 다음강의까지 계속되길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그럼 저는 항상 여러분 곁에 열려 있는 </a:t>
            </a:r>
            <a:r>
              <a:rPr lang="en-US" altLang="ko-KR" baseline="0" dirty="0"/>
              <a:t>K-MOOC </a:t>
            </a:r>
            <a:r>
              <a:rPr lang="ko-KR" altLang="en-US" baseline="0" dirty="0"/>
              <a:t>강의실에서 다시 뵙겠습니다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감사합니다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&lt;&gt;&lt;</a:t>
            </a:r>
          </a:p>
        </p:txBody>
      </p:sp>
    </p:spTree>
    <p:extLst>
      <p:ext uri="{BB962C8B-B14F-4D97-AF65-F5344CB8AC3E}">
        <p14:creationId xmlns:p14="http://schemas.microsoft.com/office/powerpoint/2010/main" val="1606175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7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입력층에 있는 노드의 값들을 표현하기 위해 </a:t>
            </a:r>
            <a:r>
              <a:rPr kumimoji="1" lang="en-US" altLang="ko-KR" dirty="0"/>
              <a:t>X</a:t>
            </a:r>
            <a:r>
              <a:rPr kumimoji="1" lang="ko-KR" altLang="en-US" dirty="0"/>
              <a:t>를 사용합니다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입력층의 노드는 입력 특성 행렬 </a:t>
            </a:r>
            <a:r>
              <a:rPr kumimoji="1" lang="en-US" altLang="ko-KR"/>
              <a:t>X</a:t>
            </a:r>
            <a:r>
              <a:rPr kumimoji="1" lang="ko-KR" altLang="en-US"/>
              <a:t>를 받아서 아무런 작업도 하지 않고</a:t>
            </a:r>
            <a:r>
              <a:rPr kumimoji="1" lang="en-US" altLang="ko-KR"/>
              <a:t>, </a:t>
            </a:r>
            <a:r>
              <a:rPr kumimoji="1" lang="ko-KR" altLang="en-US"/>
              <a:t>바로 출력합니다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그러니까</a:t>
            </a:r>
            <a:r>
              <a:rPr kumimoji="1" lang="en-US" altLang="ko-KR"/>
              <a:t>, </a:t>
            </a:r>
            <a:r>
              <a:rPr kumimoji="1" lang="ko-KR" altLang="en-US"/>
              <a:t>입력층의 출력 </a:t>
            </a:r>
            <a:r>
              <a:rPr kumimoji="1" lang="en-US" altLang="ko-KR"/>
              <a:t>A0</a:t>
            </a:r>
            <a:r>
              <a:rPr kumimoji="1" lang="ko-KR" altLang="en-US"/>
              <a:t>는 입력 </a:t>
            </a:r>
            <a:r>
              <a:rPr kumimoji="1" lang="en-US" altLang="ko-KR"/>
              <a:t>X</a:t>
            </a:r>
            <a:r>
              <a:rPr kumimoji="1" lang="ko-KR" altLang="en-US"/>
              <a:t>와 같습니다</a:t>
            </a:r>
            <a:r>
              <a:rPr kumimoji="1" lang="en-US" altLang="ko-KR"/>
              <a:t>. 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86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/>
              <a:t>=====</a:t>
            </a:r>
            <a:r>
              <a:rPr kumimoji="1" lang="ko-KR" altLang="en-US"/>
              <a:t>가중치 </a:t>
            </a:r>
            <a:r>
              <a:rPr kumimoji="1" lang="en-US" altLang="ko-KR"/>
              <a:t>W, w====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다음으로 각 층으로 향하는 가중치 값들을 나타내기 위해 대문자 </a:t>
            </a:r>
            <a:r>
              <a:rPr kumimoji="1" lang="en-US" altLang="ko-KR" dirty="0"/>
              <a:t>W</a:t>
            </a:r>
            <a:r>
              <a:rPr kumimoji="1" lang="ko-KR" altLang="en-US" dirty="0"/>
              <a:t> 기호를 사용합니다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r>
              <a:rPr kumimoji="1" lang="en-US" altLang="ko-KR"/>
              <a:t>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W[1]</a:t>
            </a:r>
            <a:r>
              <a:rPr kumimoji="1" lang="ko-KR" altLang="en-US" dirty="0"/>
              <a:t>은 첫 번째 층으로 향하는 가중치들을 나타내는 행렬입니다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또한 </a:t>
            </a:r>
            <a:r>
              <a:rPr kumimoji="1" lang="ko-KR" altLang="en-US" dirty="0"/>
              <a:t>각각의 가중치들은 소문자  </a:t>
            </a:r>
            <a:r>
              <a:rPr kumimoji="1" lang="en-US" altLang="ko-KR" dirty="0"/>
              <a:t>w</a:t>
            </a:r>
            <a:r>
              <a:rPr kumimoji="1" lang="ko-KR" altLang="en-US" dirty="0"/>
              <a:t>기호를 사용하여 나타냅니다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07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순입력 </a:t>
            </a:r>
            <a:r>
              <a:rPr kumimoji="1" lang="en-US" altLang="ko-KR"/>
              <a:t>Z====</a:t>
            </a:r>
          </a:p>
          <a:p>
            <a:r>
              <a:rPr kumimoji="1" lang="en-US" altLang="ko-KR"/>
              <a:t>Z</a:t>
            </a:r>
            <a:r>
              <a:rPr kumimoji="1" lang="ko-KR" altLang="en-US" dirty="0"/>
              <a:t>는 </a:t>
            </a:r>
            <a:r>
              <a:rPr kumimoji="1" lang="ko-KR" altLang="en-US"/>
              <a:t>각층의 순입력을 </a:t>
            </a:r>
            <a:r>
              <a:rPr kumimoji="1" lang="ko-KR" altLang="en-US" dirty="0"/>
              <a:t>나타냅니다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순입력 </a:t>
            </a:r>
            <a:r>
              <a:rPr kumimoji="1" lang="en-US" altLang="ko-KR"/>
              <a:t>Z</a:t>
            </a:r>
            <a:r>
              <a:rPr kumimoji="1" lang="ko-KR" altLang="en-US"/>
              <a:t>는 가중치 </a:t>
            </a:r>
            <a:r>
              <a:rPr kumimoji="1" lang="en-US" altLang="ko-KR"/>
              <a:t>W</a:t>
            </a:r>
            <a:r>
              <a:rPr kumimoji="1" lang="ko-KR" altLang="en-US"/>
              <a:t>와 앞 층의 출력</a:t>
            </a:r>
            <a:r>
              <a:rPr kumimoji="1" lang="en-US" altLang="ko-KR"/>
              <a:t>A</a:t>
            </a:r>
            <a:r>
              <a:rPr kumimoji="1" lang="ko-KR" altLang="en-US"/>
              <a:t>와 내적해서 구합니다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예를 들면</a:t>
            </a:r>
            <a:r>
              <a:rPr kumimoji="1" lang="en-US" altLang="ko-KR"/>
              <a:t>, Z2</a:t>
            </a:r>
            <a:r>
              <a:rPr kumimoji="1" lang="ko-KR" altLang="en-US"/>
              <a:t>는 </a:t>
            </a:r>
            <a:r>
              <a:rPr kumimoji="1" lang="en-US" altLang="ko-KR"/>
              <a:t>W2</a:t>
            </a:r>
            <a:r>
              <a:rPr kumimoji="1" lang="ko-KR" altLang="en-US"/>
              <a:t>와 </a:t>
            </a:r>
            <a:r>
              <a:rPr kumimoji="1" lang="en-US" altLang="ko-KR"/>
              <a:t>A1</a:t>
            </a:r>
            <a:r>
              <a:rPr kumimoji="1" lang="ko-KR" altLang="en-US"/>
              <a:t>을 내적해서 구합니다</a:t>
            </a:r>
            <a:r>
              <a:rPr kumimoji="1" lang="en-US" altLang="ko-KR"/>
              <a:t>. 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93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출력 </a:t>
            </a:r>
            <a:r>
              <a:rPr kumimoji="1" lang="en-US" altLang="ko-KR"/>
              <a:t>====</a:t>
            </a:r>
          </a:p>
          <a:p>
            <a:r>
              <a:rPr kumimoji="1" lang="en-US" altLang="ko-KR"/>
              <a:t>A</a:t>
            </a:r>
            <a:r>
              <a:rPr kumimoji="1" lang="ko-KR" altLang="en-US"/>
              <a:t>는 순입력 </a:t>
            </a:r>
            <a:r>
              <a:rPr kumimoji="1" lang="en-US" altLang="ko-KR"/>
              <a:t>Z</a:t>
            </a:r>
            <a:r>
              <a:rPr kumimoji="1" lang="ko-KR" altLang="en-US"/>
              <a:t>를 활성화 </a:t>
            </a:r>
            <a:r>
              <a:rPr kumimoji="1" lang="ko-KR" altLang="en-US" dirty="0"/>
              <a:t>함수에 전달하여 나온 출력값들을 나타냅니다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활성화 함수는 매 알고리즘마다 다르지만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 역전파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강의 동안에는 시그모이드 함수를 사용할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예를 출력 </a:t>
            </a:r>
            <a:r>
              <a:rPr kumimoji="1" lang="en-US" altLang="ko-KR"/>
              <a:t>A2</a:t>
            </a:r>
            <a:r>
              <a:rPr kumimoji="1" lang="ko-KR" altLang="en-US"/>
              <a:t>는 </a:t>
            </a:r>
            <a:r>
              <a:rPr kumimoji="1" lang="en-US" altLang="ko-KR"/>
              <a:t>sigmoid(Z2)</a:t>
            </a:r>
            <a:r>
              <a:rPr kumimoji="1" lang="ko-KR" altLang="en-US"/>
              <a:t>입니다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04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신경망에서</a:t>
            </a:r>
            <a:r>
              <a:rPr kumimoji="1" lang="en-US" altLang="ko-KR"/>
              <a:t>, E</a:t>
            </a:r>
            <a:r>
              <a:rPr kumimoji="1" lang="ko-KR" altLang="en-US" dirty="0"/>
              <a:t>는 각 층의 출력 값들의 오차를 나타냅니다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잠깐만요</a:t>
            </a:r>
            <a:r>
              <a:rPr kumimoji="1" lang="en-US" altLang="ko-KR"/>
              <a:t>, </a:t>
            </a:r>
            <a:r>
              <a:rPr kumimoji="1" lang="ko-KR" altLang="en-US"/>
              <a:t>포항 지역에서 한 학생이 질문을 하네요</a:t>
            </a:r>
            <a:r>
              <a:rPr kumimoji="1" lang="en-US" altLang="ko-KR"/>
              <a:t>…..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질문은</a:t>
            </a:r>
            <a:r>
              <a:rPr kumimoji="1" lang="en-US" altLang="ko-KR"/>
              <a:t>…… “</a:t>
            </a:r>
            <a:r>
              <a:rPr kumimoji="1" lang="ko-KR" altLang="en-US"/>
              <a:t>교수님</a:t>
            </a:r>
            <a:r>
              <a:rPr kumimoji="1" lang="en-US" altLang="ko-KR"/>
              <a:t>, </a:t>
            </a:r>
            <a:r>
              <a:rPr kumimoji="1" lang="ko-KR" altLang="en-US"/>
              <a:t>오차는 </a:t>
            </a:r>
            <a:r>
              <a:rPr kumimoji="1" lang="ko-KR" altLang="en-US" dirty="0"/>
              <a:t>출력층에서만 계산할 수 있는 </a:t>
            </a:r>
            <a:r>
              <a:rPr kumimoji="1" lang="ko-KR" altLang="en-US"/>
              <a:t>것이 아닌가요</a:t>
            </a:r>
            <a:r>
              <a:rPr kumimoji="1" lang="en-US" altLang="ko-KR"/>
              <a:t>?”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좋은 질문입니다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질문한 학생이 말한대로</a:t>
            </a:r>
            <a:r>
              <a:rPr kumimoji="1" lang="en-US" altLang="ko-KR"/>
              <a:t>, </a:t>
            </a:r>
            <a:r>
              <a:rPr kumimoji="1" lang="ko-KR" altLang="en-US"/>
              <a:t>현재 </a:t>
            </a:r>
            <a:r>
              <a:rPr kumimoji="1" lang="ko-KR" altLang="en-US" dirty="0"/>
              <a:t>갖고 </a:t>
            </a:r>
            <a:r>
              <a:rPr kumimoji="1" lang="ko-KR" altLang="en-US"/>
              <a:t>있는 정보로는 출력층에서만 오차를 구할 수 있는 것은 사실입니다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/>
              <a:t>왜 그렇죠</a:t>
            </a:r>
            <a:r>
              <a:rPr kumimoji="1" lang="en-US" altLang="ko-KR"/>
              <a:t>?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오차는 </a:t>
            </a:r>
            <a:r>
              <a:rPr kumimoji="1" lang="en-US" altLang="ko-KR"/>
              <a:t>y</a:t>
            </a:r>
            <a:r>
              <a:rPr kumimoji="1" lang="ko-KR" altLang="en-US"/>
              <a:t>와 </a:t>
            </a:r>
            <a:r>
              <a:rPr kumimoji="1" lang="en-US" altLang="ko-KR"/>
              <a:t>yhat</a:t>
            </a:r>
            <a:r>
              <a:rPr kumimoji="1" lang="ko-KR" altLang="en-US"/>
              <a:t>을 비교하는 것이니까</a:t>
            </a:r>
            <a:r>
              <a:rPr kumimoji="1" lang="en-US" altLang="ko-KR"/>
              <a:t>, </a:t>
            </a:r>
            <a:r>
              <a:rPr kumimoji="1" lang="ko-KR" altLang="en-US"/>
              <a:t>출력층에서만 오차를 계산할 수 있죠</a:t>
            </a:r>
            <a:r>
              <a:rPr kumimoji="1" lang="en-US" altLang="ko-KR"/>
              <a:t>..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예를 들면</a:t>
            </a:r>
            <a:r>
              <a:rPr kumimoji="1" lang="en-US" altLang="ko-KR"/>
              <a:t>, </a:t>
            </a:r>
            <a:r>
              <a:rPr kumimoji="1" lang="ko-KR" altLang="en-US"/>
              <a:t>은닉층의 </a:t>
            </a:r>
            <a:r>
              <a:rPr kumimoji="1" lang="ko-KR" altLang="en-US" dirty="0"/>
              <a:t>출력값에 대한 </a:t>
            </a:r>
            <a:r>
              <a:rPr kumimoji="1" lang="ko-KR" altLang="en-US"/>
              <a:t>클래스 레이블이 없으니까 은닉층에서 오차는 측정할 수 없습니다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0" indent="0">
              <a:buFontTx/>
              <a:buNone/>
            </a:pPr>
            <a:r>
              <a:rPr kumimoji="1" lang="ko-KR" altLang="en-US"/>
              <a:t>다만</a:t>
            </a:r>
            <a:r>
              <a:rPr kumimoji="1" lang="en-US" altLang="ko-KR"/>
              <a:t>, </a:t>
            </a:r>
            <a:r>
              <a:rPr kumimoji="1" lang="ko-KR" altLang="en-US"/>
              <a:t>은닉층의 오차를 어느 정도는 역추적할 수는 있습니다</a:t>
            </a:r>
            <a:r>
              <a:rPr kumimoji="1" lang="en-US" altLang="ko-KR"/>
              <a:t>. – </a:t>
            </a:r>
            <a:r>
              <a:rPr kumimoji="1" lang="ko-KR" altLang="en-US"/>
              <a:t>이것이 키 포인트입니다</a:t>
            </a:r>
            <a:r>
              <a:rPr kumimoji="1" lang="en-US" altLang="ko-KR"/>
              <a:t>. </a:t>
            </a:r>
          </a:p>
          <a:p>
            <a:pPr marL="0" indent="0">
              <a:buFontTx/>
              <a:buNone/>
            </a:pPr>
            <a:r>
              <a:rPr kumimoji="1" lang="ko-KR" altLang="en-US"/>
              <a:t>이렇게 출력층의 오차를 가지고 그 앞층에 있는 오차를 역추적하는 과정을 </a:t>
            </a:r>
            <a:r>
              <a:rPr kumimoji="1" lang="en-US" altLang="ko-KR"/>
              <a:t>“</a:t>
            </a:r>
            <a:r>
              <a:rPr kumimoji="1" lang="ko-KR" altLang="en-US"/>
              <a:t>오차 역전파＂라고 부릅니다</a:t>
            </a:r>
            <a:r>
              <a:rPr kumimoji="1" lang="en-US" altLang="ko-KR"/>
              <a:t>. </a:t>
            </a:r>
          </a:p>
          <a:p>
            <a:pPr marL="0" indent="0">
              <a:buFontTx/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90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지금부터 간단한 신경망을 사용해서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어떻게 은닉층의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계산할 수 있는지 생각해 봅시다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여기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그림을 보시죠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그림에서 표시되어 있듯이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입력값과 가중치가 모두 주어졌습니다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Feed Forward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알고리즘을 통해 출력층의 예측 값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을 계산할 수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yhat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과 클래스 레이블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비교해서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E2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계산할 수 있지요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08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785681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2266" y="1088571"/>
            <a:ext cx="11842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19-11-05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10" Type="http://schemas.openxmlformats.org/officeDocument/2006/relationships/image" Target="../media/image151.png"/><Relationship Id="rId4" Type="http://schemas.openxmlformats.org/officeDocument/2006/relationships/image" Target="../media/image8.png"/><Relationship Id="rId9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8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655D1B-035F-439D-B86F-61A557BF9B4E}"/>
              </a:ext>
            </a:extLst>
          </p:cNvPr>
          <p:cNvSpPr/>
          <p:nvPr/>
        </p:nvSpPr>
        <p:spPr>
          <a:xfrm>
            <a:off x="5947554" y="5904186"/>
            <a:ext cx="1109692" cy="727695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176C02B-D24E-4D51-A93A-6207C33F5428}"/>
              </a:ext>
            </a:extLst>
          </p:cNvPr>
          <p:cNvSpPr/>
          <p:nvPr/>
        </p:nvSpPr>
        <p:spPr>
          <a:xfrm>
            <a:off x="3486213" y="6150430"/>
            <a:ext cx="1109692" cy="727695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7DFDC79E-B713-4FC5-AAF6-4898D9BE7823}"/>
              </a:ext>
            </a:extLst>
          </p:cNvPr>
          <p:cNvSpPr/>
          <p:nvPr/>
        </p:nvSpPr>
        <p:spPr>
          <a:xfrm>
            <a:off x="4923732" y="6156393"/>
            <a:ext cx="694944" cy="475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67">
                <a:extLst>
                  <a:ext uri="{FF2B5EF4-FFF2-40B4-BE49-F238E27FC236}">
                    <a16:creationId xmlns:a16="http://schemas.microsoft.com/office/drawing/2014/main" id="{2B90736F-76BA-4F39-9A92-E7810D22BB74}"/>
                  </a:ext>
                </a:extLst>
              </p:cNvPr>
              <p:cNvSpPr/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사각형: 둥근 모서리 67">
                <a:extLst>
                  <a:ext uri="{FF2B5EF4-FFF2-40B4-BE49-F238E27FC236}">
                    <a16:creationId xmlns:a16="http://schemas.microsoft.com/office/drawing/2014/main" id="{2B90736F-76BA-4F39-9A92-E7810D22B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5F52B035-06B6-4F3B-AF4D-5E89E8A2BEA9}"/>
                  </a:ext>
                </a:extLst>
              </p:cNvPr>
              <p:cNvSpPr/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5F52B035-06B6-4F3B-AF4D-5E89E8A2B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>
                <a:extLst>
                  <a:ext uri="{FF2B5EF4-FFF2-40B4-BE49-F238E27FC236}">
                    <a16:creationId xmlns:a16="http://schemas.microsoft.com/office/drawing/2014/main" id="{752BE5F3-8C08-41C6-9047-1044EFB9C7A5}"/>
                  </a:ext>
                </a:extLst>
              </p:cNvPr>
              <p:cNvSpPr txBox="1"/>
              <p:nvPr/>
            </p:nvSpPr>
            <p:spPr>
              <a:xfrm>
                <a:off x="8412838" y="5602227"/>
                <a:ext cx="4015632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.42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ko-KR" altLang="en-US" sz="2800" i="1">
                                    <a:latin typeface="Cambria Math" panose="02040503050406030204" pitchFamily="18" charset="0"/>
                                  </a:rPr>
                                  <m:t>미</m:t>
                                </m:r>
                                <m:r>
                                  <a:rPr kumimoji="1" lang="ko-KR" altLang="en-US" sz="2800" i="1" smtClean="0">
                                    <a:latin typeface="Cambria Math" panose="02040503050406030204" pitchFamily="18" charset="0"/>
                                  </a:rPr>
                                  <m:t>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11" name="텍스트 상자 10">
                <a:extLst>
                  <a:ext uri="{FF2B5EF4-FFF2-40B4-BE49-F238E27FC236}">
                    <a16:creationId xmlns:a16="http://schemas.microsoft.com/office/drawing/2014/main" id="{752BE5F3-8C08-41C6-9047-1044EFB9C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38" y="5602227"/>
                <a:ext cx="4015632" cy="12872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9B06563-2080-4E95-9F72-4E96B5052758}"/>
                  </a:ext>
                </a:extLst>
              </p:cNvPr>
              <p:cNvSpPr/>
              <p:nvPr/>
            </p:nvSpPr>
            <p:spPr>
              <a:xfrm>
                <a:off x="6877535" y="3341552"/>
                <a:ext cx="755720" cy="55502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400" i="1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9B06563-2080-4E95-9F72-4E96B5052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5" y="3341552"/>
                <a:ext cx="755720" cy="555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688F835-5AF1-4A1E-A88B-671F6D4B5790}"/>
                  </a:ext>
                </a:extLst>
              </p:cNvPr>
              <p:cNvSpPr/>
              <p:nvPr/>
            </p:nvSpPr>
            <p:spPr>
              <a:xfrm>
                <a:off x="6987732" y="4935534"/>
                <a:ext cx="755720" cy="57176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2400" i="1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688F835-5AF1-4A1E-A88B-671F6D4B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32" y="4935534"/>
                <a:ext cx="755720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1FBEDB4-3099-4EFB-9341-1510EF077288}"/>
                  </a:ext>
                </a:extLst>
              </p:cNvPr>
              <p:cNvSpPr/>
              <p:nvPr/>
            </p:nvSpPr>
            <p:spPr>
              <a:xfrm>
                <a:off x="6121252" y="6007136"/>
                <a:ext cx="791370" cy="4774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4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1FBEDB4-3099-4EFB-9341-1510EF077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52" y="6007136"/>
                <a:ext cx="791370" cy="477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3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0D7EDA3-33B4-48C2-A054-8470D5B95AFE}"/>
              </a:ext>
            </a:extLst>
          </p:cNvPr>
          <p:cNvSpPr/>
          <p:nvPr/>
        </p:nvSpPr>
        <p:spPr>
          <a:xfrm rot="1318163">
            <a:off x="4548809" y="3603056"/>
            <a:ext cx="635431" cy="3585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55BCFE6-DCB5-4B9D-9CBE-5B3A5556F73F}"/>
              </a:ext>
            </a:extLst>
          </p:cNvPr>
          <p:cNvSpPr/>
          <p:nvPr/>
        </p:nvSpPr>
        <p:spPr>
          <a:xfrm rot="20683773">
            <a:off x="4556808" y="4344436"/>
            <a:ext cx="635431" cy="3585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05017-BC64-4AC3-B5C5-A189801F49AC}"/>
              </a:ext>
            </a:extLst>
          </p:cNvPr>
          <p:cNvSpPr/>
          <p:nvPr/>
        </p:nvSpPr>
        <p:spPr>
          <a:xfrm rot="18930460">
            <a:off x="4558501" y="5075225"/>
            <a:ext cx="635431" cy="371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67">
                <a:extLst>
                  <a:ext uri="{FF2B5EF4-FFF2-40B4-BE49-F238E27FC236}">
                    <a16:creationId xmlns:a16="http://schemas.microsoft.com/office/drawing/2014/main" id="{DE0CDE2D-2ABB-4CC5-9629-B881F94C781B}"/>
                  </a:ext>
                </a:extLst>
              </p:cNvPr>
              <p:cNvSpPr/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67">
                <a:extLst>
                  <a:ext uri="{FF2B5EF4-FFF2-40B4-BE49-F238E27FC236}">
                    <a16:creationId xmlns:a16="http://schemas.microsoft.com/office/drawing/2014/main" id="{DE0CDE2D-2ABB-4CC5-9629-B881F94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34E0C85-DFA2-47A9-A3D6-755E4843FA5B}"/>
                  </a:ext>
                </a:extLst>
              </p:cNvPr>
              <p:cNvSpPr/>
              <p:nvPr/>
            </p:nvSpPr>
            <p:spPr>
              <a:xfrm>
                <a:off x="6877535" y="3341552"/>
                <a:ext cx="755720" cy="55502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400" i="1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34E0C85-DFA2-47A9-A3D6-755E4843F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35" y="3341552"/>
                <a:ext cx="755720" cy="555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3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5F52B035-06B6-4F3B-AF4D-5E89E8A2BEA9}"/>
                  </a:ext>
                </a:extLst>
              </p:cNvPr>
              <p:cNvSpPr/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5F52B035-06B6-4F3B-AF4D-5E89E8A2B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0D7EDA3-33B4-48C2-A054-8470D5B95AFE}"/>
              </a:ext>
            </a:extLst>
          </p:cNvPr>
          <p:cNvSpPr/>
          <p:nvPr/>
        </p:nvSpPr>
        <p:spPr>
          <a:xfrm rot="11867570">
            <a:off x="5652939" y="3632553"/>
            <a:ext cx="635431" cy="3585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55BCFE6-DCB5-4B9D-9CBE-5B3A5556F73F}"/>
              </a:ext>
            </a:extLst>
          </p:cNvPr>
          <p:cNvSpPr/>
          <p:nvPr/>
        </p:nvSpPr>
        <p:spPr>
          <a:xfrm rot="9688168">
            <a:off x="5652019" y="3995158"/>
            <a:ext cx="635431" cy="3585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05017-BC64-4AC3-B5C5-A189801F49AC}"/>
              </a:ext>
            </a:extLst>
          </p:cNvPr>
          <p:cNvSpPr/>
          <p:nvPr/>
        </p:nvSpPr>
        <p:spPr>
          <a:xfrm rot="8181363">
            <a:off x="5589189" y="4363863"/>
            <a:ext cx="635431" cy="3712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둥근 모서리 67">
                <a:extLst>
                  <a:ext uri="{FF2B5EF4-FFF2-40B4-BE49-F238E27FC236}">
                    <a16:creationId xmlns:a16="http://schemas.microsoft.com/office/drawing/2014/main" id="{A408B266-CCF2-488D-9D24-256B2A20BCA0}"/>
                  </a:ext>
                </a:extLst>
              </p:cNvPr>
              <p:cNvSpPr/>
              <p:nvPr/>
            </p:nvSpPr>
            <p:spPr>
              <a:xfrm>
                <a:off x="6078457" y="3657601"/>
                <a:ext cx="1260866" cy="891868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사각형: 둥근 모서리 67">
                <a:extLst>
                  <a:ext uri="{FF2B5EF4-FFF2-40B4-BE49-F238E27FC236}">
                    <a16:creationId xmlns:a16="http://schemas.microsoft.com/office/drawing/2014/main" id="{A408B266-CCF2-488D-9D24-256B2A20B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57" y="3657601"/>
                <a:ext cx="1260866" cy="891868"/>
              </a:xfrm>
              <a:prstGeom prst="roundRect">
                <a:avLst>
                  <a:gd name="adj" fmla="val 20454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73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7ECD9F-118E-4D78-A808-EDF1A8C0FCE1}"/>
              </a:ext>
            </a:extLst>
          </p:cNvPr>
          <p:cNvSpPr/>
          <p:nvPr/>
        </p:nvSpPr>
        <p:spPr>
          <a:xfrm>
            <a:off x="5084064" y="3411720"/>
            <a:ext cx="719725" cy="1818647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67">
                <a:extLst>
                  <a:ext uri="{FF2B5EF4-FFF2-40B4-BE49-F238E27FC236}">
                    <a16:creationId xmlns:a16="http://schemas.microsoft.com/office/drawing/2014/main" id="{B4CB6719-5DFB-477D-A131-D01691A63BA1}"/>
                  </a:ext>
                </a:extLst>
              </p:cNvPr>
              <p:cNvSpPr/>
              <p:nvPr/>
            </p:nvSpPr>
            <p:spPr>
              <a:xfrm>
                <a:off x="6078457" y="3657601"/>
                <a:ext cx="1260866" cy="891868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67">
                <a:extLst>
                  <a:ext uri="{FF2B5EF4-FFF2-40B4-BE49-F238E27FC236}">
                    <a16:creationId xmlns:a16="http://schemas.microsoft.com/office/drawing/2014/main" id="{B4CB6719-5DFB-477D-A131-D01691A63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57" y="3657601"/>
                <a:ext cx="1260866" cy="891868"/>
              </a:xfrm>
              <a:prstGeom prst="roundRect">
                <a:avLst>
                  <a:gd name="adj" fmla="val 20454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6BE02531-0F72-461D-BD04-99F4E23A9B49}"/>
                  </a:ext>
                </a:extLst>
              </p:cNvPr>
              <p:cNvSpPr/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67">
                <a:extLst>
                  <a:ext uri="{FF2B5EF4-FFF2-40B4-BE49-F238E27FC236}">
                    <a16:creationId xmlns:a16="http://schemas.microsoft.com/office/drawing/2014/main" id="{6BE02531-0F72-461D-BD04-99F4E23A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97" y="3657600"/>
                <a:ext cx="3283602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7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021C1E-3C3C-451D-9638-FA44F2E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=0.58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=0.42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67">
                <a:extLst>
                  <a:ext uri="{FF2B5EF4-FFF2-40B4-BE49-F238E27FC236}">
                    <a16:creationId xmlns:a16="http://schemas.microsoft.com/office/drawing/2014/main" id="{B07C3E7F-4760-46C9-8A0A-2528CD3EAD47}"/>
                  </a:ext>
                </a:extLst>
              </p:cNvPr>
              <p:cNvSpPr/>
              <p:nvPr/>
            </p:nvSpPr>
            <p:spPr>
              <a:xfrm>
                <a:off x="8185720" y="3457544"/>
                <a:ext cx="3502660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𝟓𝟖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사각형: 둥근 모서리 67">
                <a:extLst>
                  <a:ext uri="{FF2B5EF4-FFF2-40B4-BE49-F238E27FC236}">
                    <a16:creationId xmlns:a16="http://schemas.microsoft.com/office/drawing/2014/main" id="{B07C3E7F-4760-46C9-8A0A-2528CD3EA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20" y="3457544"/>
                <a:ext cx="3502660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7ECD9F-118E-4D78-A808-EDF1A8C0FCE1}"/>
              </a:ext>
            </a:extLst>
          </p:cNvPr>
          <p:cNvSpPr/>
          <p:nvPr/>
        </p:nvSpPr>
        <p:spPr>
          <a:xfrm>
            <a:off x="5084064" y="3411720"/>
            <a:ext cx="719725" cy="1818647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259B88-6CF2-4092-ACAB-2F6CD75CAEA8}"/>
                  </a:ext>
                </a:extLst>
              </p:cNvPr>
              <p:cNvSpPr/>
              <p:nvPr/>
            </p:nvSpPr>
            <p:spPr>
              <a:xfrm>
                <a:off x="8166628" y="2676901"/>
                <a:ext cx="3502661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0.42×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0.3+0.2+0.1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0.21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259B88-6CF2-4092-ACAB-2F6CD75CA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28" y="2676901"/>
                <a:ext cx="3502661" cy="6756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5F0DA7-DAC5-432C-9465-E83CE1B14C47}"/>
                  </a:ext>
                </a:extLst>
              </p:cNvPr>
              <p:cNvSpPr/>
              <p:nvPr/>
            </p:nvSpPr>
            <p:spPr>
              <a:xfrm>
                <a:off x="8204069" y="4454357"/>
                <a:ext cx="3465220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0.42×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0.3+0.2+0.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0.14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5F0DA7-DAC5-432C-9465-E83CE1B14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69" y="4454357"/>
                <a:ext cx="3465220" cy="67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D52A64-F277-4E90-94B5-0DC35024D2FF}"/>
                  </a:ext>
                </a:extLst>
              </p:cNvPr>
              <p:cNvSpPr/>
              <p:nvPr/>
            </p:nvSpPr>
            <p:spPr>
              <a:xfrm>
                <a:off x="8185720" y="5230367"/>
                <a:ext cx="3465220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0.42×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0.3+0.2+0.1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0.07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D52A64-F277-4E90-94B5-0DC35024D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20" y="5230367"/>
                <a:ext cx="3465220" cy="675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BD0D27-08EF-4BB9-A866-9CF988E7D388}"/>
              </a:ext>
            </a:extLst>
          </p:cNvPr>
          <p:cNvCxnSpPr>
            <a:stCxn id="12" idx="1"/>
          </p:cNvCxnSpPr>
          <p:nvPr/>
        </p:nvCxnSpPr>
        <p:spPr>
          <a:xfrm flipH="1">
            <a:off x="5559552" y="3014750"/>
            <a:ext cx="2607076" cy="1006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C3CE2D-E0C1-455F-B629-8747A409B38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657088" y="4267327"/>
            <a:ext cx="2546981" cy="524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E1B5BA-0222-4F12-A456-2F6EE002B60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57088" y="4541695"/>
            <a:ext cx="2528632" cy="10265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8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E5AEB52-AEDA-4879-88CA-3E5DA784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" y="2666571"/>
            <a:ext cx="7495138" cy="4211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가정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/>
                  <a:t>오차</a:t>
                </a:r>
                <a:r>
                  <a:rPr kumimoji="1" lang="en-US" altLang="ko-KR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=0.45 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내용 개체 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67">
                <a:extLst>
                  <a:ext uri="{FF2B5EF4-FFF2-40B4-BE49-F238E27FC236}">
                    <a16:creationId xmlns:a16="http://schemas.microsoft.com/office/drawing/2014/main" id="{B07C3E7F-4760-46C9-8A0A-2528CD3EAD47}"/>
                  </a:ext>
                </a:extLst>
              </p:cNvPr>
              <p:cNvSpPr/>
              <p:nvPr/>
            </p:nvSpPr>
            <p:spPr>
              <a:xfrm>
                <a:off x="8185720" y="3457544"/>
                <a:ext cx="3502660" cy="891869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:r>
                  <a:rPr lang="en-US" altLang="ko-KR" sz="2000" b="1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altLang="ko-KR" sz="2000" b="1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2000" b="1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ko-K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사각형: 둥근 모서리 67">
                <a:extLst>
                  <a:ext uri="{FF2B5EF4-FFF2-40B4-BE49-F238E27FC236}">
                    <a16:creationId xmlns:a16="http://schemas.microsoft.com/office/drawing/2014/main" id="{B07C3E7F-4760-46C9-8A0A-2528CD3EA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20" y="3457544"/>
                <a:ext cx="3502660" cy="891869"/>
              </a:xfrm>
              <a:prstGeom prst="roundRect">
                <a:avLst>
                  <a:gd name="adj" fmla="val 20454"/>
                </a:avLst>
              </a:prstGeom>
              <a:blipFill>
                <a:blip r:embed="rId5"/>
                <a:stretch>
                  <a:fillRect t="-6711" b="-402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7ECD9F-118E-4D78-A808-EDF1A8C0FCE1}"/>
              </a:ext>
            </a:extLst>
          </p:cNvPr>
          <p:cNvSpPr/>
          <p:nvPr/>
        </p:nvSpPr>
        <p:spPr>
          <a:xfrm>
            <a:off x="4754880" y="3611776"/>
            <a:ext cx="719725" cy="2294289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259B88-6CF2-4092-ACAB-2F6CD75CAEA8}"/>
                  </a:ext>
                </a:extLst>
              </p:cNvPr>
              <p:cNvSpPr/>
              <p:nvPr/>
            </p:nvSpPr>
            <p:spPr>
              <a:xfrm>
                <a:off x="8166628" y="2676901"/>
                <a:ext cx="3521752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23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259B88-6CF2-4092-ACAB-2F6CD75CA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28" y="2676901"/>
                <a:ext cx="3521752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5F0DA7-DAC5-432C-9465-E83CE1B14C47}"/>
                  </a:ext>
                </a:extLst>
              </p:cNvPr>
              <p:cNvSpPr/>
              <p:nvPr/>
            </p:nvSpPr>
            <p:spPr>
              <a:xfrm>
                <a:off x="8204069" y="4454357"/>
                <a:ext cx="3465220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ko-KR" sz="2000" i="1">
                              <a:latin typeface="Cambria Math" charset="0"/>
                            </a:rPr>
                            <m:t>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D5F0DA7-DAC5-432C-9465-E83CE1B14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69" y="4454357"/>
                <a:ext cx="3465220" cy="67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D52A64-F277-4E90-94B5-0DC35024D2FF}"/>
                  </a:ext>
                </a:extLst>
              </p:cNvPr>
              <p:cNvSpPr/>
              <p:nvPr/>
            </p:nvSpPr>
            <p:spPr>
              <a:xfrm>
                <a:off x="8185720" y="5230367"/>
                <a:ext cx="3465220" cy="67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  <m:r>
                        <a:rPr lang="mr-IN" altLang="ko-KR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11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D52A64-F277-4E90-94B5-0DC35024D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720" y="5230367"/>
                <a:ext cx="3465220" cy="6756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C0AFBA-8215-4B6B-8887-E5C964523349}"/>
              </a:ext>
            </a:extLst>
          </p:cNvPr>
          <p:cNvCxnSpPr>
            <a:cxnSpLocks/>
          </p:cNvCxnSpPr>
          <p:nvPr/>
        </p:nvCxnSpPr>
        <p:spPr>
          <a:xfrm flipH="1">
            <a:off x="5141639" y="3014750"/>
            <a:ext cx="3024989" cy="14396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299892-67ED-4CEC-A7FA-771DBC0191D8}"/>
              </a:ext>
            </a:extLst>
          </p:cNvPr>
          <p:cNvCxnSpPr>
            <a:cxnSpLocks/>
          </p:cNvCxnSpPr>
          <p:nvPr/>
        </p:nvCxnSpPr>
        <p:spPr>
          <a:xfrm flipV="1">
            <a:off x="5303520" y="5548277"/>
            <a:ext cx="0" cy="7595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사각형: 둥근 모서리 67">
                <a:extLst>
                  <a:ext uri="{FF2B5EF4-FFF2-40B4-BE49-F238E27FC236}">
                    <a16:creationId xmlns:a16="http://schemas.microsoft.com/office/drawing/2014/main" id="{C413819C-1EA8-4C1D-A163-E41A4467CF0E}"/>
                  </a:ext>
                </a:extLst>
              </p:cNvPr>
              <p:cNvSpPr/>
              <p:nvPr/>
            </p:nvSpPr>
            <p:spPr>
              <a:xfrm>
                <a:off x="5943323" y="4839756"/>
                <a:ext cx="1260866" cy="891868"/>
              </a:xfrm>
              <a:prstGeom prst="roundRect">
                <a:avLst>
                  <a:gd name="adj" fmla="val 20454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ko-KR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사각형: 둥근 모서리 67">
                <a:extLst>
                  <a:ext uri="{FF2B5EF4-FFF2-40B4-BE49-F238E27FC236}">
                    <a16:creationId xmlns:a16="http://schemas.microsoft.com/office/drawing/2014/main" id="{C413819C-1EA8-4C1D-A163-E41A4467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23" y="4839756"/>
                <a:ext cx="1260866" cy="891868"/>
              </a:xfrm>
              <a:prstGeom prst="roundRect">
                <a:avLst>
                  <a:gd name="adj" fmla="val 20454"/>
                </a:avLst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0F27230-23F3-4FBC-9060-F51C464C7F3A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410052" y="3799533"/>
            <a:ext cx="401746" cy="461481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1A7985-F2ED-48A4-897A-FFAAF8ADD2E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303520" y="4792206"/>
            <a:ext cx="2900549" cy="2308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F74E73-B7B1-4E92-B9AC-729D932B2D55}"/>
                  </a:ext>
                </a:extLst>
              </p:cNvPr>
              <p:cNvSpPr/>
              <p:nvPr/>
            </p:nvSpPr>
            <p:spPr>
              <a:xfrm>
                <a:off x="7267132" y="5026342"/>
                <a:ext cx="755720" cy="57176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2400" i="1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F74E73-B7B1-4E92-B9AC-729D932B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132" y="5026342"/>
                <a:ext cx="755720" cy="5717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7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13D2A2-29A2-4DD6-9DEA-5808EA9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84AAA9-2DED-4247-8760-217D71D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EA666-7E39-43DA-98EA-6FDF610F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347736-5889-4B02-B071-7816371A5B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4">
                <a:extLst>
                  <a:ext uri="{FF2B5EF4-FFF2-40B4-BE49-F238E27FC236}">
                    <a16:creationId xmlns:a16="http://schemas.microsoft.com/office/drawing/2014/main" id="{9EF3D437-91C6-419B-AE77-E49B105B7342}"/>
                  </a:ext>
                </a:extLst>
              </p:cNvPr>
              <p:cNvSpPr txBox="1"/>
              <p:nvPr/>
            </p:nvSpPr>
            <p:spPr>
              <a:xfrm>
                <a:off x="8379609" y="2666571"/>
                <a:ext cx="2258567" cy="539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6" name="텍스트 상자 4">
                <a:extLst>
                  <a:ext uri="{FF2B5EF4-FFF2-40B4-BE49-F238E27FC236}">
                    <a16:creationId xmlns:a16="http://schemas.microsoft.com/office/drawing/2014/main" id="{9EF3D437-91C6-419B-AE77-E49B105B7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09" y="2666571"/>
                <a:ext cx="2258567" cy="539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7D77F6E0-D8ED-4463-918B-3F1040B2F636}"/>
                  </a:ext>
                </a:extLst>
              </p:cNvPr>
              <p:cNvSpPr txBox="1"/>
              <p:nvPr/>
            </p:nvSpPr>
            <p:spPr>
              <a:xfrm>
                <a:off x="8981188" y="3282532"/>
                <a:ext cx="2999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=1 −0.58=0.42</m:t>
                      </m:r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7D77F6E0-D8ED-4463-918B-3F1040B2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88" y="3282532"/>
                <a:ext cx="29996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>
                <a:extLst>
                  <a:ext uri="{FF2B5EF4-FFF2-40B4-BE49-F238E27FC236}">
                    <a16:creationId xmlns:a16="http://schemas.microsoft.com/office/drawing/2014/main" id="{3363D6A9-EF6D-4CAD-A64B-83DDCBD0D83C}"/>
                  </a:ext>
                </a:extLst>
              </p:cNvPr>
              <p:cNvSpPr txBox="1"/>
              <p:nvPr/>
            </p:nvSpPr>
            <p:spPr>
              <a:xfrm>
                <a:off x="8379609" y="3798815"/>
                <a:ext cx="2275110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8" name="텍스트 상자 7">
                <a:extLst>
                  <a:ext uri="{FF2B5EF4-FFF2-40B4-BE49-F238E27FC236}">
                    <a16:creationId xmlns:a16="http://schemas.microsoft.com/office/drawing/2014/main" id="{3363D6A9-EF6D-4CAD-A64B-83DDCB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609" y="3798815"/>
                <a:ext cx="2275110" cy="5402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9">
                <a:extLst>
                  <a:ext uri="{FF2B5EF4-FFF2-40B4-BE49-F238E27FC236}">
                    <a16:creationId xmlns:a16="http://schemas.microsoft.com/office/drawing/2014/main" id="{EBAAA0B2-0E0E-4EC0-B173-4C4466609ABA}"/>
                  </a:ext>
                </a:extLst>
              </p:cNvPr>
              <p:cNvSpPr txBox="1"/>
              <p:nvPr/>
            </p:nvSpPr>
            <p:spPr>
              <a:xfrm>
                <a:off x="8981188" y="4414776"/>
                <a:ext cx="2999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=1 −0.55=0.45</m:t>
                      </m:r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9" name="텍스트 상자 9">
                <a:extLst>
                  <a:ext uri="{FF2B5EF4-FFF2-40B4-BE49-F238E27FC236}">
                    <a16:creationId xmlns:a16="http://schemas.microsoft.com/office/drawing/2014/main" id="{EBAAA0B2-0E0E-4EC0-B173-4C446660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88" y="4414776"/>
                <a:ext cx="299960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10">
                <a:extLst>
                  <a:ext uri="{FF2B5EF4-FFF2-40B4-BE49-F238E27FC236}">
                    <a16:creationId xmlns:a16="http://schemas.microsoft.com/office/drawing/2014/main" id="{F75375BC-8A8C-4D2E-8CCD-ADE9CF7944FF}"/>
                  </a:ext>
                </a:extLst>
              </p:cNvPr>
              <p:cNvSpPr txBox="1"/>
              <p:nvPr/>
            </p:nvSpPr>
            <p:spPr>
              <a:xfrm>
                <a:off x="8412838" y="5602227"/>
                <a:ext cx="4015632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.42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0.45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10" name="텍스트 상자 10">
                <a:extLst>
                  <a:ext uri="{FF2B5EF4-FFF2-40B4-BE49-F238E27FC236}">
                    <a16:creationId xmlns:a16="http://schemas.microsoft.com/office/drawing/2014/main" id="{F75375BC-8A8C-4D2E-8CCD-ADE9CF794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838" y="5602227"/>
                <a:ext cx="4015632" cy="12872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4CEB11F-CECE-49E5-86E2-D06580D1A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58" y="2666571"/>
            <a:ext cx="7495138" cy="4211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65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4AF9B0-BCB5-4E0E-A3AD-1E6BF75663E4}"/>
              </a:ext>
            </a:extLst>
          </p:cNvPr>
          <p:cNvSpPr/>
          <p:nvPr/>
        </p:nvSpPr>
        <p:spPr>
          <a:xfrm>
            <a:off x="3642102" y="2644108"/>
            <a:ext cx="588935" cy="267849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0476A8-1352-419C-9FF7-7CA4BE9E1F4F}"/>
              </a:ext>
            </a:extLst>
          </p:cNvPr>
          <p:cNvSpPr/>
          <p:nvPr/>
        </p:nvSpPr>
        <p:spPr>
          <a:xfrm>
            <a:off x="6207931" y="2644108"/>
            <a:ext cx="588935" cy="267849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689004-6B16-414E-BD6E-780987720278}"/>
                  </a:ext>
                </a:extLst>
              </p:cNvPr>
              <p:cNvSpPr/>
              <p:nvPr/>
            </p:nvSpPr>
            <p:spPr>
              <a:xfrm>
                <a:off x="3449096" y="1986753"/>
                <a:ext cx="974946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sz="2800" i="1">
                          <a:latin typeface="Cambria Math" charset="0"/>
                        </a:rPr>
                        <m:t>0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.42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689004-6B16-414E-BD6E-78098772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6" y="1986753"/>
                <a:ext cx="97494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9CCCC-C5FD-4720-ADD8-268C82118A5D}"/>
                  </a:ext>
                </a:extLst>
              </p:cNvPr>
              <p:cNvSpPr/>
              <p:nvPr/>
            </p:nvSpPr>
            <p:spPr>
              <a:xfrm>
                <a:off x="5993783" y="1959553"/>
                <a:ext cx="974947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sz="2800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.4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9CCCC-C5FD-4720-ADD8-268C82118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83" y="1959553"/>
                <a:ext cx="9749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BA657D7-90AB-4CE9-8753-BA5B093DEEB3}"/>
                  </a:ext>
                </a:extLst>
              </p:cNvPr>
              <p:cNvSpPr/>
              <p:nvPr/>
            </p:nvSpPr>
            <p:spPr>
              <a:xfrm>
                <a:off x="3633993" y="5794453"/>
                <a:ext cx="851579" cy="5946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BA657D7-90AB-4CE9-8753-BA5B093DE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93" y="5794453"/>
                <a:ext cx="851579" cy="594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C6F6F68-2CAF-4148-A2A5-F017C259E461}"/>
                  </a:ext>
                </a:extLst>
              </p:cNvPr>
              <p:cNvSpPr/>
              <p:nvPr/>
            </p:nvSpPr>
            <p:spPr>
              <a:xfrm>
                <a:off x="667995" y="5794453"/>
                <a:ext cx="851579" cy="5946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ko-KR" altLang="en-US" sz="28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C6F6F68-2CAF-4148-A2A5-F017C259E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5" y="5794453"/>
                <a:ext cx="851579" cy="594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6D9C064-B33F-4C64-8537-5B5DE6DA7589}"/>
              </a:ext>
            </a:extLst>
          </p:cNvPr>
          <p:cNvSpPr/>
          <p:nvPr/>
        </p:nvSpPr>
        <p:spPr>
          <a:xfrm>
            <a:off x="2097828" y="5911711"/>
            <a:ext cx="801322" cy="4774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역전파 개념의 이해</a:t>
            </a:r>
            <a:r>
              <a:rPr lang="en-US" altLang="ko-KR"/>
              <a:t> </a:t>
            </a:r>
            <a:r>
              <a:rPr lang="ko-KR" altLang="en-US"/>
              <a:t>한다</a:t>
            </a:r>
            <a:endParaRPr lang="en-US" altLang="ko-KR"/>
          </a:p>
          <a:p>
            <a:pPr lvl="1"/>
            <a:r>
              <a:rPr lang="ko-KR" altLang="en-US"/>
              <a:t>다층 신경망에서 은닉층 </a:t>
            </a:r>
            <a:r>
              <a:rPr lang="ko-KR" altLang="en-US" dirty="0"/>
              <a:t>오차를 계산하는 방법을 배운다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/>
              <a:t>은닉층 </a:t>
            </a:r>
            <a:r>
              <a:rPr lang="ko-KR" altLang="en-US" dirty="0"/>
              <a:t>오차 계산을 단순화하고 </a:t>
            </a:r>
            <a:r>
              <a:rPr lang="ko-KR" altLang="en-US"/>
              <a:t>일반화 하는 </a:t>
            </a:r>
            <a:r>
              <a:rPr lang="ko-KR" altLang="en-US" dirty="0"/>
              <a:t>방법을 배운다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/>
              <a:t>출력층의 오차를 역전파하기</a:t>
            </a:r>
            <a:endParaRPr lang="en-US" altLang="ko-KR"/>
          </a:p>
          <a:p>
            <a:pPr lvl="1"/>
            <a:r>
              <a:rPr lang="ko-KR" altLang="en-US"/>
              <a:t>역전파로 은닉층의 오차 계산하기</a:t>
            </a:r>
            <a:endParaRPr lang="en-US" altLang="ko-KR" dirty="0"/>
          </a:p>
          <a:p>
            <a:pPr lvl="1"/>
            <a:r>
              <a:rPr lang="ko-KR" altLang="en-US"/>
              <a:t>은닉층 오차 계산의 단순화하고 일반화하기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[1]</m:t>
                                        </m:r>
                                      </m:sup>
                                    </m:sSubSup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644108"/>
                <a:ext cx="2346027" cy="2533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6" y="2644108"/>
                <a:ext cx="5612114" cy="267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0">
                <a:extLst>
                  <a:ext uri="{FF2B5EF4-FFF2-40B4-BE49-F238E27FC236}">
                    <a16:creationId xmlns:a16="http://schemas.microsoft.com/office/drawing/2014/main" id="{411D42D3-0BE9-4EC5-9D68-8E1484A0AE61}"/>
                  </a:ext>
                </a:extLst>
              </p:cNvPr>
              <p:cNvSpPr txBox="1"/>
              <p:nvPr/>
            </p:nvSpPr>
            <p:spPr>
              <a:xfrm>
                <a:off x="3824224" y="5590868"/>
                <a:ext cx="4015632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.42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0.45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sz="2800" b="0" dirty="0"/>
              </a:p>
            </p:txBody>
          </p:sp>
        </mc:Choice>
        <mc:Fallback xmlns="">
          <p:sp>
            <p:nvSpPr>
              <p:cNvPr id="8" name="텍스트 상자 10">
                <a:extLst>
                  <a:ext uri="{FF2B5EF4-FFF2-40B4-BE49-F238E27FC236}">
                    <a16:creationId xmlns:a16="http://schemas.microsoft.com/office/drawing/2014/main" id="{411D42D3-0BE9-4EC5-9D68-8E1484A0A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24" y="5590868"/>
                <a:ext cx="4015632" cy="128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4AF9B0-BCB5-4E0E-A3AD-1E6BF75663E4}"/>
              </a:ext>
            </a:extLst>
          </p:cNvPr>
          <p:cNvSpPr/>
          <p:nvPr/>
        </p:nvSpPr>
        <p:spPr>
          <a:xfrm>
            <a:off x="3642102" y="2644108"/>
            <a:ext cx="588935" cy="267849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0476A8-1352-419C-9FF7-7CA4BE9E1F4F}"/>
              </a:ext>
            </a:extLst>
          </p:cNvPr>
          <p:cNvSpPr/>
          <p:nvPr/>
        </p:nvSpPr>
        <p:spPr>
          <a:xfrm>
            <a:off x="6207931" y="2644108"/>
            <a:ext cx="588935" cy="267849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689004-6B16-414E-BD6E-780987720278}"/>
                  </a:ext>
                </a:extLst>
              </p:cNvPr>
              <p:cNvSpPr/>
              <p:nvPr/>
            </p:nvSpPr>
            <p:spPr>
              <a:xfrm>
                <a:off x="3449096" y="1986753"/>
                <a:ext cx="974946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sz="2800" i="1">
                          <a:latin typeface="Cambria Math" charset="0"/>
                        </a:rPr>
                        <m:t>0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.42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7689004-6B16-414E-BD6E-78098772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6" y="1986753"/>
                <a:ext cx="9749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9CCCC-C5FD-4720-ADD8-268C82118A5D}"/>
                  </a:ext>
                </a:extLst>
              </p:cNvPr>
              <p:cNvSpPr/>
              <p:nvPr/>
            </p:nvSpPr>
            <p:spPr>
              <a:xfrm>
                <a:off x="5993783" y="1959553"/>
                <a:ext cx="974947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sz="2800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.4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9CCCC-C5FD-4720-ADD8-268C82118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83" y="1959553"/>
                <a:ext cx="97494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6696CC-4CB1-47F8-9123-A555C791BD86}"/>
                  </a:ext>
                </a:extLst>
              </p:cNvPr>
              <p:cNvSpPr/>
              <p:nvPr/>
            </p:nvSpPr>
            <p:spPr>
              <a:xfrm>
                <a:off x="667995" y="5794453"/>
                <a:ext cx="851579" cy="5946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ko-KR" altLang="en-US" sz="28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96696CC-4CB1-47F8-9123-A555C791B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5" y="5794453"/>
                <a:ext cx="851579" cy="594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6A65C0EF-0C37-4246-93A7-994524E8A149}"/>
              </a:ext>
            </a:extLst>
          </p:cNvPr>
          <p:cNvSpPr/>
          <p:nvPr/>
        </p:nvSpPr>
        <p:spPr>
          <a:xfrm>
            <a:off x="2097828" y="5911711"/>
            <a:ext cx="801322" cy="4774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7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9">
                <a:extLst>
                  <a:ext uri="{FF2B5EF4-FFF2-40B4-BE49-F238E27FC236}">
                    <a16:creationId xmlns:a16="http://schemas.microsoft.com/office/drawing/2014/main" id="{D4A6E615-CFB0-4EB4-A2A1-95901A0AC989}"/>
                  </a:ext>
                </a:extLst>
              </p:cNvPr>
              <p:cNvSpPr txBox="1"/>
              <p:nvPr/>
            </p:nvSpPr>
            <p:spPr>
              <a:xfrm>
                <a:off x="7090827" y="2781300"/>
                <a:ext cx="5583952" cy="2678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9">
                <a:extLst>
                  <a:ext uri="{FF2B5EF4-FFF2-40B4-BE49-F238E27FC236}">
                    <a16:creationId xmlns:a16="http://schemas.microsoft.com/office/drawing/2014/main" id="{D4A6E615-CFB0-4EB4-A2A1-95901A0A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27" y="2781300"/>
                <a:ext cx="5583952" cy="2678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은닉층의 오차 계산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9" y="1992208"/>
            <a:ext cx="5750560" cy="488591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모서리가 둥근 직사각형 17"/>
          <p:cNvSpPr/>
          <p:nvPr/>
        </p:nvSpPr>
        <p:spPr>
          <a:xfrm>
            <a:off x="10172700" y="2743097"/>
            <a:ext cx="2222540" cy="968266"/>
          </a:xfrm>
          <a:prstGeom prst="roundRect">
            <a:avLst/>
          </a:prstGeom>
          <a:solidFill>
            <a:srgbClr val="FFFF00">
              <a:alpha val="35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A4DD32-656D-4D01-B1CF-670C8C8D06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84840" y="3711361"/>
            <a:ext cx="7462561" cy="2280123"/>
          </a:xfrm>
          <a:prstGeom prst="bentConnector3">
            <a:avLst>
              <a:gd name="adj1" fmla="val 9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91A3CD-6E87-4B29-BA12-59E9B0AE58C9}"/>
              </a:ext>
            </a:extLst>
          </p:cNvPr>
          <p:cNvCxnSpPr>
            <a:cxnSpLocks/>
          </p:cNvCxnSpPr>
          <p:nvPr/>
        </p:nvCxnSpPr>
        <p:spPr>
          <a:xfrm flipH="1" flipV="1">
            <a:off x="3427835" y="4533900"/>
            <a:ext cx="57005" cy="14575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47B738F-987A-472B-905A-48EC2009837C}"/>
              </a:ext>
            </a:extLst>
          </p:cNvPr>
          <p:cNvCxnSpPr>
            <a:cxnSpLocks/>
          </p:cNvCxnSpPr>
          <p:nvPr/>
        </p:nvCxnSpPr>
        <p:spPr>
          <a:xfrm rot="10800000">
            <a:off x="2413001" y="2781300"/>
            <a:ext cx="5394881" cy="4312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7BB006-CF24-4712-8F46-537AE14C6B81}"/>
              </a:ext>
            </a:extLst>
          </p:cNvPr>
          <p:cNvCxnSpPr/>
          <p:nvPr/>
        </p:nvCxnSpPr>
        <p:spPr>
          <a:xfrm>
            <a:off x="2438400" y="2781300"/>
            <a:ext cx="0" cy="445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4374914-CE7D-4F06-98DA-73E2D68986D4}"/>
              </a:ext>
            </a:extLst>
          </p:cNvPr>
          <p:cNvSpPr/>
          <p:nvPr/>
        </p:nvSpPr>
        <p:spPr>
          <a:xfrm>
            <a:off x="713831" y="2603715"/>
            <a:ext cx="1612847" cy="1107646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7">
            <a:extLst>
              <a:ext uri="{FF2B5EF4-FFF2-40B4-BE49-F238E27FC236}">
                <a16:creationId xmlns:a16="http://schemas.microsoft.com/office/drawing/2014/main" id="{1AF3CBBD-2760-45B7-94CF-6EABF5F2644D}"/>
              </a:ext>
            </a:extLst>
          </p:cNvPr>
          <p:cNvSpPr/>
          <p:nvPr/>
        </p:nvSpPr>
        <p:spPr>
          <a:xfrm>
            <a:off x="7752019" y="2725817"/>
            <a:ext cx="2222540" cy="968266"/>
          </a:xfrm>
          <a:prstGeom prst="roundRect">
            <a:avLst/>
          </a:prstGeom>
          <a:solidFill>
            <a:srgbClr val="FFFF00">
              <a:alpha val="35000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94F9604-D213-404B-AA8F-BDBF02712676}"/>
                  </a:ext>
                </a:extLst>
              </p:cNvPr>
              <p:cNvSpPr/>
              <p:nvPr/>
            </p:nvSpPr>
            <p:spPr>
              <a:xfrm>
                <a:off x="6224117" y="3737003"/>
                <a:ext cx="992003" cy="60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3200" i="1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3200" i="1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94F9604-D213-404B-AA8F-BDBF02712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17" y="3737003"/>
                <a:ext cx="992003" cy="605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59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은닉층의 오차 계산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15974" y="4499215"/>
                <a:ext cx="7935762" cy="2573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4499215"/>
                <a:ext cx="7935762" cy="2573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10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은닉층의 오차 계산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315974" y="4499215"/>
                <a:ext cx="7935762" cy="2573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</a:rPr>
                                  <m:t>.42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0.3+0.2+0.1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0.45∙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0.2+0.1+0.1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4499215"/>
                <a:ext cx="7935762" cy="2573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267291" y="4832500"/>
                <a:ext cx="1702261" cy="2045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.44</m:t>
                                    </m:r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0.25</m:t>
                                    </m:r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r>
                                  <a:rPr kumimoji="1" lang="en-US" altLang="ko-KR" sz="2800" b="0" i="1" smtClean="0">
                                    <a:latin typeface="Cambria Math" charset="0"/>
                                  </a:rPr>
                                  <m:t>0.18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291" y="4832500"/>
                <a:ext cx="1702261" cy="20456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8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단순화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오차 계산의 단순화와 일반화</a:t>
            </a:r>
            <a:endParaRPr lang="en-US" altLang="ko-KR" dirty="0"/>
          </a:p>
          <a:p>
            <a:pPr lvl="1"/>
            <a:r>
              <a:rPr lang="ko-KR" altLang="en-US" dirty="0"/>
              <a:t>단순화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3290726" y="4528918"/>
                <a:ext cx="5252528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726" y="4528918"/>
                <a:ext cx="5252528" cy="2678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4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단순화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오차 계산의 단순화와 일반화</a:t>
            </a:r>
            <a:endParaRPr lang="en-US" altLang="ko-KR" dirty="0"/>
          </a:p>
          <a:p>
            <a:pPr lvl="1"/>
            <a:r>
              <a:rPr lang="ko-KR" altLang="en-US" dirty="0"/>
              <a:t>단순화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5" y="2222795"/>
                <a:ext cx="2328201" cy="17461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1" lang="mr-IN" altLang="ko-KR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974" y="1756609"/>
                <a:ext cx="5612114" cy="2678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3290726" y="4528918"/>
                <a:ext cx="5252528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726" y="4528918"/>
                <a:ext cx="5252528" cy="2678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4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단순화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오차 계산의 단순화와 일반화</a:t>
            </a:r>
            <a:endParaRPr lang="en-US" altLang="ko-KR" dirty="0"/>
          </a:p>
          <a:p>
            <a:pPr lvl="1"/>
            <a:r>
              <a:rPr lang="ko-KR" altLang="en-US" dirty="0"/>
              <a:t>단순화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09559" y="2682202"/>
                <a:ext cx="5940665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682202"/>
                <a:ext cx="5940665" cy="2678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15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단순화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ko-KR" altLang="en-US" dirty="0"/>
              <a:t>오차 계산의 단순화와 일반화</a:t>
            </a:r>
            <a:endParaRPr lang="en-US" altLang="ko-KR" dirty="0"/>
          </a:p>
          <a:p>
            <a:pPr lvl="1"/>
            <a:r>
              <a:rPr lang="ko-KR" altLang="en-US" dirty="0"/>
              <a:t>단순화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09559" y="2682202"/>
                <a:ext cx="5940665" cy="2678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kumimoji="1" lang="is-I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ko-KR" sz="2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9" y="2682202"/>
                <a:ext cx="5940665" cy="2678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6700101" y="3657600"/>
            <a:ext cx="785580" cy="69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7736621" y="3377818"/>
                <a:ext cx="4658619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621" y="3377818"/>
                <a:ext cx="4658619" cy="128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04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단순화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52" y="1164780"/>
            <a:ext cx="7230296" cy="5713355"/>
          </a:xfrm>
        </p:spPr>
        <p:txBody>
          <a:bodyPr/>
          <a:lstStyle/>
          <a:p>
            <a:r>
              <a:rPr lang="ko-KR" altLang="en-US" dirty="0"/>
              <a:t>오차 계산의 단순화와 일반화</a:t>
            </a:r>
            <a:endParaRPr lang="en-US" altLang="ko-KR" dirty="0"/>
          </a:p>
          <a:p>
            <a:pPr lvl="1"/>
            <a:r>
              <a:rPr lang="ko-KR" altLang="en-US" dirty="0"/>
              <a:t>일반화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970647" y="2241354"/>
                <a:ext cx="4585917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7" y="2241354"/>
                <a:ext cx="4585917" cy="1287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70646" y="3786590"/>
                <a:ext cx="4585917" cy="60598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𝟏</m:t>
                          </m:r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kumimoji="1" lang="en-US" altLang="ko-KR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ko-KR" altLang="en-US" sz="2800" b="1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6" y="3786590"/>
                <a:ext cx="4585917" cy="605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5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오차 계산의 일반화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52" y="116478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651186" y="3998822"/>
                <a:ext cx="5744054" cy="6059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>
                              <a:latin typeface="Cambria Math" charset="0"/>
                            </a:rPr>
                            <m:t>[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𝑙</m:t>
                          </m:r>
                          <m:r>
                            <a:rPr lang="en-US" altLang="ko-KR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3998822"/>
                <a:ext cx="5744054" cy="605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6651186" y="2075827"/>
                <a:ext cx="5851840" cy="16183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uk-UA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uk-UA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uk-UA" altLang="ko-KR" sz="2800" b="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uk-UA" altLang="ko-KR" sz="2800" b="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kumimoji="1" lang="uk-UA" altLang="ko-KR" sz="2800" b="0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kumimoji="1" lang="uk-UA" altLang="ko-KR" sz="2800" b="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uk-UA" altLang="ko-KR" sz="2800" b="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mr-IN" altLang="ko-KR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2075827"/>
                <a:ext cx="5851840" cy="1618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0">
                <a:extLst>
                  <a:ext uri="{FF2B5EF4-FFF2-40B4-BE49-F238E27FC236}">
                    <a16:creationId xmlns:a16="http://schemas.microsoft.com/office/drawing/2014/main" id="{D33368D8-E99A-426F-9EED-A893A66BEC65}"/>
                  </a:ext>
                </a:extLst>
              </p:cNvPr>
              <p:cNvSpPr txBox="1"/>
              <p:nvPr/>
            </p:nvSpPr>
            <p:spPr>
              <a:xfrm>
                <a:off x="970647" y="2241354"/>
                <a:ext cx="4585917" cy="12872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800" b="0" i="1" smtClean="0">
                                              <a:latin typeface="Cambria Math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mr-IN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28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10">
                <a:extLst>
                  <a:ext uri="{FF2B5EF4-FFF2-40B4-BE49-F238E27FC236}">
                    <a16:creationId xmlns:a16="http://schemas.microsoft.com/office/drawing/2014/main" id="{D33368D8-E99A-426F-9EED-A893A66BE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7" y="2241354"/>
                <a:ext cx="4585917" cy="128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1">
                <a:extLst>
                  <a:ext uri="{FF2B5EF4-FFF2-40B4-BE49-F238E27FC236}">
                    <a16:creationId xmlns:a16="http://schemas.microsoft.com/office/drawing/2014/main" id="{C108ACB0-3B5A-4E4D-9BAA-98185DE324B4}"/>
                  </a:ext>
                </a:extLst>
              </p:cNvPr>
              <p:cNvSpPr txBox="1"/>
              <p:nvPr/>
            </p:nvSpPr>
            <p:spPr>
              <a:xfrm>
                <a:off x="970646" y="3976608"/>
                <a:ext cx="4585917" cy="60598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𝟏</m:t>
                          </m:r>
                          <m:r>
                            <a:rPr kumimoji="1" lang="en-US" altLang="ko-KR" sz="2800" b="1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kumimoji="1" lang="en-US" altLang="ko-KR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p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kumimoji="1" lang="ko-KR" altLang="en-US" sz="2800" b="1" dirty="0"/>
              </a:p>
            </p:txBody>
          </p:sp>
        </mc:Choice>
        <mc:Fallback xmlns="">
          <p:sp>
            <p:nvSpPr>
              <p:cNvPr id="13" name="텍스트 상자 11">
                <a:extLst>
                  <a:ext uri="{FF2B5EF4-FFF2-40B4-BE49-F238E27FC236}">
                    <a16:creationId xmlns:a16="http://schemas.microsoft.com/office/drawing/2014/main" id="{C108ACB0-3B5A-4E4D-9BAA-98185DE3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6" y="3976608"/>
                <a:ext cx="4585917" cy="605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7F0DDD0-94C5-4E66-AA49-B52FAE2782D2}"/>
              </a:ext>
            </a:extLst>
          </p:cNvPr>
          <p:cNvSpPr/>
          <p:nvPr/>
        </p:nvSpPr>
        <p:spPr>
          <a:xfrm>
            <a:off x="5854135" y="2743200"/>
            <a:ext cx="479757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26AD28B-8790-4726-80C8-23497CCB3AF5}"/>
              </a:ext>
            </a:extLst>
          </p:cNvPr>
          <p:cNvSpPr/>
          <p:nvPr/>
        </p:nvSpPr>
        <p:spPr>
          <a:xfrm>
            <a:off x="5839843" y="4083450"/>
            <a:ext cx="479757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59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/>
              <a:t>학습 정리 </a:t>
            </a:r>
            <a:endParaRPr lang="en-US" altLang="ko-KR" dirty="0"/>
          </a:p>
          <a:p>
            <a:pPr lvl="1"/>
            <a:r>
              <a:rPr lang="ko-KR" altLang="en-US"/>
              <a:t>출력층으로부터 은닉층의 오차를 계산하기</a:t>
            </a:r>
            <a:endParaRPr lang="en-US" altLang="ko-KR" dirty="0"/>
          </a:p>
          <a:p>
            <a:pPr lvl="1"/>
            <a:r>
              <a:rPr lang="ko-KR" altLang="en-US" dirty="0"/>
              <a:t>복잡한 은닉층 오차 </a:t>
            </a:r>
            <a:r>
              <a:rPr lang="ko-KR" altLang="en-US"/>
              <a:t>계산을 일반화 하기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역전파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612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8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6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신호처리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815063" y="2769882"/>
            <a:ext cx="597549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97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신호처리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 : </a:t>
            </a:r>
            <a:r>
              <a:rPr kumimoji="1" lang="ko-KR" altLang="en-US" dirty="0"/>
              <a:t>가중치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2039260" y="2769882"/>
            <a:ext cx="597549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4140381" y="2769882"/>
            <a:ext cx="597549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45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신호처리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 : </a:t>
            </a:r>
            <a:r>
              <a:rPr kumimoji="1" lang="ko-KR" altLang="en-US" dirty="0"/>
              <a:t>가중치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 : </a:t>
            </a:r>
            <a:r>
              <a:rPr kumimoji="1" lang="ko-KR" altLang="en-US" dirty="0"/>
              <a:t>순입력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2636809" y="2769882"/>
            <a:ext cx="511125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4760415" y="2769882"/>
            <a:ext cx="511125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4373E-105F-4D3C-A516-0D333A8AA93E}"/>
                  </a:ext>
                </a:extLst>
              </p:cNvPr>
              <p:cNvSpPr txBox="1"/>
              <p:nvPr/>
            </p:nvSpPr>
            <p:spPr>
              <a:xfrm>
                <a:off x="7876955" y="3064064"/>
                <a:ext cx="4376005" cy="6190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ko-KR" sz="3200"/>
                  <a:t/>
                </a:r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4373E-105F-4D3C-A516-0D333A8A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3064064"/>
                <a:ext cx="4376005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4327C4-1DF4-4333-8DAF-0AFF430B7A00}"/>
                  </a:ext>
                </a:extLst>
              </p:cNvPr>
              <p:cNvSpPr txBox="1"/>
              <p:nvPr/>
            </p:nvSpPr>
            <p:spPr>
              <a:xfrm>
                <a:off x="7876954" y="3763417"/>
                <a:ext cx="4376005" cy="6270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40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ko-KR" sz="3200"/>
                  <a:t/>
                </a:r>
                <a:br>
                  <a:rPr lang="en-US" altLang="ko-KR" sz="3200"/>
                </a:br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4327C4-1DF4-4333-8DAF-0AFF430B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4" y="3763417"/>
                <a:ext cx="4376005" cy="627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신호처리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 : </a:t>
            </a:r>
            <a:r>
              <a:rPr kumimoji="1" lang="ko-KR" altLang="en-US" dirty="0"/>
              <a:t>가중치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 : </a:t>
            </a:r>
            <a:r>
              <a:rPr kumimoji="1" lang="ko-KR" altLang="en-US" dirty="0"/>
              <a:t>순입력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 : </a:t>
            </a:r>
            <a:r>
              <a:rPr kumimoji="1" lang="ko-KR" altLang="en-US" dirty="0"/>
              <a:t>출력 </a:t>
            </a:r>
          </a:p>
          <a:p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3147934" y="2777377"/>
            <a:ext cx="448021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5262771" y="2777377"/>
            <a:ext cx="459936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B910BF-4278-4C9C-8754-3CFCD47DDD27}"/>
                  </a:ext>
                </a:extLst>
              </p:cNvPr>
              <p:cNvSpPr/>
              <p:nvPr/>
            </p:nvSpPr>
            <p:spPr>
              <a:xfrm>
                <a:off x="7876956" y="3540208"/>
                <a:ext cx="4376004" cy="605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B910BF-4278-4C9C-8754-3CFCD47D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6" y="3540208"/>
                <a:ext cx="4376004" cy="60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BDC53BB-8CDB-4A70-A3BD-157E3BE5FB29}"/>
                  </a:ext>
                </a:extLst>
              </p:cNvPr>
              <p:cNvSpPr/>
              <p:nvPr/>
            </p:nvSpPr>
            <p:spPr>
              <a:xfrm>
                <a:off x="7876956" y="4272900"/>
                <a:ext cx="4376004" cy="60593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BDC53BB-8CDB-4A70-A3BD-157E3BE5F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6" y="4272900"/>
                <a:ext cx="4376004" cy="605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10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신호 처리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구조 인공신경망</a:t>
            </a:r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신호처리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 : </a:t>
            </a:r>
            <a:r>
              <a:rPr kumimoji="1" lang="ko-KR" altLang="en-US" dirty="0"/>
              <a:t>가중치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 : </a:t>
            </a:r>
            <a:r>
              <a:rPr kumimoji="1" lang="ko-KR" altLang="en-US" dirty="0"/>
              <a:t>순입력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 : </a:t>
            </a:r>
            <a:r>
              <a:rPr kumimoji="1" lang="ko-KR" altLang="en-US" dirty="0"/>
              <a:t>출력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 : </a:t>
            </a:r>
            <a:r>
              <a:rPr kumimoji="1" lang="ko-KR" altLang="en-US" dirty="0"/>
              <a:t>오차</a:t>
            </a:r>
          </a:p>
          <a:p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397989"/>
            <a:ext cx="5753307" cy="324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3589723" y="2777377"/>
            <a:ext cx="448021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  <p:sp>
        <p:nvSpPr>
          <p:cNvPr id="17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5803789" y="2777377"/>
            <a:ext cx="459936" cy="280749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0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1: </a:t>
            </a:r>
            <a:r>
              <a:rPr lang="ko-KR" altLang="en-US"/>
              <a:t>은닉층의 오차 계산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0" name="내용 개체 틀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CC8569-A78A-43F8-9DF6-D1FD1446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2682554"/>
            <a:ext cx="7495138" cy="4195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EA5708-8047-46C0-875E-21148799D26C}"/>
              </a:ext>
            </a:extLst>
          </p:cNvPr>
          <p:cNvSpPr/>
          <p:nvPr/>
        </p:nvSpPr>
        <p:spPr>
          <a:xfrm>
            <a:off x="5947554" y="5904186"/>
            <a:ext cx="1109692" cy="727695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1893</Words>
  <Application>Microsoft Office PowerPoint</Application>
  <PresentationFormat>사용자 지정</PresentationFormat>
  <Paragraphs>368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Mangal</vt:lpstr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역전파 1</vt:lpstr>
      <vt:lpstr>역전파 1: 신호 처리(복습)</vt:lpstr>
      <vt:lpstr>역전파 1: 신호 처리(복습)</vt:lpstr>
      <vt:lpstr>역전파 1: 신호 처리(복습)</vt:lpstr>
      <vt:lpstr>역전파 1: 신호 처리(복습)</vt:lpstr>
      <vt:lpstr>역전파 1: 신호 처리(복습)</vt:lpstr>
      <vt:lpstr>역전파 1: 신호 처리(복습)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은닉층의 오차 계산</vt:lpstr>
      <vt:lpstr>역전파 1: 오차 계산의 단순화</vt:lpstr>
      <vt:lpstr>역전파 1: 오차 계산의 단순화</vt:lpstr>
      <vt:lpstr>역전파 1: 오차 계산의 단순화</vt:lpstr>
      <vt:lpstr>역전파 1: 오차 계산의 단순화</vt:lpstr>
      <vt:lpstr>역전파 1: 오차 계산의 단순화</vt:lpstr>
      <vt:lpstr>역전파 1: 오차 계산의 일반화</vt:lpstr>
      <vt:lpstr>역전파 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user</dc:creator>
  <cp:lastModifiedBy>김 영섭</cp:lastModifiedBy>
  <cp:revision>616</cp:revision>
  <dcterms:modified xsi:type="dcterms:W3CDTF">2019-11-05T03:47:04Z</dcterms:modified>
</cp:coreProperties>
</file>