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339" r:id="rId2"/>
    <p:sldId id="535" r:id="rId3"/>
    <p:sldId id="576" r:id="rId4"/>
    <p:sldId id="603" r:id="rId5"/>
    <p:sldId id="575" r:id="rId6"/>
    <p:sldId id="577" r:id="rId7"/>
    <p:sldId id="579" r:id="rId8"/>
    <p:sldId id="580" r:id="rId9"/>
    <p:sldId id="582" r:id="rId10"/>
    <p:sldId id="583" r:id="rId11"/>
    <p:sldId id="584" r:id="rId12"/>
    <p:sldId id="585" r:id="rId13"/>
    <p:sldId id="586" r:id="rId14"/>
    <p:sldId id="587" r:id="rId15"/>
    <p:sldId id="597" r:id="rId16"/>
    <p:sldId id="598" r:id="rId17"/>
    <p:sldId id="599" r:id="rId18"/>
    <p:sldId id="550" r:id="rId19"/>
    <p:sldId id="600" r:id="rId20"/>
    <p:sldId id="552" r:id="rId21"/>
    <p:sldId id="553" r:id="rId22"/>
    <p:sldId id="565" r:id="rId23"/>
    <p:sldId id="607" r:id="rId24"/>
    <p:sldId id="601" r:id="rId25"/>
    <p:sldId id="602" r:id="rId26"/>
    <p:sldId id="554" r:id="rId27"/>
    <p:sldId id="589" r:id="rId28"/>
    <p:sldId id="588" r:id="rId29"/>
    <p:sldId id="590" r:id="rId30"/>
    <p:sldId id="591" r:id="rId31"/>
    <p:sldId id="592" r:id="rId32"/>
    <p:sldId id="593" r:id="rId33"/>
    <p:sldId id="594" r:id="rId34"/>
    <p:sldId id="595" r:id="rId35"/>
    <p:sldId id="542" r:id="rId36"/>
    <p:sldId id="556" r:id="rId37"/>
    <p:sldId id="571" r:id="rId38"/>
    <p:sldId id="557" r:id="rId39"/>
    <p:sldId id="572" r:id="rId40"/>
    <p:sldId id="608" r:id="rId41"/>
    <p:sldId id="605" r:id="rId42"/>
    <p:sldId id="538" r:id="rId43"/>
    <p:sldId id="537" r:id="rId44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6" autoAdjust="0"/>
    <p:restoredTop sz="85457" autoAdjust="0"/>
  </p:normalViewPr>
  <p:slideViewPr>
    <p:cSldViewPr snapToGrid="0" showGuides="1">
      <p:cViewPr varScale="1">
        <p:scale>
          <a:sx n="61" d="100"/>
          <a:sy n="61" d="100"/>
        </p:scale>
        <p:origin x="77" y="101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1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2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단계의 식을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한번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살펴볼까요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우리는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오직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와 연결된 노드와 그에 연결된 가중치에 대해서만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편미분할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그러니까</a:t>
            </a:r>
            <a:r>
              <a:rPr lang="en-US" altLang="ko-KR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1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와 연결되지 않은 출력 노드는 식에서 모두 제거해 버리면 됩니다</a:t>
            </a:r>
            <a:r>
              <a:rPr lang="en-US" altLang="ko-KR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웁스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….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 이런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!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방금 제가 엄청난 사실을 말했네요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!</a:t>
            </a:r>
          </a:p>
          <a:p>
            <a:pPr marL="0" indent="0">
              <a:buFontTx/>
              <a:buNone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대하여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편미분할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모든 출력 노드에 대해 오차를 합산할 필요가 없다는 것을 말이지요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!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식을 정리하면 다음과 같이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7527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화면에 보이듯이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노드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출력값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과 클래스 레이블만 남기고 다 지워버렸습니다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복잡하게 보이던 시그마가 사라졌습니다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시그마가 사라지니 미분에 도전하고 싶죠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함께 미분에 도전 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7939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어렵지 않은 미분입니다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여러분들도 충분히 할 수 있지요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우선 합성함수의 미분으로 생각하면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1/2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뒤에 나오는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괄호안의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식을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g(x)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하고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f(x) = x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제곱으로 생각하면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미분한 결과는 이렇게 되겠죠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지난번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아달라인에서도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비슷한 미분을 한 것을 기억하십니까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594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 결과를 살펴 볼까요</a:t>
            </a:r>
            <a:r>
              <a:rPr lang="en-US" altLang="ko-KR"/>
              <a:t>? </a:t>
            </a:r>
          </a:p>
          <a:p>
            <a:r>
              <a:rPr lang="ko-KR" altLang="en-US"/>
              <a:t>먼저 </a:t>
            </a:r>
            <a:r>
              <a:rPr lang="en-US" altLang="ko-KR" dirty="0"/>
              <a:t>1/2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가 곱해지니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/>
              <a:t>되어 없어졌고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그리고 뒤에 있던 클래스 레이블 </a:t>
            </a:r>
            <a:r>
              <a:rPr lang="en" altLang="ko-KR" dirty="0" err="1"/>
              <a:t>y_k</a:t>
            </a:r>
            <a:r>
              <a:rPr lang="ko-KR" altLang="en-US" dirty="0"/>
              <a:t>도 지워진 것을 알 수 있죠</a:t>
            </a:r>
            <a:r>
              <a:rPr lang="en-US" altLang="ko-KR" dirty="0"/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우리가 지금 뭘 하고 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미분을 하고 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미분을 한다는 것은 변화율을 계산하는 것이죠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그런데 여기서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무엇을 의미하나요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바로 출력층 노드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클래스 레이블을 뜻합니다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그러면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 변함에 따라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</a:t>
            </a:r>
            <a:r>
              <a:rPr lang="en-US" altLang="ko-KR" sz="1200" b="0" i="0" baseline="0" err="1">
                <a:effectLst/>
                <a:latin typeface="+mj-lt"/>
                <a:ea typeface="+mj-ea"/>
                <a:cs typeface="+mj-cs"/>
                <a:sym typeface="맑은 고딕"/>
              </a:rPr>
              <a:t>_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값이 변하나요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아니죠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클래스 레이블이므로 상수입니다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따라서 미분하면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되기 때문에 사라지는 거죠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마지막으로 식을 정리하면 다음과 같습니다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6172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수식에 기호들이 많이 등장했다 뿐이지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식의 전개 과정은 절대로 어렵지 않았음을 느끼실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자 이제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 편미분을 진행하도록 하죠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9955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마지막 항 미분 역시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가 무엇을 의미하는지 알면 어려울 것이 없습니다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은 출력층 노드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의 출력입니다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근데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노드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의 출력은 어떻게 표시 하죠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그림에서 보듯이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a2_k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가 바로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와 같은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160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그리고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a2_k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는 어떻게 계산하죠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a2_k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는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z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활성화함수를 적용한 값입니다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이렇게 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값을 넣어보면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어떻게 미분을 진행해야 할지 감이 올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여길 또 보시죠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….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720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 전개해보니 별것 아니죠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그런데 첨자들이 위 아래 둘 다 나오니까 좀 복잡하게 느껴질 것 같아요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다시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우리가 원래 하려고 하는 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로 미분하는 식으로 돌아가 보겠습니다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우리가 계속 출력층을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다루고 있으니까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층 수를 나타내는 </a:t>
            </a:r>
            <a:r>
              <a:rPr lang="ko-KR" altLang="en-US" sz="1200" b="0" i="0" baseline="0" err="1">
                <a:effectLst/>
                <a:latin typeface="+mj-lt"/>
                <a:ea typeface="+mj-ea"/>
                <a:cs typeface="+mj-cs"/>
                <a:sym typeface="맑은 고딕"/>
              </a:rPr>
              <a:t>윗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첨자도 생략하도록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7878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원래 식으로 돌아 왔습니다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 식들도 참고하면서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목적을 잊지 마시고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단계에서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오차함수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계속해서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편미분해보도록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하죠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9682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다시한번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더 합성함수의 미분을 이용하면 이런 식이 나오게 되지요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마지막 항에 붙은 미분은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z_k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v(x)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하고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/>
            </a:r>
            <a:b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활성화 함수를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u(x)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취급하여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계산한 결과로 나온 항입니다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합성함수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미분정도는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여러분 혼자 할 수 있을 것 같네요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08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안녕하세요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이번 강의에서는 역전파 과정에서 나오는 </a:t>
            </a:r>
            <a:r>
              <a:rPr lang="ko-KR" altLang="en-US" baseline="0" dirty="0" err="1"/>
              <a:t>오차함수를</a:t>
            </a:r>
            <a:r>
              <a:rPr lang="ko-KR" altLang="en-US" baseline="0" dirty="0"/>
              <a:t> 미분하고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/>
            </a:r>
            <a:br>
              <a:rPr lang="en-US" altLang="ko-KR" baseline="0" dirty="0"/>
            </a:br>
            <a:r>
              <a:rPr lang="ko-KR" altLang="en-US" baseline="0" dirty="0"/>
              <a:t>미분한 식을 바탕으로 </a:t>
            </a:r>
            <a:r>
              <a:rPr lang="ko-KR" altLang="en-US" baseline="0" dirty="0" err="1"/>
              <a:t>역전파를</a:t>
            </a:r>
            <a:r>
              <a:rPr lang="ko-KR" altLang="en-US" baseline="0" dirty="0"/>
              <a:t> 하면서 신경망의 가중치를 조정하는 법을 배울 것입니다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이번 강의는 대부분 수학적인 내용인데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제가 천천히 그리고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자세히 설명할 것이니까</a:t>
            </a:r>
            <a:r>
              <a:rPr lang="en-US" altLang="ko-KR" baseline="0" dirty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하나씩 이해하면서 따라 가다 보면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어느 순간 역전파의 내용은 여러분의 것이 되어 있을 것입니다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좀 어렵다는 생각이 들어도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한번쯤 다시 복습하면 금방 이해할 수 있을 겁니다</a:t>
            </a:r>
            <a:r>
              <a:rPr lang="en-US" altLang="ko-KR" baseline="0" dirty="0"/>
              <a:t>. </a:t>
            </a:r>
          </a:p>
          <a:p>
            <a:pPr marL="0" indent="0">
              <a:buFontTx/>
              <a:buNone/>
            </a:pPr>
            <a:r>
              <a:rPr lang="ko-KR" altLang="en-US" baseline="0" dirty="0"/>
              <a:t>천천히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시작해볼까요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0470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마지막 항만 미분하면 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z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는 출력층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노드의 순입력입니다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순입력은 어떻게 계산하는지 이제 익숙하시죠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  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출력층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노드의 순입력 이렇게 계산할 수 있겠습니다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46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수식이 계속 길어지고 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정말 마지막 단계만 지나면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고지가 눈앞에 있습니다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힘내십쇼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마지막 항을 우리가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 편미분하게 되면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대한 항만 남고 모든 값은 상수 취급되어 사라지게 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따라서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최종적으로 다음과 같은 식이 나오게 되지요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743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드디어 우리가 찾는 수식의 끝에 도달했습니다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신경망을 학습시킬 알고리즘의 핵심부분이지요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여러분 스스로 축하할 만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더 이상 어려운 수학은 없을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이 수식을 응용하고 활용하여 코딩을 하면 될 뿐이지요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전에도 그랬지만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코딩은 수식에 비해 훨씬 쉬울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우리가 만들어낸 수식을 보면서 다시 한번 천천히 음미해보도록 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2068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 err="1" smtClean="0">
                <a:effectLst/>
                <a:latin typeface="+mj-lt"/>
                <a:ea typeface="+mj-ea"/>
                <a:cs typeface="+mj-cs"/>
                <a:sym typeface="맑은 고딕"/>
              </a:rPr>
              <a:t>편미분에</a:t>
            </a:r>
            <a:r>
              <a:rPr lang="ko-KR" altLang="en-US" sz="1200" b="0" i="0" baseline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 대하 </a:t>
            </a:r>
            <a:r>
              <a:rPr lang="ko-KR" altLang="en-US" sz="1200" b="0" i="0" baseline="0" dirty="0" err="1" smtClean="0">
                <a:effectLst/>
                <a:latin typeface="+mj-lt"/>
                <a:ea typeface="+mj-ea"/>
                <a:cs typeface="+mj-cs"/>
                <a:sym typeface="맑은 고딕"/>
              </a:rPr>
              <a:t>추가설명</a:t>
            </a:r>
            <a:r>
              <a:rPr lang="en-US" altLang="ko-KR" sz="1200" b="0" i="0" baseline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: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편미분 결과로 나온 </a:t>
            </a:r>
            <a:r>
              <a:rPr lang="ko-KR" altLang="en-US" sz="1200" b="0" i="0" u="none" strike="noStrike" dirty="0" smtClean="0">
                <a:effectLst/>
                <a:latin typeface="+mj-lt"/>
                <a:ea typeface="+mj-ea"/>
                <a:cs typeface="+mj-cs"/>
                <a:sym typeface="맑은 고딕"/>
              </a:rPr>
              <a:t>𝑎</a:t>
            </a:r>
            <a:r>
              <a:rPr lang="en-US" altLang="ko-KR" sz="1200" b="0" i="0" u="none" strike="noStrike" dirty="0" smtClean="0">
                <a:effectLst/>
                <a:latin typeface="+mj-lt"/>
                <a:ea typeface="+mj-ea"/>
                <a:cs typeface="+mj-cs"/>
                <a:sym typeface="맑은 고딕"/>
              </a:rPr>
              <a:t>_</a:t>
            </a:r>
            <a:r>
              <a:rPr lang="ko-KR" altLang="en-US" sz="1200" b="0" i="0" u="none" strike="noStrike" dirty="0" smtClean="0">
                <a:effectLst/>
                <a:latin typeface="+mj-lt"/>
                <a:ea typeface="+mj-ea"/>
                <a:cs typeface="+mj-cs"/>
                <a:sym typeface="맑은 고딕"/>
              </a:rPr>
              <a:t>𝑗</a:t>
            </a:r>
            <a:r>
              <a:rPr lang="ko-KR" altLang="en-US" sz="1200" b="0" i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가 무슨 뜻인가요</a:t>
            </a:r>
            <a:r>
              <a:rPr lang="en-US" altLang="ko-KR" sz="1200" b="0" i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어떻게 그 많은 항은 없어지고 갑자기 </a:t>
            </a:r>
            <a:r>
              <a:rPr lang="ko-KR" altLang="en-US" sz="1200" b="0" i="0" u="none" strike="noStrike" dirty="0" smtClean="0">
                <a:effectLst/>
                <a:latin typeface="+mj-lt"/>
                <a:ea typeface="+mj-ea"/>
                <a:cs typeface="+mj-cs"/>
                <a:sym typeface="맑은 고딕"/>
              </a:rPr>
              <a:t>𝑎𝑗</a:t>
            </a:r>
            <a:r>
              <a:rPr lang="ko-KR" altLang="en-US" sz="1200" b="0" i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가 나올 수 있죠</a:t>
            </a:r>
            <a:r>
              <a:rPr lang="en-US" altLang="ko-KR" sz="1200" b="0" i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마지막 수식의 오른편 항을 풀어 쓰면 다음과 같습니다</a:t>
            </a:r>
            <a:r>
              <a:rPr lang="en-US" altLang="ko-KR" sz="1200" b="0" i="0" dirty="0" smtClean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2134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함수 오차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g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프라임에 여러분이 사용할 활성화 함수를 넣으면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예를 들어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활성화함수가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시그모이드라면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이런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g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프라임에 미분한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시그모이드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식이 들어가야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다음과 같이 말이죠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1504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우리가 최종적으로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단계에서 구한 식의 각 항들을 설명드리겠습니다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238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번째 항은 우리가 클래스 레이블과 신경망 출력 값의 차이 즉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383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항은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활성화 함수를 미분하여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를 적용한 값입니다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여기서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 노드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k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에 들어오는 순입력입니다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05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ym typeface="맑은 고딕"/>
                  </a:rPr>
                  <a:t>마지막 항 </a:t>
                </a:r>
                <a:r>
                  <a:rPr lang="en-US" altLang="ko-KR" sz="1200" dirty="0" err="1">
                    <a:sym typeface="맑은 고딕"/>
                  </a:rPr>
                  <a:t>a_j</a:t>
                </a:r>
                <a:r>
                  <a:rPr lang="ko-KR" altLang="en-US" sz="1200" dirty="0">
                    <a:sym typeface="맑은 고딕"/>
                  </a:rPr>
                  <a:t>은 이전 </a:t>
                </a:r>
                <a:r>
                  <a:rPr lang="ko-KR" altLang="en-US" sz="1200" dirty="0" err="1">
                    <a:sym typeface="맑은 고딕"/>
                  </a:rPr>
                  <a:t>은닉층</a:t>
                </a:r>
                <a:r>
                  <a:rPr lang="ko-KR" altLang="en-US" sz="1200" dirty="0">
                    <a:sym typeface="맑은 고딕"/>
                  </a:rPr>
                  <a:t> 노드 </a:t>
                </a:r>
                <a:r>
                  <a:rPr lang="en-US" altLang="ko-KR" sz="1200" dirty="0">
                    <a:sym typeface="맑은 고딕"/>
                  </a:rPr>
                  <a:t>j</a:t>
                </a:r>
                <a:r>
                  <a:rPr lang="ko-KR" altLang="en-US" sz="1200" dirty="0">
                    <a:sym typeface="맑은 고딕"/>
                  </a:rPr>
                  <a:t>의 출력이죠</a:t>
                </a:r>
                <a:r>
                  <a:rPr lang="en-US" altLang="ko-KR" sz="1200" dirty="0">
                    <a:sym typeface="맑은 고딕"/>
                  </a:rPr>
                  <a:t>.</a:t>
                </a:r>
                <a:r>
                  <a:rPr lang="ko-KR" altLang="en-US" sz="1200" dirty="0">
                    <a:sym typeface="맑은 고딕"/>
                  </a:rPr>
                  <a:t> </a:t>
                </a:r>
                <a:endParaRPr lang="en-US" altLang="ko-KR" sz="1200" dirty="0">
                  <a:sym typeface="맑은 고딕"/>
                </a:endParaRP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694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>
                    <a:sym typeface="맑은 고딕"/>
                  </a:rPr>
                  <a:t>자 이제</a:t>
                </a:r>
                <a:r>
                  <a:rPr lang="en-US" altLang="ko-KR" sz="1200">
                    <a:sym typeface="맑은 고딕"/>
                  </a:rPr>
                  <a:t>, w_jk</a:t>
                </a:r>
                <a:r>
                  <a:rPr lang="ko-KR" altLang="en-US" sz="1200">
                    <a:sym typeface="맑은 고딕"/>
                  </a:rPr>
                  <a:t>라는 한 가중치에 대해 미분하였지만</a:t>
                </a:r>
                <a:r>
                  <a:rPr lang="en-US" altLang="ko-KR" sz="1200">
                    <a:sym typeface="맑은 고딕"/>
                  </a:rPr>
                  <a:t>, </a:t>
                </a:r>
                <a:r>
                  <a:rPr lang="ko-KR" altLang="en-US" sz="1200">
                    <a:sym typeface="맑은 고딕"/>
                  </a:rPr>
                  <a:t>사실 우리가 구하고자 하는 것은 </a:t>
                </a:r>
                <a:r>
                  <a:rPr lang="en-US" altLang="ko-KR" sz="1200">
                    <a:sym typeface="맑은 고딕"/>
                  </a:rPr>
                  <a:t>W2</a:t>
                </a:r>
                <a:r>
                  <a:rPr lang="ko-KR" altLang="en-US" sz="1200">
                    <a:sym typeface="맑은 고딕"/>
                  </a:rPr>
                  <a:t>에 대한 미분입니다</a:t>
                </a:r>
                <a:r>
                  <a:rPr lang="en-US" altLang="ko-KR" sz="1200"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>
                    <a:sym typeface="맑은 고딕"/>
                  </a:rPr>
                  <a:t>다시 말하면</a:t>
                </a:r>
                <a:r>
                  <a:rPr lang="en-US" altLang="ko-KR" sz="1200">
                    <a:sym typeface="맑은 고딕"/>
                  </a:rPr>
                  <a:t>, </a:t>
                </a:r>
                <a:r>
                  <a:rPr lang="ko-KR" altLang="en-US" sz="1200">
                    <a:sym typeface="맑은 고딕"/>
                  </a:rPr>
                  <a:t>이것을 어떻게 </a:t>
                </a:r>
                <a:r>
                  <a:rPr lang="en-US" altLang="ko-KR" sz="1200">
                    <a:sym typeface="맑은 고딕"/>
                  </a:rPr>
                  <a:t>W2</a:t>
                </a:r>
                <a:r>
                  <a:rPr lang="ko-KR" altLang="en-US" sz="1200">
                    <a:sym typeface="맑은 고딕"/>
                  </a:rPr>
                  <a:t>로 확장할 수 있을까요</a:t>
                </a:r>
                <a:r>
                  <a:rPr lang="en-US" altLang="ko-KR" sz="1200">
                    <a:sym typeface="맑은 고딕"/>
                  </a:rPr>
                  <a:t>? 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>
                    <a:sym typeface="맑은 고딕"/>
                  </a:rPr>
                  <a:t>이것을 </a:t>
                </a:r>
                <a:r>
                  <a:rPr lang="en-US" altLang="ko-KR" sz="1200">
                    <a:sym typeface="맑은 고딕"/>
                  </a:rPr>
                  <a:t>4</a:t>
                </a:r>
                <a:r>
                  <a:rPr lang="ko-KR" altLang="en-US" sz="1200">
                    <a:sym typeface="맑은 고딕"/>
                  </a:rPr>
                  <a:t>단계라고 부르고 계속 하겠습니다</a:t>
                </a:r>
                <a:r>
                  <a:rPr lang="en-US" altLang="ko-KR" sz="1200"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>
                    <a:sym typeface="맑은 고딕"/>
                  </a:rPr>
                  <a:t>우리가 시작할 때 본 신경망을 한번 다시 보시죠</a:t>
                </a:r>
                <a:r>
                  <a:rPr lang="en-US" altLang="ko-KR" sz="1200">
                    <a:sym typeface="맑은 고딕"/>
                  </a:rPr>
                  <a:t>….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97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은닉층의 오차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지난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강의에서는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오차를 계산하는 방법을 배웠습니다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계산한 것이죠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3470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ym typeface="맑은 고딕"/>
                  </a:rPr>
                  <a:t>지금까지 우리가 한 것은</a:t>
                </a:r>
                <a:r>
                  <a:rPr lang="en-US" altLang="ko-KR" sz="1200" dirty="0">
                    <a:sym typeface="맑은 고딕"/>
                  </a:rPr>
                  <a:t>, </a:t>
                </a:r>
                <a:r>
                  <a:rPr lang="ko-KR" altLang="en-US" sz="1200" dirty="0">
                    <a:sym typeface="맑은 고딕"/>
                  </a:rPr>
                  <a:t>가중치를 조정하려고</a:t>
                </a:r>
                <a:r>
                  <a:rPr lang="en-US" altLang="ko-KR" sz="1200" dirty="0">
                    <a:sym typeface="맑은 고딕"/>
                  </a:rPr>
                  <a:t>, </a:t>
                </a:r>
                <a:r>
                  <a:rPr lang="ko-KR" altLang="en-US" sz="1200" dirty="0">
                    <a:sym typeface="맑은 고딕"/>
                  </a:rPr>
                  <a:t>델타 </a:t>
                </a:r>
                <a:r>
                  <a:rPr lang="en-US" altLang="ko-KR" sz="1200" dirty="0" err="1">
                    <a:sym typeface="맑은 고딕"/>
                  </a:rPr>
                  <a:t>w_jk</a:t>
                </a:r>
                <a:r>
                  <a:rPr lang="ko-KR" altLang="en-US" sz="1200" dirty="0" err="1">
                    <a:sym typeface="맑은 고딕"/>
                  </a:rPr>
                  <a:t>를</a:t>
                </a:r>
                <a:r>
                  <a:rPr lang="ko-KR" altLang="en-US" sz="1200" dirty="0">
                    <a:sym typeface="맑은 고딕"/>
                  </a:rPr>
                  <a:t> 구한 것입니다</a:t>
                </a:r>
                <a:r>
                  <a:rPr lang="en-US" altLang="ko-KR" sz="1200" dirty="0"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이제 우리가 하나의 노드에 대해 계산했으니까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방법을 모든 노드로 확장하면 됩니다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여기 확장한 식을 먼저 보시겠습니다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69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이것이 모든 노드로 확장한 델타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W2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를 구하는 식입니다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항목은 출력층의 오차에 해당하니까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E2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계산하면 출력층의 모든 오차가 계산되는 거죠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 </a:t>
                </a:r>
              </a:p>
              <a:p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244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둘째 항목의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g 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프라임의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출력층의 순입력이니까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출력층 노드의 모든 순입력을 포함하려면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계산할 수 있습니다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69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항목인 </a:t>
                </a:r>
                <a:r>
                  <a:rPr lang="en-US" altLang="ko-KR" sz="1200" b="0" i="0" baseline="0" dirty="0" err="1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</a:t>
                </a:r>
                <a:r>
                  <a:rPr lang="ko-KR" altLang="en-US" sz="1200" b="0" i="0" baseline="0" dirty="0" err="1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은닉층의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출력이니까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신경망 그림에서 보듯이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 err="1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은닉층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노드를 모두 포함하는 식은 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A1</a:t>
                </a:r>
                <a:r>
                  <a:rPr lang="ko-KR" altLang="en-US" sz="1200" b="0" i="0" baseline="0" dirty="0" err="1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으로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계산할 수 있습니다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다만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여기서 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A1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전치를 해서 앞의 행렬과 형상을 맞추어 주어야 합니다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447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드디어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W_2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모든 가중치에 대한 오차함수 미분이 완료되었습니다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4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단계로 출력층의 가중치에 대한 미분을 끝내고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델타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W2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를 구했으니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</a:p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이제 출력층의 가중치를 조정할 수 있게 되었습니다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축하합니다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수고했습니다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75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ko-KR" altLang="en-US" sz="1200" b="0" i="0" baseline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미분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그런데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하나의 층이 더 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산경망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그림에 보듯이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남아있습니다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지금까지는 우리가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미분하여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델타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구했습니다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조정하기 위해서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미분을 구해야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다시 수식의 세계로 들어가야 하지만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겁내지 마세요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미분을 다시 시도하지 않고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E2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 방식을 그대로 따라 하면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자 보시죠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64381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층을 나타내는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윗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첨자에 들어가는 숫자를 제외하고는 다른 점이 하나도 없습니다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한 층 올라와서 계산을 했으니 위 첨자의 값에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빼주면 되는 것이지요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혹여나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여러분중에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이 식에서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E_1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은 어떻게 구하는지 질문하는 사람이 없길 바랍니다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바로 전 강의에서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E_2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에서 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E_1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구하는 방법을 공부했으니까요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그럼 이제 드디어 완성된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미분 값을 가지고 각 층들의 가중치를 조정하는 식을 완성하도록 합시다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5213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우리가 오늘 강의를 시작할 때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이와 같은 가중치를 조정하는 식으로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단계부터 출발했습니다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우리는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오차함수의 미분 값을 다 구한 상태입니다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따라서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새로운 가중치를 구하는 공식은 다음과 같이 완성됩니다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31031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가중치를 조정하는 과정이 끝나고 보니 별거 아니죠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지금의 수식은 은닉층과 출력층 사이의 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조정하는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그러나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여러분은 가중치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도 쉽게 조정할 수 있을 거라 믿습니다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층 수만 조정하면 되겠죠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결과가 여기 있습니다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9680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드디어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모든 층들의 가중치를 계산하는 방법을 알게 되었습니다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34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그리고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아달라인을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공부할 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오차를 이용해서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가중치를 조정하는 법을 배웠으니까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여기서도 같은 방법으로 오차를 줄이도록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즉 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과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조정해 보려고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먼저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조절하는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문제에 집중해보도록 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9483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드디어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모든 층들의 가중치를 계산하는 방법을 알게 되었습니다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46803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시작해서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오차를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역전파하여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W2, 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조정할 수 있게 된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축하합니다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여기까지 오신 여러분은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축하받을만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13405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/>
              <a:t>이제</a:t>
            </a:r>
            <a:r>
              <a:rPr lang="en-US" altLang="ko-KR" baseline="0"/>
              <a:t>, </a:t>
            </a:r>
            <a:r>
              <a:rPr lang="ko-KR" altLang="en-US" baseline="0"/>
              <a:t>학습 </a:t>
            </a:r>
            <a:r>
              <a:rPr lang="ko-KR" altLang="en-US" baseline="0" dirty="0"/>
              <a:t>정리할 시간입니다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지금까지 우리는 </a:t>
            </a:r>
            <a:r>
              <a:rPr lang="ko-KR" altLang="en-US" baseline="0" dirty="0" err="1"/>
              <a:t>출력층의</a:t>
            </a:r>
            <a:r>
              <a:rPr lang="ko-KR" altLang="en-US" baseline="0" dirty="0"/>
              <a:t> 오차를 </a:t>
            </a:r>
            <a:r>
              <a:rPr lang="ko-KR" altLang="en-US" baseline="0" dirty="0" err="1"/>
              <a:t>역전파하여</a:t>
            </a:r>
            <a:r>
              <a:rPr lang="ko-KR" altLang="en-US" baseline="0" dirty="0"/>
              <a:t> 각 층의 가중치를 조정하는 방법을 배웠습니다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이제 이것보다 더 어려운 수식은 앞으로의 강의에서 등장하지 않을 것입니다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/>
          </a:p>
          <a:p>
            <a:pPr marL="171450" indent="-171450">
              <a:buFontTx/>
              <a:buChar char="-"/>
            </a:pPr>
            <a:r>
              <a:rPr lang="ko-KR" altLang="en-US" baseline="0"/>
              <a:t>다음 시간에는</a:t>
            </a:r>
            <a:r>
              <a:rPr lang="en-US" altLang="ko-KR" baseline="0"/>
              <a:t> </a:t>
            </a:r>
            <a:r>
              <a:rPr lang="ko-KR" altLang="en-US" baseline="0"/>
              <a:t>지금까지 배운 것으로 </a:t>
            </a:r>
            <a:r>
              <a:rPr lang="en-US" altLang="ko-KR" baseline="0"/>
              <a:t>XOR </a:t>
            </a:r>
            <a:r>
              <a:rPr lang="ko-KR" altLang="en-US" baseline="0"/>
              <a:t>신경망을 모델링하고</a:t>
            </a:r>
            <a:r>
              <a:rPr lang="en-US" altLang="ko-KR" baseline="0"/>
              <a:t>, </a:t>
            </a:r>
            <a:r>
              <a:rPr lang="ko-KR" altLang="en-US" baseline="0"/>
              <a:t>구현해 볼 것입니다</a:t>
            </a:r>
            <a:r>
              <a:rPr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baseline="0"/>
              <a:t>Back Prop</a:t>
            </a:r>
            <a:r>
              <a:rPr lang="ko-KR" altLang="en-US" baseline="0"/>
              <a:t>을 끝내신 여러분을 다시 한번 축하드립니다</a:t>
            </a:r>
            <a:r>
              <a:rPr lang="en-US" altLang="ko-KR" baseline="0"/>
              <a:t>. </a:t>
            </a:r>
            <a:endParaRPr lang="en-US" altLang="ko-KR" baseline="0" dirty="0"/>
          </a:p>
          <a:p>
            <a:endParaRPr lang="en-US" altLang="ko-KR" baseline="0"/>
          </a:p>
          <a:p>
            <a:r>
              <a:rPr lang="ko-KR" altLang="en-US" baseline="0"/>
              <a:t>강의를 경청하신 여러분께 감사합니다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endParaRPr lang="en-US" altLang="ko-KR" baseline="0"/>
          </a:p>
          <a:p>
            <a:r>
              <a:rPr lang="ko-KR" altLang="en-US" baseline="0"/>
              <a:t>다음 시간에 다시 뵙겠습니다</a:t>
            </a:r>
            <a:r>
              <a:rPr lang="en-US" altLang="ko-KR" baseline="0"/>
              <a:t>. </a:t>
            </a:r>
          </a:p>
          <a:p>
            <a:endParaRPr lang="en-US" altLang="ko-KR" baseline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86670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=====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델타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계산공식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식과 비슷한 식을 어디선가 배웠는데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기억나시는 분 계신가요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맞습니다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경사하강법에서 비슷한 식을 봤지요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경사하강법은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최소값을 찾아나가는 방법이었습니다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그 원리를 여기서도 적용하고자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여기서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오차함수는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J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표기하지 않고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표기하구요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도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역시 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관한 함수입니다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우리의 궁극적 목표는 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조정해서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최소화하는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 목표를 잊지 않기 위해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이것을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단계라고 부르겠습니다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99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미분의 어려움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그런데 문제는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행렬이기 때문에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이를 한번에 미분하는 것은 쉽지 않다는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그래서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하나의 가중치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대해서 미분하고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미분의 결과를 이용해서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미분을 유추해 보려는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그럼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하나의 가중치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대해서 미분한다는 것이 무슨 말인지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b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여기 그림을 보면서 설명하겠습니다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65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그림에서 강조한 것처럼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 </a:t>
            </a:r>
            <a:r>
              <a:rPr lang="en-US" altLang="ko-KR" sz="1200" b="1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노드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j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노드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k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사이에 있는 가중치입니다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이를 바탕으로 </a:t>
            </a:r>
            <a:r>
              <a:rPr lang="en-US" altLang="ko-KR" sz="1200" b="1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수식을 다시 표현하면 다음과 같습니다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53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그림에서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강조한 부분처럼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하나의 노드 가중치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 미분 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다른 말로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하나의 노드 가중치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대한 변화율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Gradient,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기울기를 찾겠다는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단계 별로 말입니다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그래서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이것을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단계로 부르겠습니다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26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미분하기에 앞서서 우리는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“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E”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 어떤 식으로 표현되는지 생각해봐야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모든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출력노드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y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레이블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y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와 출력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y_hat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차를 구하여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이를 제곱하고 합한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어라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방금 한 말은 어디서 들어보지 않으셨나요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네 맞습니다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sum squared error,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혹은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SSE,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최소제곱법으로 오차 함수를 표현한다는 의미이지요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다음 화면에 보이는 식과 같습니다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105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60" y="380978"/>
            <a:ext cx="11785680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ko-KR" altLang="en-US" dirty="0"/>
              <a:t>역전파</a:t>
            </a:r>
            <a:r>
              <a:rPr kumimoji="0" lang="en-US" altLang="ko-KR" dirty="0"/>
              <a:t>2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842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92840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19-11-05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40.png"/><Relationship Id="rId5" Type="http://schemas.openxmlformats.org/officeDocument/2006/relationships/image" Target="../media/image180.png"/><Relationship Id="rId10" Type="http://schemas.openxmlformats.org/officeDocument/2006/relationships/image" Target="../media/image13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11.png"/><Relationship Id="rId5" Type="http://schemas.openxmlformats.org/officeDocument/2006/relationships/image" Target="../media/image180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80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3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7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image" Target="../media/image271.png"/><Relationship Id="rId4" Type="http://schemas.openxmlformats.org/officeDocument/2006/relationships/image" Target="../media/image2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image" Target="../media/image271.png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7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image" Target="../media/image271.png"/><Relationship Id="rId4" Type="http://schemas.openxmlformats.org/officeDocument/2006/relationships/image" Target="../media/image2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4" Type="http://schemas.openxmlformats.org/officeDocument/2006/relationships/image" Target="../media/image2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3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0.png"/><Relationship Id="rId4" Type="http://schemas.openxmlformats.org/officeDocument/2006/relationships/image" Target="../media/image28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28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2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4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2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8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(2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역전파 </a:t>
            </a: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r>
                  <a:rPr lang="en-US" altLang="ko-KR"/>
                  <a:t> 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16BBE409-CDED-487B-AAD4-F0A124E8FA88}"/>
              </a:ext>
            </a:extLst>
          </p:cNvPr>
          <p:cNvSpPr/>
          <p:nvPr/>
        </p:nvSpPr>
        <p:spPr>
          <a:xfrm>
            <a:off x="1944954" y="1164770"/>
            <a:ext cx="3799867" cy="1305317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5">
                <a:extLst>
                  <a:ext uri="{FF2B5EF4-FFF2-40B4-BE49-F238E27FC236}">
                    <a16:creationId xmlns:a16="http://schemas.microsoft.com/office/drawing/2014/main" id="{C4D811C7-B185-4A2C-A4B3-B42FA8A5B56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5">
                <a:extLst>
                  <a:ext uri="{FF2B5EF4-FFF2-40B4-BE49-F238E27FC236}">
                    <a16:creationId xmlns:a16="http://schemas.microsoft.com/office/drawing/2014/main" id="{C4D811C7-B185-4A2C-A4B3-B42FA8A5B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89DE3ABF-4192-424A-ACE1-2447D44C8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666" y="1175179"/>
            <a:ext cx="5318032" cy="571335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24BF12-9291-4A2C-A71F-7544C05AB884}"/>
              </a:ext>
            </a:extLst>
          </p:cNvPr>
          <p:cNvGrpSpPr/>
          <p:nvPr/>
        </p:nvGrpSpPr>
        <p:grpSpPr>
          <a:xfrm>
            <a:off x="7200270" y="3374020"/>
            <a:ext cx="3330652" cy="1569893"/>
            <a:chOff x="7200270" y="3374020"/>
            <a:chExt cx="3330652" cy="156989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3FB249A-D90B-43D6-B3FE-BD6BB2DE616F}"/>
                </a:ext>
              </a:extLst>
            </p:cNvPr>
            <p:cNvSpPr/>
            <p:nvPr/>
          </p:nvSpPr>
          <p:spPr>
            <a:xfrm>
              <a:off x="8246319" y="3778826"/>
              <a:ext cx="622300" cy="508000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7A646C4-F2B2-4AA5-A0C2-B7158391C4E1}"/>
                </a:ext>
              </a:extLst>
            </p:cNvPr>
            <p:cNvSpPr/>
            <p:nvPr/>
          </p:nvSpPr>
          <p:spPr>
            <a:xfrm>
              <a:off x="7200270" y="3908013"/>
              <a:ext cx="1035900" cy="10359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DB284C-BB91-448E-BDBD-D509510AA49E}"/>
                </a:ext>
              </a:extLst>
            </p:cNvPr>
            <p:cNvSpPr/>
            <p:nvPr/>
          </p:nvSpPr>
          <p:spPr>
            <a:xfrm>
              <a:off x="9495021" y="3374020"/>
              <a:ext cx="1035901" cy="103590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71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742399D-03D1-4F72-9821-A4FCB0F4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66" y="1175179"/>
            <a:ext cx="5318032" cy="571335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r>
                  <a:rPr lang="en-US" altLang="ko-KR"/>
                  <a:t> 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5">
                <a:extLst>
                  <a:ext uri="{FF2B5EF4-FFF2-40B4-BE49-F238E27FC236}">
                    <a16:creationId xmlns:a16="http://schemas.microsoft.com/office/drawing/2014/main" id="{07DB2B4B-C13B-419C-BE60-DEB9E5071FB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5">
                <a:extLst>
                  <a:ext uri="{FF2B5EF4-FFF2-40B4-BE49-F238E27FC236}">
                    <a16:creationId xmlns:a16="http://schemas.microsoft.com/office/drawing/2014/main" id="{07DB2B4B-C13B-419C-BE60-DEB9E507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16BBE409-CDED-487B-AAD4-F0A124E8FA88}"/>
              </a:ext>
            </a:extLst>
          </p:cNvPr>
          <p:cNvSpPr/>
          <p:nvPr/>
        </p:nvSpPr>
        <p:spPr>
          <a:xfrm>
            <a:off x="1884697" y="2556706"/>
            <a:ext cx="3359509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1B36BDB-E0AF-4A5E-97BE-3342F4CF785C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1B36BDB-E0AF-4A5E-97BE-3342F4CF7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E40CEE6F-F257-44DD-A11C-B2FA9804EC59}"/>
              </a:ext>
            </a:extLst>
          </p:cNvPr>
          <p:cNvSpPr/>
          <p:nvPr/>
        </p:nvSpPr>
        <p:spPr>
          <a:xfrm>
            <a:off x="10453072" y="4242723"/>
            <a:ext cx="1853228" cy="38946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AB43B21-7B1B-489C-B571-038361172F83}"/>
              </a:ext>
            </a:extLst>
          </p:cNvPr>
          <p:cNvSpPr/>
          <p:nvPr/>
        </p:nvSpPr>
        <p:spPr>
          <a:xfrm>
            <a:off x="11396073" y="3663371"/>
            <a:ext cx="381000" cy="524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90A083D-9C73-497A-A71A-6FBE49645722}"/>
              </a:ext>
            </a:extLst>
          </p:cNvPr>
          <p:cNvSpPr/>
          <p:nvPr/>
        </p:nvSpPr>
        <p:spPr>
          <a:xfrm>
            <a:off x="3725685" y="2131465"/>
            <a:ext cx="381000" cy="524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D14C01-BF34-4DCD-823A-E59AF0D46DFB}"/>
              </a:ext>
            </a:extLst>
          </p:cNvPr>
          <p:cNvGrpSpPr/>
          <p:nvPr/>
        </p:nvGrpSpPr>
        <p:grpSpPr>
          <a:xfrm>
            <a:off x="7200270" y="3374020"/>
            <a:ext cx="3330652" cy="1569893"/>
            <a:chOff x="7200270" y="3374020"/>
            <a:chExt cx="3330652" cy="1569893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9F5315E-5651-4E8A-A2D8-3B2D75C25F56}"/>
                </a:ext>
              </a:extLst>
            </p:cNvPr>
            <p:cNvSpPr/>
            <p:nvPr/>
          </p:nvSpPr>
          <p:spPr>
            <a:xfrm>
              <a:off x="8246319" y="3778826"/>
              <a:ext cx="622300" cy="508000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94AB07-500E-4938-BD3D-2B3D0B963523}"/>
                </a:ext>
              </a:extLst>
            </p:cNvPr>
            <p:cNvSpPr/>
            <p:nvPr/>
          </p:nvSpPr>
          <p:spPr>
            <a:xfrm>
              <a:off x="7200270" y="3908013"/>
              <a:ext cx="1035900" cy="10359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C9E95F3-E83B-4908-9CC5-1A18A7403C88}"/>
                </a:ext>
              </a:extLst>
            </p:cNvPr>
            <p:cNvSpPr/>
            <p:nvPr/>
          </p:nvSpPr>
          <p:spPr>
            <a:xfrm>
              <a:off x="9495021" y="3374020"/>
              <a:ext cx="1035901" cy="103590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8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r>
                  <a:rPr lang="en-US" altLang="ko-KR"/>
                  <a:t> 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5720231-E0C7-4212-AFF5-42AEE14C739A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5720231-E0C7-4212-AFF5-42AEE14C7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5811329D-598C-47E7-AAE6-F94725F12FF2}"/>
              </a:ext>
            </a:extLst>
          </p:cNvPr>
          <p:cNvSpPr/>
          <p:nvPr/>
        </p:nvSpPr>
        <p:spPr>
          <a:xfrm>
            <a:off x="1884697" y="3752691"/>
            <a:ext cx="4691234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2F3FF6F2-8A4D-45E8-8847-569A5F1FD59A}"/>
                  </a:ext>
                </a:extLst>
              </p:cNvPr>
              <p:cNvSpPr txBox="1"/>
              <p:nvPr/>
            </p:nvSpPr>
            <p:spPr>
              <a:xfrm>
                <a:off x="7020260" y="3782200"/>
                <a:ext cx="3469187" cy="974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08000" tIns="108000" rIns="108000" bIns="10800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400">
                        <a:latin typeface="Cambria Math" charset="0"/>
                        <a:ea typeface="나눔고딕" panose="020D0604000000000000" pitchFamily="50" charset="-127"/>
                      </a:rPr>
                      <m:t>합성함수</m:t>
                    </m:r>
                    <m:r>
                      <a:rPr kumimoji="1" lang="ko-KR" altLang="en-US" sz="2400">
                        <a:latin typeface="Cambria Math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kumimoji="1"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미분법</a:t>
                </a:r>
                <a:endParaRPr kumimoji="1"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𝑓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2F3FF6F2-8A4D-45E8-8847-569A5F1F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60" y="3782200"/>
                <a:ext cx="3469187" cy="974150"/>
              </a:xfrm>
              <a:prstGeom prst="rect">
                <a:avLst/>
              </a:prstGeom>
              <a:blipFill>
                <a:blip r:embed="rId5"/>
                <a:stretch>
                  <a:fillRect l="-87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CEDE08C6-CC0B-4C16-829C-4012D26CD79D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CEDE08C6-CC0B-4C16-829C-4012D26C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FF3810A-27BF-433F-AF80-7415E47C9B88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FF3810A-27BF-433F-AF80-7415E47C9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99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808F96-D88B-4EA1-B8D7-ED599E71E8B4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808F96-D88B-4EA1-B8D7-ED599E71E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4CE5B5FF-573E-4189-9A63-952BCC36E0C8}"/>
              </a:ext>
            </a:extLst>
          </p:cNvPr>
          <p:cNvSpPr/>
          <p:nvPr/>
        </p:nvSpPr>
        <p:spPr>
          <a:xfrm>
            <a:off x="1957298" y="4948676"/>
            <a:ext cx="3318304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550B2D0-BC19-4653-8B1E-681232F76E7A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550B2D0-BC19-4653-8B1E-681232F76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656EB460-FFCF-4984-910D-75F1AD6FA51C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656EB460-FFCF-4984-910D-75F1AD6F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B157FF-5A66-4DF9-9A08-B9EC8B877532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B157FF-5A66-4DF9-9A08-B9EC8B877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5">
                <a:extLst>
                  <a:ext uri="{FF2B5EF4-FFF2-40B4-BE49-F238E27FC236}">
                    <a16:creationId xmlns:a16="http://schemas.microsoft.com/office/drawing/2014/main" id="{E3F9A2CF-1B39-46F2-B83F-B8CBCEE15489}"/>
                  </a:ext>
                </a:extLst>
              </p:cNvPr>
              <p:cNvSpPr txBox="1"/>
              <p:nvPr/>
            </p:nvSpPr>
            <p:spPr>
              <a:xfrm>
                <a:off x="7020260" y="3782200"/>
                <a:ext cx="3469187" cy="974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08000" tIns="108000" rIns="108000" bIns="10800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400">
                        <a:latin typeface="Cambria Math" charset="0"/>
                        <a:ea typeface="나눔고딕" panose="020D0604000000000000" pitchFamily="50" charset="-127"/>
                      </a:rPr>
                      <m:t>합성함수</m:t>
                    </m:r>
                    <m:r>
                      <a:rPr kumimoji="1" lang="ko-KR" altLang="en-US" sz="2400">
                        <a:latin typeface="Cambria Math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kumimoji="1"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미분법</a:t>
                </a:r>
                <a:endParaRPr kumimoji="1"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𝑓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9" name="텍스트 상자 5">
                <a:extLst>
                  <a:ext uri="{FF2B5EF4-FFF2-40B4-BE49-F238E27FC236}">
                    <a16:creationId xmlns:a16="http://schemas.microsoft.com/office/drawing/2014/main" id="{E3F9A2CF-1B39-46F2-B83F-B8CBCEE1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60" y="3782200"/>
                <a:ext cx="3469187" cy="974150"/>
              </a:xfrm>
              <a:prstGeom prst="rect">
                <a:avLst/>
              </a:prstGeom>
              <a:blipFill>
                <a:blip r:embed="rId8"/>
                <a:stretch>
                  <a:fillRect l="-87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227CAAC-BA21-4E62-BE90-50F45CEB767F}"/>
              </a:ext>
            </a:extLst>
          </p:cNvPr>
          <p:cNvCxnSpPr>
            <a:cxnSpLocks/>
          </p:cNvCxnSpPr>
          <p:nvPr/>
        </p:nvCxnSpPr>
        <p:spPr>
          <a:xfrm flipV="1">
            <a:off x="5114467" y="3867963"/>
            <a:ext cx="470725" cy="80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847E1C7-FEC2-4DFD-8BA4-6233811FE795}"/>
                  </a:ext>
                </a:extLst>
              </p:cNvPr>
              <p:cNvSpPr/>
              <p:nvPr/>
            </p:nvSpPr>
            <p:spPr>
              <a:xfrm>
                <a:off x="5424539" y="3491191"/>
                <a:ext cx="412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847E1C7-FEC2-4DFD-8BA4-6233811FE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39" y="3491191"/>
                <a:ext cx="41229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361AC9-2F35-4781-ACAB-FF7002DAC6D6}"/>
              </a:ext>
            </a:extLst>
          </p:cNvPr>
          <p:cNvCxnSpPr>
            <a:cxnSpLocks/>
          </p:cNvCxnSpPr>
          <p:nvPr/>
        </p:nvCxnSpPr>
        <p:spPr>
          <a:xfrm flipV="1">
            <a:off x="2236252" y="3825221"/>
            <a:ext cx="470725" cy="80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046B98C-F242-4C74-A7D7-E2A97021644C}"/>
                  </a:ext>
                </a:extLst>
              </p:cNvPr>
              <p:cNvSpPr/>
              <p:nvPr/>
            </p:nvSpPr>
            <p:spPr>
              <a:xfrm>
                <a:off x="2640365" y="3466017"/>
                <a:ext cx="412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046B98C-F242-4C74-A7D7-E2A970216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65" y="3466017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73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75EA3C08-3697-48A9-8662-7197C2083B42}"/>
              </a:ext>
            </a:extLst>
          </p:cNvPr>
          <p:cNvSpPr/>
          <p:nvPr/>
        </p:nvSpPr>
        <p:spPr>
          <a:xfrm>
            <a:off x="1919198" y="5947456"/>
            <a:ext cx="2722752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/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2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/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ko-KR" altLang="en-US"/>
                  <a:t>출력층 노드 </a:t>
                </a:r>
                <a:r>
                  <a:rPr lang="en-US" altLang="ko-KR"/>
                  <a:t>k</a:t>
                </a:r>
                <a:r>
                  <a:rPr lang="ko-KR" altLang="en-US"/>
                  <a:t>의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미분</a:t>
                </a:r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7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75EA3C08-3697-48A9-8662-7197C2083B42}"/>
              </a:ext>
            </a:extLst>
          </p:cNvPr>
          <p:cNvSpPr/>
          <p:nvPr/>
        </p:nvSpPr>
        <p:spPr>
          <a:xfrm>
            <a:off x="3683000" y="5947456"/>
            <a:ext cx="958950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/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6672A364-8F18-4A1B-9586-B37223194DB1}"/>
              </a:ext>
            </a:extLst>
          </p:cNvPr>
          <p:cNvSpPr/>
          <p:nvPr/>
        </p:nvSpPr>
        <p:spPr>
          <a:xfrm>
            <a:off x="8044875" y="1968377"/>
            <a:ext cx="1982473" cy="942687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8238F-3A32-4E50-900B-A751455955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9799" y="4578927"/>
            <a:ext cx="5514975" cy="1581150"/>
          </a:xfrm>
          <a:prstGeom prst="rect">
            <a:avLst/>
          </a:prstGeom>
        </p:spPr>
      </p:pic>
      <p:sp>
        <p:nvSpPr>
          <p:cNvPr id="16" name="사각형: 둥근 모서리 5">
            <a:extLst>
              <a:ext uri="{FF2B5EF4-FFF2-40B4-BE49-F238E27FC236}">
                <a16:creationId xmlns:a16="http://schemas.microsoft.com/office/drawing/2014/main" id="{4883F11A-01ED-4D37-BA9D-B20EFC19E42B}"/>
              </a:ext>
            </a:extLst>
          </p:cNvPr>
          <p:cNvSpPr/>
          <p:nvPr/>
        </p:nvSpPr>
        <p:spPr>
          <a:xfrm>
            <a:off x="10854130" y="5041899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80661CAD-2720-40C2-8E23-740C6042ABA4}"/>
              </a:ext>
            </a:extLst>
          </p:cNvPr>
          <p:cNvSpPr/>
          <p:nvPr/>
        </p:nvSpPr>
        <p:spPr>
          <a:xfrm>
            <a:off x="9914290" y="5024998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1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ko-KR" altLang="en-US"/>
                  <a:t>출력층 노드 </a:t>
                </a:r>
                <a:r>
                  <a:rPr lang="en-US" altLang="ko-KR"/>
                  <a:t>k</a:t>
                </a:r>
                <a:r>
                  <a:rPr lang="ko-KR" altLang="en-US"/>
                  <a:t>의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미분</a:t>
                </a:r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/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/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7">
                <a:extLst>
                  <a:ext uri="{FF2B5EF4-FFF2-40B4-BE49-F238E27FC236}">
                    <a16:creationId xmlns:a16="http://schemas.microsoft.com/office/drawing/2014/main" id="{26676E88-411E-48E7-8685-EF5C9C0241C3}"/>
                  </a:ext>
                </a:extLst>
              </p:cNvPr>
              <p:cNvSpPr txBox="1"/>
              <p:nvPr/>
            </p:nvSpPr>
            <p:spPr>
              <a:xfrm>
                <a:off x="7686707" y="2993253"/>
                <a:ext cx="2340641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7">
                <a:extLst>
                  <a:ext uri="{FF2B5EF4-FFF2-40B4-BE49-F238E27FC236}">
                    <a16:creationId xmlns:a16="http://schemas.microsoft.com/office/drawing/2014/main" id="{26676E88-411E-48E7-8685-EF5C9C02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07" y="2993253"/>
                <a:ext cx="2340641" cy="940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A5C51778-D49F-4318-AD40-C3A5EFECB7FE}"/>
              </a:ext>
            </a:extLst>
          </p:cNvPr>
          <p:cNvSpPr/>
          <p:nvPr/>
        </p:nvSpPr>
        <p:spPr>
          <a:xfrm>
            <a:off x="8044874" y="2991401"/>
            <a:ext cx="1982473" cy="942687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5">
            <a:extLst>
              <a:ext uri="{FF2B5EF4-FFF2-40B4-BE49-F238E27FC236}">
                <a16:creationId xmlns:a16="http://schemas.microsoft.com/office/drawing/2014/main" id="{F58D93D1-7803-48A9-A6AB-8A345C0032FA}"/>
              </a:ext>
            </a:extLst>
          </p:cNvPr>
          <p:cNvSpPr/>
          <p:nvPr/>
        </p:nvSpPr>
        <p:spPr>
          <a:xfrm>
            <a:off x="3683000" y="5947456"/>
            <a:ext cx="958950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ABE4E3B-FA1C-448C-B530-6A727D4B87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9799" y="4578927"/>
            <a:ext cx="5514975" cy="1581150"/>
          </a:xfrm>
          <a:prstGeom prst="rect">
            <a:avLst/>
          </a:prstGeom>
        </p:spPr>
      </p:pic>
      <p:sp>
        <p:nvSpPr>
          <p:cNvPr id="24" name="사각형: 둥근 모서리 5">
            <a:extLst>
              <a:ext uri="{FF2B5EF4-FFF2-40B4-BE49-F238E27FC236}">
                <a16:creationId xmlns:a16="http://schemas.microsoft.com/office/drawing/2014/main" id="{90949EF2-0F01-4AD9-AA19-046191848971}"/>
              </a:ext>
            </a:extLst>
          </p:cNvPr>
          <p:cNvSpPr/>
          <p:nvPr/>
        </p:nvSpPr>
        <p:spPr>
          <a:xfrm>
            <a:off x="10854130" y="5041899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86086A03-FF3C-4592-B498-1C50DFA5926E}"/>
              </a:ext>
            </a:extLst>
          </p:cNvPr>
          <p:cNvSpPr/>
          <p:nvPr/>
        </p:nvSpPr>
        <p:spPr>
          <a:xfrm>
            <a:off x="9914290" y="5024998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1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5">
            <a:extLst>
              <a:ext uri="{FF2B5EF4-FFF2-40B4-BE49-F238E27FC236}">
                <a16:creationId xmlns:a16="http://schemas.microsoft.com/office/drawing/2014/main" id="{9F9A9F31-6124-4456-8A5E-501EE8C4FECB}"/>
              </a:ext>
            </a:extLst>
          </p:cNvPr>
          <p:cNvSpPr/>
          <p:nvPr/>
        </p:nvSpPr>
        <p:spPr>
          <a:xfrm>
            <a:off x="8044875" y="2999444"/>
            <a:ext cx="1982473" cy="942687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ko-KR" altLang="en-US"/>
                  <a:t>출력층 노드 </a:t>
                </a:r>
                <a:r>
                  <a:rPr lang="en-US" altLang="ko-KR"/>
                  <a:t>k</a:t>
                </a:r>
                <a:r>
                  <a:rPr lang="ko-KR" altLang="en-US"/>
                  <a:t>의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미분</a:t>
                </a:r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/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/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7">
                <a:extLst>
                  <a:ext uri="{FF2B5EF4-FFF2-40B4-BE49-F238E27FC236}">
                    <a16:creationId xmlns:a16="http://schemas.microsoft.com/office/drawing/2014/main" id="{26676E88-411E-48E7-8685-EF5C9C0241C3}"/>
                  </a:ext>
                </a:extLst>
              </p:cNvPr>
              <p:cNvSpPr txBox="1"/>
              <p:nvPr/>
            </p:nvSpPr>
            <p:spPr>
              <a:xfrm>
                <a:off x="7686707" y="2993253"/>
                <a:ext cx="2347630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7">
                <a:extLst>
                  <a:ext uri="{FF2B5EF4-FFF2-40B4-BE49-F238E27FC236}">
                    <a16:creationId xmlns:a16="http://schemas.microsoft.com/office/drawing/2014/main" id="{26676E88-411E-48E7-8685-EF5C9C02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07" y="2993253"/>
                <a:ext cx="2347630" cy="940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5">
            <a:extLst>
              <a:ext uri="{FF2B5EF4-FFF2-40B4-BE49-F238E27FC236}">
                <a16:creationId xmlns:a16="http://schemas.microsoft.com/office/drawing/2014/main" id="{0563744A-8394-4F0C-B0B0-D2CAEF27F25E}"/>
              </a:ext>
            </a:extLst>
          </p:cNvPr>
          <p:cNvSpPr/>
          <p:nvPr/>
        </p:nvSpPr>
        <p:spPr>
          <a:xfrm>
            <a:off x="3683000" y="5947456"/>
            <a:ext cx="958950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470357-4646-452A-95A2-F79AFBC74A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9799" y="4578927"/>
            <a:ext cx="5514975" cy="1581150"/>
          </a:xfrm>
          <a:prstGeom prst="rect">
            <a:avLst/>
          </a:prstGeom>
        </p:spPr>
      </p:pic>
      <p:sp>
        <p:nvSpPr>
          <p:cNvPr id="24" name="사각형: 둥근 모서리 5">
            <a:extLst>
              <a:ext uri="{FF2B5EF4-FFF2-40B4-BE49-F238E27FC236}">
                <a16:creationId xmlns:a16="http://schemas.microsoft.com/office/drawing/2014/main" id="{033AC13A-4BD4-4E04-B908-1AAC98850DD0}"/>
              </a:ext>
            </a:extLst>
          </p:cNvPr>
          <p:cNvSpPr/>
          <p:nvPr/>
        </p:nvSpPr>
        <p:spPr>
          <a:xfrm>
            <a:off x="10854130" y="5041899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67534BFC-C657-47EC-BB85-F0DE78E042AD}"/>
              </a:ext>
            </a:extLst>
          </p:cNvPr>
          <p:cNvSpPr/>
          <p:nvPr/>
        </p:nvSpPr>
        <p:spPr>
          <a:xfrm>
            <a:off x="9914290" y="5024998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DBCC91B-4D62-41E7-A28A-5251BA640104}"/>
              </a:ext>
            </a:extLst>
          </p:cNvPr>
          <p:cNvCxnSpPr>
            <a:stCxn id="22" idx="2"/>
            <a:endCxn id="23" idx="3"/>
          </p:cNvCxnSpPr>
          <p:nvPr/>
        </p:nvCxnSpPr>
        <p:spPr>
          <a:xfrm rot="5400000">
            <a:off x="5578077" y="3006004"/>
            <a:ext cx="2521909" cy="4394162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0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892840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026694" y="1997242"/>
                <a:ext cx="4981557" cy="940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97242"/>
                <a:ext cx="4981557" cy="940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4190999" y="1947477"/>
            <a:ext cx="1817251" cy="990600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8E7C247A-29DD-465C-9A59-8ADFA61B05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92840" cy="5713355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4">
                <a:extLst>
                  <a:ext uri="{FF2B5EF4-FFF2-40B4-BE49-F238E27FC236}">
                    <a16:creationId xmlns:a16="http://schemas.microsoft.com/office/drawing/2014/main" id="{7FC9A828-AA5A-4716-A54C-0983EA75AB4B}"/>
                  </a:ext>
                </a:extLst>
              </p:cNvPr>
              <p:cNvSpPr txBox="1"/>
              <p:nvPr/>
            </p:nvSpPr>
            <p:spPr>
              <a:xfrm>
                <a:off x="7389690" y="1931435"/>
                <a:ext cx="3552254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4">
                <a:extLst>
                  <a:ext uri="{FF2B5EF4-FFF2-40B4-BE49-F238E27FC236}">
                    <a16:creationId xmlns:a16="http://schemas.microsoft.com/office/drawing/2014/main" id="{7FC9A828-AA5A-4716-A54C-0983EA75A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90" y="1931435"/>
                <a:ext cx="3552254" cy="614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5">
                <a:extLst>
                  <a:ext uri="{FF2B5EF4-FFF2-40B4-BE49-F238E27FC236}">
                    <a16:creationId xmlns:a16="http://schemas.microsoft.com/office/drawing/2014/main" id="{F3603906-B4F3-4E1C-AE78-22EBB2C8288F}"/>
                  </a:ext>
                </a:extLst>
              </p:cNvPr>
              <p:cNvSpPr txBox="1"/>
              <p:nvPr/>
            </p:nvSpPr>
            <p:spPr>
              <a:xfrm>
                <a:off x="8246861" y="2728225"/>
                <a:ext cx="2839687" cy="10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5">
                <a:extLst>
                  <a:ext uri="{FF2B5EF4-FFF2-40B4-BE49-F238E27FC236}">
                    <a16:creationId xmlns:a16="http://schemas.microsoft.com/office/drawing/2014/main" id="{F3603906-B4F3-4E1C-AE78-22EBB2C82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861" y="2728225"/>
                <a:ext cx="2839687" cy="1089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5">
            <a:extLst>
              <a:ext uri="{FF2B5EF4-FFF2-40B4-BE49-F238E27FC236}">
                <a16:creationId xmlns:a16="http://schemas.microsoft.com/office/drawing/2014/main" id="{A58A12F4-9065-4F09-87AD-32D41009E98B}"/>
              </a:ext>
            </a:extLst>
          </p:cNvPr>
          <p:cNvSpPr/>
          <p:nvPr/>
        </p:nvSpPr>
        <p:spPr>
          <a:xfrm>
            <a:off x="10134357" y="2653669"/>
            <a:ext cx="952191" cy="12680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5">
            <a:extLst>
              <a:ext uri="{FF2B5EF4-FFF2-40B4-BE49-F238E27FC236}">
                <a16:creationId xmlns:a16="http://schemas.microsoft.com/office/drawing/2014/main" id="{4CC2504E-590E-495A-8DB0-E0266D1D3781}"/>
              </a:ext>
            </a:extLst>
          </p:cNvPr>
          <p:cNvSpPr/>
          <p:nvPr/>
        </p:nvSpPr>
        <p:spPr>
          <a:xfrm>
            <a:off x="8725084" y="4352470"/>
            <a:ext cx="3799867" cy="1305317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5">
                <a:extLst>
                  <a:ext uri="{FF2B5EF4-FFF2-40B4-BE49-F238E27FC236}">
                    <a16:creationId xmlns:a16="http://schemas.microsoft.com/office/drawing/2014/main" id="{7CDA87E3-4587-43EE-9FF9-26B4E9D54B85}"/>
                  </a:ext>
                </a:extLst>
              </p:cNvPr>
              <p:cNvSpPr txBox="1"/>
              <p:nvPr/>
            </p:nvSpPr>
            <p:spPr>
              <a:xfrm>
                <a:off x="7389690" y="43524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5">
                <a:extLst>
                  <a:ext uri="{FF2B5EF4-FFF2-40B4-BE49-F238E27FC236}">
                    <a16:creationId xmlns:a16="http://schemas.microsoft.com/office/drawing/2014/main" id="{7CDA87E3-4587-43EE-9FF9-26B4E9D5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90" y="4352470"/>
                <a:ext cx="4995727" cy="1229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8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 flipH="1">
            <a:off x="4279899" y="2925637"/>
            <a:ext cx="1919570" cy="990600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317464CC-8D2B-42EC-B6D2-C70564D9E1B6}"/>
                  </a:ext>
                </a:extLst>
              </p:cNvPr>
              <p:cNvSpPr txBox="1"/>
              <p:nvPr/>
            </p:nvSpPr>
            <p:spPr>
              <a:xfrm>
                <a:off x="8256990" y="2009440"/>
                <a:ext cx="3469187" cy="912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08000" tIns="108000" rIns="108000" bIns="10800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000" smtClean="0">
                        <a:latin typeface="Cambria Math" charset="0"/>
                        <a:ea typeface="나눔고딕" panose="020D0604000000000000" pitchFamily="50" charset="-127"/>
                      </a:rPr>
                      <m:t>합성함수</m:t>
                    </m:r>
                    <m:r>
                      <a:rPr kumimoji="1" lang="ko-KR" altLang="en-US" sz="2000" smtClean="0">
                        <a:latin typeface="Cambria Math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kumimoji="1"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미분법</a:t>
                </a:r>
                <a:endParaRPr kumimoji="1"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317464CC-8D2B-42EC-B6D2-C70564D9E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990" y="2009440"/>
                <a:ext cx="3469187" cy="912595"/>
              </a:xfrm>
              <a:prstGeom prst="rect">
                <a:avLst/>
              </a:prstGeom>
              <a:blipFill>
                <a:blip r:embed="rId6"/>
                <a:stretch>
                  <a:fillRect l="-17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6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 </a:t>
            </a:r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7ADA5C1-BD4D-4A14-9637-757FA683A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학습 목표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역전파 과정에서 오차함수의 미분을 학습한다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/>
                  <a:t>오차 역전파로 각 층의 가중치를 </a:t>
                </a:r>
                <a:r>
                  <a:rPr lang="ko-KR" altLang="en-US" dirty="0"/>
                  <a:t>조정한다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학습 내용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은닉층과 출력층 사이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[2]</m:t>
                        </m:r>
                      </m:sup>
                    </m:sSup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의 </m:t>
                    </m:r>
                  </m:oMath>
                </a14:m>
                <a:r>
                  <a:rPr lang="ko-KR" altLang="en-US" dirty="0"/>
                  <a:t>오차함수 미분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p>
                    </m:sSup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의 </m:t>
                    </m:r>
                  </m:oMath>
                </a14:m>
                <a:r>
                  <a:rPr lang="ko-KR" altLang="en-US" dirty="0"/>
                  <a:t>오차함수 미분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역전파의 가중치 조정</a:t>
                </a:r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7ADA5C1-BD4D-4A14-9637-757FA683A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  <a:blipFill>
                <a:blip r:embed="rId3"/>
                <a:stretch>
                  <a:fillRect l="-942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21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781016" y="2865952"/>
                <a:ext cx="4418454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4" cy="1033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5247156" y="2925857"/>
            <a:ext cx="853209" cy="990600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4A8A66C5-F29F-46D5-83C9-A61B9535D600}"/>
                  </a:ext>
                </a:extLst>
              </p:cNvPr>
              <p:cNvSpPr txBox="1"/>
              <p:nvPr/>
            </p:nvSpPr>
            <p:spPr>
              <a:xfrm>
                <a:off x="8256990" y="2009440"/>
                <a:ext cx="3469187" cy="912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08000" tIns="108000" rIns="108000" bIns="10800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000" smtClean="0">
                        <a:latin typeface="Cambria Math" charset="0"/>
                        <a:ea typeface="나눔고딕" panose="020D0604000000000000" pitchFamily="50" charset="-127"/>
                      </a:rPr>
                      <m:t>합성함수</m:t>
                    </m:r>
                    <m:r>
                      <a:rPr kumimoji="1" lang="ko-KR" altLang="en-US" sz="2000" smtClean="0">
                        <a:latin typeface="Cambria Math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kumimoji="1"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미분법</a:t>
                </a:r>
                <a:endParaRPr kumimoji="1"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4A8A66C5-F29F-46D5-83C9-A61B9535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990" y="2009440"/>
                <a:ext cx="3469187" cy="912595"/>
              </a:xfrm>
              <a:prstGeom prst="rect">
                <a:avLst/>
              </a:prstGeom>
              <a:blipFill>
                <a:blip r:embed="rId7"/>
                <a:stretch>
                  <a:fillRect l="-17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171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8A3D6C2-EE46-4657-AAE6-25F35229B9D8}"/>
                  </a:ext>
                </a:extLst>
              </p:cNvPr>
              <p:cNvSpPr/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8A3D6C2-EE46-4657-AAE6-25F35229B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5232400" y="3866444"/>
            <a:ext cx="3038623" cy="117821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8F59B-ED5E-4308-955E-650343262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395" y="1102756"/>
            <a:ext cx="5962650" cy="1771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78D59AC-51C3-4968-8C7A-5084606487B1}"/>
                  </a:ext>
                </a:extLst>
              </p:cNvPr>
              <p:cNvSpPr/>
              <p:nvPr/>
            </p:nvSpPr>
            <p:spPr>
              <a:xfrm>
                <a:off x="8583366" y="3899120"/>
                <a:ext cx="3054169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∵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[2]</m:t>
                                  </m:r>
                                </m:sup>
                              </m:sSubSup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78D59AC-51C3-4968-8C7A-508460648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366" y="3899120"/>
                <a:ext cx="3054169" cy="1186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34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2397586" y="5055984"/>
            <a:ext cx="3801884" cy="62051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/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22D42BC-1168-49BC-9185-4A67A80F5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395" y="1102756"/>
            <a:ext cx="5962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7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4025008" y="2696682"/>
            <a:ext cx="974326" cy="62051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편미분 보충 설명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005617" y="2800804"/>
                <a:ext cx="3627981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4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17" y="2800804"/>
                <a:ext cx="3627981" cy="491417"/>
              </a:xfrm>
              <a:prstGeom prst="rect">
                <a:avLst/>
              </a:prstGeom>
              <a:blipFill>
                <a:blip r:embed="rId4"/>
                <a:stretch>
                  <a:fillRect t="-2469" b="-13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/>
              <p:nvPr/>
            </p:nvSpPr>
            <p:spPr>
              <a:xfrm>
                <a:off x="1005617" y="1614132"/>
                <a:ext cx="5528629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4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17" y="1614132"/>
                <a:ext cx="5528629" cy="10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3991896" y="1610140"/>
            <a:ext cx="2542350" cy="106887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12" idx="3"/>
            <a:endCxn id="15" idx="3"/>
          </p:cNvCxnSpPr>
          <p:nvPr/>
        </p:nvCxnSpPr>
        <p:spPr>
          <a:xfrm flipH="1">
            <a:off x="4999334" y="2144579"/>
            <a:ext cx="1534912" cy="862361"/>
          </a:xfrm>
          <a:prstGeom prst="bentConnector3">
            <a:avLst>
              <a:gd name="adj1" fmla="val -1489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560" y="3502492"/>
            <a:ext cx="4322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12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편미분을 해야 하는 항을 풀어서 표기하면 다음과 </a:t>
            </a:r>
            <a:r>
              <a:rPr lang="ko-KR" altLang="en-US" sz="2400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같습니다</a:t>
            </a:r>
            <a:r>
              <a:rPr lang="en-US" altLang="ko-KR" sz="2400" kern="1200" dirty="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. </a:t>
            </a:r>
            <a:endParaRPr lang="ko-KR" altLang="en-US" sz="2400" kern="1200" dirty="0">
              <a:solidFill>
                <a:schemeClr val="tx1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183" y="3412893"/>
            <a:ext cx="7452057" cy="9989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561" y="4817758"/>
                <a:ext cx="11785679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예를 들어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, 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특정한 </a:t>
                </a:r>
                <a14:m>
                  <m:oMath xmlns:m="http://schemas.openxmlformats.org/officeDocument/2006/math">
                    <m:r>
                      <a:rPr lang="en-US" altLang="ko-KR" sz="24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𝑗</m:t>
                    </m:r>
                    <m:r>
                      <a:rPr lang="en-US" altLang="ko-KR" sz="24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=2</m:t>
                    </m:r>
                  </m:oMath>
                </a14:m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가 정해졌다고 가정하고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 에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 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대해 편미분을 해봅시다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. </a:t>
                </a:r>
              </a:p>
              <a:p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그러면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r>
                      <a:rPr lang="ko-KR" alt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을</m:t>
                    </m:r>
                  </m:oMath>
                </a14:m>
                <a:r>
                  <a:rPr lang="ko-KR" altLang="en-US" sz="2400" kern="1200" dirty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</a:rPr>
                  <a:t>제외한 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모든 항들은 상수이므로 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0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가 되고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항은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가 됩니다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. </a:t>
                </a:r>
                <a:b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</a:b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그러므로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, 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이것을 일반화 하여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에 대해 </a:t>
                </a:r>
                <a:r>
                  <a:rPr lang="ko-KR" altLang="en-US" sz="2400" kern="1200" dirty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편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미분하면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, 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결국</a:t>
                </a:r>
                <a:r>
                  <a:rPr lang="ko-KR" altLang="en-US" sz="2400" i="1" kern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  <a:cs typeface="+mn-cs"/>
                  </a:rPr>
                  <a:t> </a:t>
                </a:r>
                <a:r>
                  <a:rPr lang="en-US" altLang="ko-KR" sz="2400" i="1" kern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나눔고딕" panose="020D0604000000000000" pitchFamily="50" charset="-127"/>
                    <a:cs typeface="+mn-cs"/>
                  </a:rPr>
                  <a:t>j 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번째 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만 남습니다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. </a:t>
                </a:r>
              </a:p>
              <a:p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신기하고 재미있죠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? </a:t>
                </a:r>
                <a:endParaRPr lang="ko-KR" altLang="en-US" sz="2400" kern="1200" dirty="0">
                  <a:solidFill>
                    <a:schemeClr val="tx1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1" y="4817758"/>
                <a:ext cx="11785679" cy="1599412"/>
              </a:xfrm>
              <a:prstGeom prst="rect">
                <a:avLst/>
              </a:prstGeom>
              <a:blipFill>
                <a:blip r:embed="rId7"/>
                <a:stretch>
                  <a:fillRect l="-828" t="-3422" b="-7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02275" y="2356442"/>
                <a:ext cx="5592172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kern="1200" dirty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편미분 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결과로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,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 어떻게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ko-KR" alt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가</m:t>
                    </m:r>
                  </m:oMath>
                </a14:m>
                <a:r>
                  <a:rPr lang="ko-KR" altLang="en-US" sz="2400" kern="1200" dirty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 </a:t>
                </a:r>
                <a:r>
                  <a:rPr lang="ko-KR" altLang="en-US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나올 수 있죠</a:t>
                </a:r>
                <a:r>
                  <a:rPr lang="en-US" altLang="ko-KR" sz="2400" kern="12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? </a:t>
                </a:r>
                <a:endParaRPr lang="en-US" altLang="ko-KR" sz="2400" kern="1200" dirty="0">
                  <a:solidFill>
                    <a:schemeClr val="tx1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5" y="2356442"/>
                <a:ext cx="5592172" cy="496674"/>
              </a:xfrm>
              <a:prstGeom prst="rect">
                <a:avLst/>
              </a:prstGeom>
              <a:blipFill>
                <a:blip r:embed="rId8"/>
                <a:stretch>
                  <a:fillRect l="-1634" t="-11111" r="-654" b="-20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9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2397586" y="5055984"/>
            <a:ext cx="3801884" cy="62051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𝒈</m:t>
                      </m:r>
                      <m:r>
                        <a:rPr kumimoji="1"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</m:t>
                      </m:r>
                      <m:r>
                        <a:rPr kumimoji="1" lang="en-US" altLang="ko-KR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/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D304AA7-EFEE-4319-B2C3-9696813400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395" y="1102756"/>
            <a:ext cx="5962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2257770" y="5069252"/>
            <a:ext cx="3784599" cy="62051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/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46C359-29DD-45FE-86B7-E13D84D90F78}"/>
                  </a:ext>
                </a:extLst>
              </p:cNvPr>
              <p:cNvSpPr/>
              <p:nvPr/>
            </p:nvSpPr>
            <p:spPr>
              <a:xfrm>
                <a:off x="1781016" y="5961393"/>
                <a:ext cx="9406549" cy="58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d>
                        <m:d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  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𝑖𝑓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46C359-29DD-45FE-86B7-E13D84D90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5961393"/>
                <a:ext cx="9406549" cy="5887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3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오차</a:t>
            </a:r>
            <a:r>
              <a:rPr lang="en-US" altLang="ko-KR"/>
              <a:t>: </a:t>
            </a:r>
            <a:r>
              <a:rPr lang="ko-KR" altLang="en-US"/>
              <a:t>출력층 </a:t>
            </a:r>
            <a:r>
              <a:rPr lang="en-US" altLang="ko-KR"/>
              <a:t>k </a:t>
            </a:r>
            <a:r>
              <a:rPr lang="ko-KR" altLang="en-US"/>
              <a:t>노드에서 레이블과 예측값의 차이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124A9862-22ED-4159-A892-90E197351D17}"/>
              </a:ext>
            </a:extLst>
          </p:cNvPr>
          <p:cNvSpPr/>
          <p:nvPr/>
        </p:nvSpPr>
        <p:spPr>
          <a:xfrm>
            <a:off x="5212411" y="1597881"/>
            <a:ext cx="1044603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B2112C06-8DC5-4521-BDAD-1F7705D2389B}"/>
              </a:ext>
            </a:extLst>
          </p:cNvPr>
          <p:cNvSpPr/>
          <p:nvPr/>
        </p:nvSpPr>
        <p:spPr>
          <a:xfrm>
            <a:off x="6424716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471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96D2A87-C0D4-4AD5-8CD8-082B6E4FA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8624650" cy="5713355"/>
              </a:xfrm>
            </p:spPr>
            <p:txBody>
              <a:bodyPr>
                <a:normAutofit/>
              </a:bodyPr>
              <a:lstStyle/>
              <a:p>
                <a:endParaRPr lang="en-US" altLang="ko-KR"/>
              </a:p>
              <a:p>
                <a:endParaRPr lang="en-US" altLang="ko-KR"/>
              </a:p>
              <a:p>
                <a:pPr marL="487695" lvl="1" indent="0">
                  <a:buNone/>
                </a:pPr>
                <a:endParaRPr lang="en-US" altLang="ko-KR"/>
              </a:p>
              <a:p>
                <a:r>
                  <a:rPr lang="ko-KR" altLang="en-US"/>
                  <a:t>오차</a:t>
                </a:r>
                <a:r>
                  <a:rPr lang="en-US" altLang="ko-KR"/>
                  <a:t>: </a:t>
                </a:r>
                <a:r>
                  <a:rPr lang="ko-KR" altLang="en-US"/>
                  <a:t>출력층 </a:t>
                </a:r>
                <a:r>
                  <a:rPr lang="en-US" altLang="ko-KR"/>
                  <a:t>k </a:t>
                </a:r>
                <a:r>
                  <a:rPr lang="ko-KR" altLang="en-US"/>
                  <a:t>노드에서 레이블과 예측값의 차이</a:t>
                </a:r>
                <a:endParaRPr lang="en-US" altLang="ko-KR"/>
              </a:p>
              <a:p>
                <a:r>
                  <a:rPr lang="ko-KR" altLang="en-US"/>
                  <a:t>활성화 함수 미분에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>
                    <a:sym typeface="맑은 고딕"/>
                  </a:rPr>
                  <a:t>를 적용한 값</a:t>
                </a:r>
                <a:endParaRPr lang="en-US" altLang="ko-KR">
                  <a:sym typeface="맑은 고딕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>
                    <a:sym typeface="맑은 고딕"/>
                  </a:rPr>
                  <a:t>: </a:t>
                </a:r>
                <a:r>
                  <a:rPr lang="ko-KR" altLang="en-US" sz="2000">
                    <a:sym typeface="맑은 고딕"/>
                  </a:rPr>
                  <a:t>출력층 노드 </a:t>
                </a:r>
                <a:r>
                  <a:rPr lang="en-US" altLang="ko-KR" sz="2000">
                    <a:sym typeface="맑은 고딕"/>
                  </a:rPr>
                  <a:t>k</a:t>
                </a:r>
                <a:r>
                  <a:rPr lang="ko-KR" altLang="en-US" sz="2000">
                    <a:sym typeface="맑은 고딕"/>
                  </a:rPr>
                  <a:t>의 순입력</a:t>
                </a:r>
                <a:r>
                  <a:rPr lang="en-US" altLang="ko-KR" sz="2000">
                    <a:sym typeface="맑은 고딕"/>
                  </a:rPr>
                  <a:t> </a:t>
                </a:r>
              </a:p>
              <a:p>
                <a:pPr lvl="1"/>
                <a:endParaRPr lang="en-US" altLang="ko-KR"/>
              </a:p>
              <a:p>
                <a:endParaRPr lang="en-US" altLang="ko-KR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96D2A87-C0D4-4AD5-8CD8-082B6E4FA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8624650" cy="5713355"/>
              </a:xfrm>
              <a:blipFill>
                <a:blip r:embed="rId5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49FC1762-38F6-4B7F-936B-22CDEC4E31AD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49FC1762-38F6-4B7F-936B-22CDEC4E3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2CC08800-3B66-40D0-9A1F-EDD892DF67D9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577FE54C-8238-438F-9D45-609DCBCBF97F}"/>
              </a:ext>
            </a:extLst>
          </p:cNvPr>
          <p:cNvSpPr/>
          <p:nvPr/>
        </p:nvSpPr>
        <p:spPr>
          <a:xfrm>
            <a:off x="5212411" y="1597881"/>
            <a:ext cx="1044603" cy="6703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4ECB16AE-C364-4128-9511-42233FAA24C8}"/>
              </a:ext>
            </a:extLst>
          </p:cNvPr>
          <p:cNvSpPr/>
          <p:nvPr/>
        </p:nvSpPr>
        <p:spPr>
          <a:xfrm>
            <a:off x="6424716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504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96D2A87-C0D4-4AD5-8CD8-082B6E4FA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8624650" cy="5713355"/>
              </a:xfrm>
            </p:spPr>
            <p:txBody>
              <a:bodyPr>
                <a:normAutofit/>
              </a:bodyPr>
              <a:lstStyle/>
              <a:p>
                <a:endParaRPr lang="en-US" altLang="ko-KR"/>
              </a:p>
              <a:p>
                <a:endParaRPr lang="en-US" altLang="ko-KR"/>
              </a:p>
              <a:p>
                <a:pPr marL="487695" lvl="1" indent="0">
                  <a:buNone/>
                </a:pPr>
                <a:endParaRPr lang="en-US" altLang="ko-KR"/>
              </a:p>
              <a:p>
                <a:r>
                  <a:rPr lang="ko-KR" altLang="en-US"/>
                  <a:t>오차</a:t>
                </a:r>
                <a:r>
                  <a:rPr lang="en-US" altLang="ko-KR"/>
                  <a:t>: </a:t>
                </a:r>
                <a:r>
                  <a:rPr lang="ko-KR" altLang="en-US"/>
                  <a:t>출력층 </a:t>
                </a:r>
                <a:r>
                  <a:rPr lang="en-US" altLang="ko-KR"/>
                  <a:t>k </a:t>
                </a:r>
                <a:r>
                  <a:rPr lang="ko-KR" altLang="en-US"/>
                  <a:t>노드에서 레이블과 예측값의 차이</a:t>
                </a:r>
                <a:endParaRPr lang="en-US" altLang="ko-KR"/>
              </a:p>
              <a:p>
                <a:r>
                  <a:rPr lang="ko-KR" altLang="en-US"/>
                  <a:t>활성화 함수 미분에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>
                    <a:sym typeface="맑은 고딕"/>
                  </a:rPr>
                  <a:t>를 적용한 값</a:t>
                </a:r>
                <a:endParaRPr lang="en-US" altLang="ko-KR">
                  <a:sym typeface="맑은 고딕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>
                    <a:sym typeface="맑은 고딕"/>
                  </a:rPr>
                  <a:t>: </a:t>
                </a:r>
                <a:r>
                  <a:rPr lang="ko-KR" altLang="en-US" sz="2000">
                    <a:sym typeface="맑은 고딕"/>
                  </a:rPr>
                  <a:t>출력층 노드 </a:t>
                </a:r>
                <a:r>
                  <a:rPr lang="en-US" altLang="ko-KR" sz="2000">
                    <a:sym typeface="맑은 고딕"/>
                  </a:rPr>
                  <a:t>k</a:t>
                </a:r>
                <a:r>
                  <a:rPr lang="ko-KR" altLang="en-US" sz="2000">
                    <a:sym typeface="맑은 고딕"/>
                  </a:rPr>
                  <a:t>의 순입력</a:t>
                </a:r>
                <a:r>
                  <a:rPr lang="en-US" altLang="ko-KR" sz="2000">
                    <a:sym typeface="맑은 고딕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:</m:t>
                    </m:r>
                  </m:oMath>
                </a14:m>
                <a:r>
                  <a:rPr lang="ko-KR" altLang="en-US">
                    <a:sym typeface="맑은 고딕"/>
                  </a:rPr>
                  <a:t> 은닉층 노드 </a:t>
                </a:r>
                <a:r>
                  <a:rPr lang="en-US" altLang="ko-KR">
                    <a:sym typeface="맑은 고딕"/>
                  </a:rPr>
                  <a:t>j</a:t>
                </a:r>
                <a:r>
                  <a:rPr lang="ko-KR" altLang="en-US">
                    <a:sym typeface="맑은 고딕"/>
                  </a:rPr>
                  <a:t>의 출력 </a:t>
                </a:r>
                <a:endParaRPr lang="en-US" altLang="ko-KR">
                  <a:sym typeface="맑은 고딕"/>
                </a:endParaRPr>
              </a:p>
              <a:p>
                <a:endParaRPr lang="en-US" altLang="ko-KR" sz="2400">
                  <a:sym typeface="맑은 고딕"/>
                </a:endParaRPr>
              </a:p>
              <a:p>
                <a:pPr lvl="1"/>
                <a:endParaRPr lang="en-US" altLang="ko-KR"/>
              </a:p>
              <a:p>
                <a:endParaRPr lang="en-US" altLang="ko-KR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96D2A87-C0D4-4AD5-8CD8-082B6E4FA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8624650" cy="5713355"/>
              </a:xfrm>
              <a:blipFill>
                <a:blip r:embed="rId3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09D439DC-9BDC-44D0-AEDA-7E6A9A0F6487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09D439DC-9BDC-44D0-AEDA-7E6A9A0F6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9C9531A1-332F-4218-964A-F7186862E1E2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7A39521D-8B62-48C0-AB9C-F310C3414C6C}"/>
              </a:ext>
            </a:extLst>
          </p:cNvPr>
          <p:cNvSpPr/>
          <p:nvPr/>
        </p:nvSpPr>
        <p:spPr>
          <a:xfrm>
            <a:off x="5212411" y="1597881"/>
            <a:ext cx="1044603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24EB7E88-5063-4480-A993-27351BA46896}"/>
              </a:ext>
            </a:extLst>
          </p:cNvPr>
          <p:cNvSpPr/>
          <p:nvPr/>
        </p:nvSpPr>
        <p:spPr>
          <a:xfrm>
            <a:off x="6424716" y="1597881"/>
            <a:ext cx="450017" cy="6703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134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4">
                <a:extLst>
                  <a:ext uri="{FF2B5EF4-FFF2-40B4-BE49-F238E27FC236}">
                    <a16:creationId xmlns:a16="http://schemas.microsoft.com/office/drawing/2014/main" id="{941E1D48-046F-40FE-ABD5-2893F0B274C0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1" name="텍스트 상자 4">
                <a:extLst>
                  <a:ext uri="{FF2B5EF4-FFF2-40B4-BE49-F238E27FC236}">
                    <a16:creationId xmlns:a16="http://schemas.microsoft.com/office/drawing/2014/main" id="{941E1D48-046F-40FE-ABD5-2893F0B27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FF2AB248-CE5B-4478-8B52-E5F9AE638034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모서리가 둥근 직사각형 7">
            <a:extLst>
              <a:ext uri="{FF2B5EF4-FFF2-40B4-BE49-F238E27FC236}">
                <a16:creationId xmlns:a16="http://schemas.microsoft.com/office/drawing/2014/main" id="{B3893B54-4D0C-4A97-AA45-D35F7717A7CD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421CD139-079A-468D-A7FD-AD306ABEAA4A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33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56B1F1-65BF-4980-B40C-6520CE5E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1" y="1969905"/>
            <a:ext cx="7041676" cy="490821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출</m:t>
                    </m:r>
                  </m:oMath>
                </a14:m>
                <a:r>
                  <a:rPr lang="ko-KR" altLang="en-US"/>
                  <a:t>력층의 오차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ko-KR"/>
              </a:p>
              <a:p>
                <a:pPr lvl="1"/>
                <a:r>
                  <a:rPr lang="ko-KR" altLang="en-US"/>
                  <a:t>레이블과 예측값의 차이</a:t>
                </a:r>
                <a:endParaRPr lang="en-US" altLang="ko-KR"/>
              </a:p>
              <a:p>
                <a:pPr lvl="1"/>
                <a:r>
                  <a:rPr lang="ko-KR" altLang="en-US"/>
                  <a:t>은닉층의 오차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ko-KR" altLang="en-US"/>
                  <a:t> 계산</a:t>
                </a:r>
                <a:endParaRPr lang="en-US" altLang="ko-KR"/>
              </a:p>
              <a:p>
                <a:r>
                  <a:rPr lang="ko-KR" altLang="en-US"/>
                  <a:t>가중치 조정 가능</a:t>
                </a:r>
                <a:endParaRPr lang="en-US" altLang="ko-KR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907" t="-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" name="사각형: 둥근 모서리 432">
            <a:extLst>
              <a:ext uri="{FF2B5EF4-FFF2-40B4-BE49-F238E27FC236}">
                <a16:creationId xmlns:a16="http://schemas.microsoft.com/office/drawing/2014/main" id="{EAFB5198-6391-468D-A0B7-AD46EAEDD960}"/>
              </a:ext>
            </a:extLst>
          </p:cNvPr>
          <p:cNvSpPr/>
          <p:nvPr/>
        </p:nvSpPr>
        <p:spPr>
          <a:xfrm>
            <a:off x="10579100" y="2641600"/>
            <a:ext cx="622300" cy="36957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사각형: 둥근 모서리 433">
            <a:extLst>
              <a:ext uri="{FF2B5EF4-FFF2-40B4-BE49-F238E27FC236}">
                <a16:creationId xmlns:a16="http://schemas.microsoft.com/office/drawing/2014/main" id="{487DB137-3721-42D3-BFC5-D7339637BD48}"/>
              </a:ext>
            </a:extLst>
          </p:cNvPr>
          <p:cNvSpPr/>
          <p:nvPr/>
        </p:nvSpPr>
        <p:spPr>
          <a:xfrm>
            <a:off x="8597900" y="2641600"/>
            <a:ext cx="622300" cy="36957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63A239-EF42-4700-A458-59435284D37E}"/>
              </a:ext>
            </a:extLst>
          </p:cNvPr>
          <p:cNvCxnSpPr/>
          <p:nvPr/>
        </p:nvCxnSpPr>
        <p:spPr>
          <a:xfrm flipH="1">
            <a:off x="9220200" y="6130977"/>
            <a:ext cx="13589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86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4">
                <a:extLst>
                  <a:ext uri="{FF2B5EF4-FFF2-40B4-BE49-F238E27FC236}">
                    <a16:creationId xmlns:a16="http://schemas.microsoft.com/office/drawing/2014/main" id="{55139644-4492-49F9-80CF-672DFB961F6E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4">
                <a:extLst>
                  <a:ext uri="{FF2B5EF4-FFF2-40B4-BE49-F238E27FC236}">
                    <a16:creationId xmlns:a16="http://schemas.microsoft.com/office/drawing/2014/main" id="{55139644-4492-49F9-80CF-672DFB96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FC47C064-6C33-43E9-BA7C-CEC4483E7B8E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485B2D16-0775-4A00-A3D1-27B9C01A1B05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908CAD1A-01A8-43D0-A160-9D192D7AE451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001E70-482A-49A6-9F87-B344A451FED0}"/>
              </a:ext>
            </a:extLst>
          </p:cNvPr>
          <p:cNvGrpSpPr/>
          <p:nvPr/>
        </p:nvGrpSpPr>
        <p:grpSpPr>
          <a:xfrm>
            <a:off x="6957776" y="3096126"/>
            <a:ext cx="5425920" cy="3781998"/>
            <a:chOff x="6957776" y="3096126"/>
            <a:chExt cx="5425920" cy="378199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FE3E51-3EBD-4680-BC9F-C7B39696C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7776" y="3096126"/>
              <a:ext cx="5425920" cy="3781998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52C98A3-D168-4E5A-BBCD-928FDAC5543C}"/>
                </a:ext>
              </a:extLst>
            </p:cNvPr>
            <p:cNvSpPr/>
            <p:nvPr/>
          </p:nvSpPr>
          <p:spPr>
            <a:xfrm>
              <a:off x="9611668" y="4892842"/>
              <a:ext cx="291444" cy="26603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82BCA32-9A6D-495A-909F-D560AE6A1065}"/>
                </a:ext>
              </a:extLst>
            </p:cNvPr>
            <p:cNvSpPr/>
            <p:nvPr/>
          </p:nvSpPr>
          <p:spPr>
            <a:xfrm>
              <a:off x="8886231" y="4908884"/>
              <a:ext cx="691482" cy="691482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D350EA8-C620-4EB8-BF10-F013BE422542}"/>
                </a:ext>
              </a:extLst>
            </p:cNvPr>
            <p:cNvSpPr/>
            <p:nvPr/>
          </p:nvSpPr>
          <p:spPr>
            <a:xfrm>
              <a:off x="10377895" y="4572501"/>
              <a:ext cx="691481" cy="69148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26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8D1115-CCD8-4626-A28C-D3D228F9CDC6}"/>
              </a:ext>
            </a:extLst>
          </p:cNvPr>
          <p:cNvGrpSpPr/>
          <p:nvPr/>
        </p:nvGrpSpPr>
        <p:grpSpPr>
          <a:xfrm>
            <a:off x="6957776" y="3096126"/>
            <a:ext cx="5425920" cy="3781998"/>
            <a:chOff x="6957776" y="3096126"/>
            <a:chExt cx="5425920" cy="378199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E0F4794-19FF-41F6-8D92-E0B7A3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776" y="3096126"/>
              <a:ext cx="5425920" cy="3781998"/>
            </a:xfrm>
            <a:prstGeom prst="rect">
              <a:avLst/>
            </a:prstGeom>
          </p:spPr>
        </p:pic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DA565BB-AC63-4858-B836-8D68E51F3EBE}"/>
                </a:ext>
              </a:extLst>
            </p:cNvPr>
            <p:cNvSpPr/>
            <p:nvPr/>
          </p:nvSpPr>
          <p:spPr>
            <a:xfrm>
              <a:off x="9611668" y="4892842"/>
              <a:ext cx="291444" cy="26603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04CFA7-C424-40C9-8003-2C12DB3F03C0}"/>
                </a:ext>
              </a:extLst>
            </p:cNvPr>
            <p:cNvSpPr/>
            <p:nvPr/>
          </p:nvSpPr>
          <p:spPr>
            <a:xfrm>
              <a:off x="8886231" y="4908884"/>
              <a:ext cx="691482" cy="691482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99CDF7B-6C69-4A56-A697-9CC11D4E4413}"/>
                </a:ext>
              </a:extLst>
            </p:cNvPr>
            <p:cNvSpPr/>
            <p:nvPr/>
          </p:nvSpPr>
          <p:spPr>
            <a:xfrm>
              <a:off x="10377895" y="4572501"/>
              <a:ext cx="691481" cy="69148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6">
                <a:extLst>
                  <a:ext uri="{FF2B5EF4-FFF2-40B4-BE49-F238E27FC236}">
                    <a16:creationId xmlns:a16="http://schemas.microsoft.com/office/drawing/2014/main" id="{AA5CA331-6E6E-40B5-8844-6E5ACDE8FFC0}"/>
                  </a:ext>
                </a:extLst>
              </p:cNvPr>
              <p:cNvSpPr txBox="1"/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6">
                <a:extLst>
                  <a:ext uri="{FF2B5EF4-FFF2-40B4-BE49-F238E27FC236}">
                    <a16:creationId xmlns:a16="http://schemas.microsoft.com/office/drawing/2014/main" id="{AA5CA331-6E6E-40B5-8844-6E5ACDE8F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E1F85293-BEF1-4DCE-983A-47E41B52A988}"/>
              </a:ext>
            </a:extLst>
          </p:cNvPr>
          <p:cNvSpPr/>
          <p:nvPr/>
        </p:nvSpPr>
        <p:spPr>
          <a:xfrm>
            <a:off x="3543662" y="2660639"/>
            <a:ext cx="914038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2723E7-2894-4C76-9CC6-A9970397ED86}"/>
              </a:ext>
            </a:extLst>
          </p:cNvPr>
          <p:cNvSpPr/>
          <p:nvPr/>
        </p:nvSpPr>
        <p:spPr>
          <a:xfrm>
            <a:off x="11012946" y="3657600"/>
            <a:ext cx="449794" cy="286367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4">
                <a:extLst>
                  <a:ext uri="{FF2B5EF4-FFF2-40B4-BE49-F238E27FC236}">
                    <a16:creationId xmlns:a16="http://schemas.microsoft.com/office/drawing/2014/main" id="{A7FBF1A1-1C57-4CA1-98B2-1B6765B7DEA2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4">
                <a:extLst>
                  <a:ext uri="{FF2B5EF4-FFF2-40B4-BE49-F238E27FC236}">
                    <a16:creationId xmlns:a16="http://schemas.microsoft.com/office/drawing/2014/main" id="{A7FBF1A1-1C57-4CA1-98B2-1B6765B7D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모서리가 둥근 직사각형 7">
            <a:extLst>
              <a:ext uri="{FF2B5EF4-FFF2-40B4-BE49-F238E27FC236}">
                <a16:creationId xmlns:a16="http://schemas.microsoft.com/office/drawing/2014/main" id="{E157399D-3545-4841-ADED-55E597B0F1F2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8921E25B-710E-4B65-ADE2-B1C5F2BD0C9B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7">
            <a:extLst>
              <a:ext uri="{FF2B5EF4-FFF2-40B4-BE49-F238E27FC236}">
                <a16:creationId xmlns:a16="http://schemas.microsoft.com/office/drawing/2014/main" id="{3F39A2BB-D4A3-489A-8BFF-F5E8DCD95BE0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화살표: U자형 16">
            <a:extLst>
              <a:ext uri="{FF2B5EF4-FFF2-40B4-BE49-F238E27FC236}">
                <a16:creationId xmlns:a16="http://schemas.microsoft.com/office/drawing/2014/main" id="{C5C8AC3D-6AFC-4C1D-AD38-D483E015CE83}"/>
              </a:ext>
            </a:extLst>
          </p:cNvPr>
          <p:cNvSpPr/>
          <p:nvPr/>
        </p:nvSpPr>
        <p:spPr>
          <a:xfrm rot="5400000" flipV="1">
            <a:off x="-262699" y="2339965"/>
            <a:ext cx="1140396" cy="371929"/>
          </a:xfrm>
          <a:prstGeom prst="uturnArrow">
            <a:avLst>
              <a:gd name="adj1" fmla="val 1839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95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1EA655-504A-49E0-8117-1B04BE1FA37F}"/>
              </a:ext>
            </a:extLst>
          </p:cNvPr>
          <p:cNvGrpSpPr/>
          <p:nvPr/>
        </p:nvGrpSpPr>
        <p:grpSpPr>
          <a:xfrm>
            <a:off x="6957776" y="3096126"/>
            <a:ext cx="5425920" cy="3781998"/>
            <a:chOff x="6957776" y="3096126"/>
            <a:chExt cx="5425920" cy="378199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2F2A51C-8352-4781-B03F-06571E97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776" y="3096126"/>
              <a:ext cx="5425920" cy="3781998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74C1C0-6DC5-48AD-85B0-AC3B6F4AF8E4}"/>
                </a:ext>
              </a:extLst>
            </p:cNvPr>
            <p:cNvSpPr/>
            <p:nvPr/>
          </p:nvSpPr>
          <p:spPr>
            <a:xfrm>
              <a:off x="9611668" y="4892842"/>
              <a:ext cx="291444" cy="26603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719E1CE-F9F6-4051-BDD3-EC642B633667}"/>
                </a:ext>
              </a:extLst>
            </p:cNvPr>
            <p:cNvSpPr/>
            <p:nvPr/>
          </p:nvSpPr>
          <p:spPr>
            <a:xfrm>
              <a:off x="8886231" y="4908884"/>
              <a:ext cx="691482" cy="691482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01CE3FF-B682-4B8A-8CD8-95BDC76CB8FD}"/>
                </a:ext>
              </a:extLst>
            </p:cNvPr>
            <p:cNvSpPr/>
            <p:nvPr/>
          </p:nvSpPr>
          <p:spPr>
            <a:xfrm>
              <a:off x="10377895" y="4572501"/>
              <a:ext cx="691481" cy="69148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CEDBFDF-7AB5-4B03-B415-EFDF641082D2}"/>
              </a:ext>
            </a:extLst>
          </p:cNvPr>
          <p:cNvSpPr/>
          <p:nvPr/>
        </p:nvSpPr>
        <p:spPr>
          <a:xfrm>
            <a:off x="10390005" y="3657600"/>
            <a:ext cx="344509" cy="322052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6">
                <a:extLst>
                  <a:ext uri="{FF2B5EF4-FFF2-40B4-BE49-F238E27FC236}">
                    <a16:creationId xmlns:a16="http://schemas.microsoft.com/office/drawing/2014/main" id="{088762C9-0353-42ED-BC54-84668ECBC375}"/>
                  </a:ext>
                </a:extLst>
              </p:cNvPr>
              <p:cNvSpPr txBox="1"/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6">
                <a:extLst>
                  <a:ext uri="{FF2B5EF4-FFF2-40B4-BE49-F238E27FC236}">
                    <a16:creationId xmlns:a16="http://schemas.microsoft.com/office/drawing/2014/main" id="{088762C9-0353-42ED-BC54-84668ECB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F7F4B7E5-2426-4884-AEDA-2925558E171C}"/>
              </a:ext>
            </a:extLst>
          </p:cNvPr>
          <p:cNvSpPr/>
          <p:nvPr/>
        </p:nvSpPr>
        <p:spPr>
          <a:xfrm>
            <a:off x="4557240" y="2717549"/>
            <a:ext cx="1272060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4">
                <a:extLst>
                  <a:ext uri="{FF2B5EF4-FFF2-40B4-BE49-F238E27FC236}">
                    <a16:creationId xmlns:a16="http://schemas.microsoft.com/office/drawing/2014/main" id="{E8DDCB05-097C-4E4C-B8FF-3658BF57C38F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4">
                <a:extLst>
                  <a:ext uri="{FF2B5EF4-FFF2-40B4-BE49-F238E27FC236}">
                    <a16:creationId xmlns:a16="http://schemas.microsoft.com/office/drawing/2014/main" id="{E8DDCB05-097C-4E4C-B8FF-3658BF57C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D4461CF5-077C-4F80-A9C4-474A8249CA00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7">
            <a:extLst>
              <a:ext uri="{FF2B5EF4-FFF2-40B4-BE49-F238E27FC236}">
                <a16:creationId xmlns:a16="http://schemas.microsoft.com/office/drawing/2014/main" id="{A5FD74E5-692A-43A6-BAAD-FDA12B29AB4C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7">
            <a:extLst>
              <a:ext uri="{FF2B5EF4-FFF2-40B4-BE49-F238E27FC236}">
                <a16:creationId xmlns:a16="http://schemas.microsoft.com/office/drawing/2014/main" id="{7AA79F33-CC67-4D0A-ABD9-5C03870EF8E0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97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5B64D8-714F-4EB2-9621-7E3F3BB1BFE7}"/>
              </a:ext>
            </a:extLst>
          </p:cNvPr>
          <p:cNvGrpSpPr/>
          <p:nvPr/>
        </p:nvGrpSpPr>
        <p:grpSpPr>
          <a:xfrm>
            <a:off x="6957776" y="3096126"/>
            <a:ext cx="5425920" cy="3781998"/>
            <a:chOff x="6957776" y="3096126"/>
            <a:chExt cx="5425920" cy="378199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4AD37F7-088F-46D0-BA98-B8A2DD5D3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776" y="3096126"/>
              <a:ext cx="5425920" cy="3781998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9060D29-98BA-466D-A189-A162148DFEBD}"/>
                </a:ext>
              </a:extLst>
            </p:cNvPr>
            <p:cNvSpPr/>
            <p:nvPr/>
          </p:nvSpPr>
          <p:spPr>
            <a:xfrm>
              <a:off x="9611668" y="4892842"/>
              <a:ext cx="291444" cy="26603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EAAFA-3567-4DA0-BD08-E175A55F3C95}"/>
                </a:ext>
              </a:extLst>
            </p:cNvPr>
            <p:cNvSpPr/>
            <p:nvPr/>
          </p:nvSpPr>
          <p:spPr>
            <a:xfrm>
              <a:off x="8886231" y="4908884"/>
              <a:ext cx="691482" cy="691482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9D679C-DB60-4036-AEAE-8E568213020B}"/>
                </a:ext>
              </a:extLst>
            </p:cNvPr>
            <p:cNvSpPr/>
            <p:nvPr/>
          </p:nvSpPr>
          <p:spPr>
            <a:xfrm>
              <a:off x="10377895" y="4572501"/>
              <a:ext cx="691481" cy="69148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682760-D46A-4B6B-93F3-C294A4165F66}"/>
              </a:ext>
            </a:extLst>
          </p:cNvPr>
          <p:cNvSpPr/>
          <p:nvPr/>
        </p:nvSpPr>
        <p:spPr>
          <a:xfrm>
            <a:off x="9271443" y="3642351"/>
            <a:ext cx="344509" cy="322052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F20B15E0-E977-40C5-8BE7-AD69818A8AE0}"/>
                  </a:ext>
                </a:extLst>
              </p:cNvPr>
              <p:cNvSpPr txBox="1"/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F20B15E0-E977-40C5-8BE7-AD69818A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081FF4F2-1E3E-4769-846B-37D2D6D772F7}"/>
              </a:ext>
            </a:extLst>
          </p:cNvPr>
          <p:cNvSpPr/>
          <p:nvPr/>
        </p:nvSpPr>
        <p:spPr>
          <a:xfrm>
            <a:off x="6108700" y="2660639"/>
            <a:ext cx="847310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4">
                <a:extLst>
                  <a:ext uri="{FF2B5EF4-FFF2-40B4-BE49-F238E27FC236}">
                    <a16:creationId xmlns:a16="http://schemas.microsoft.com/office/drawing/2014/main" id="{B311F73A-B507-4914-B37D-6150AB10CD5C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4">
                <a:extLst>
                  <a:ext uri="{FF2B5EF4-FFF2-40B4-BE49-F238E27FC236}">
                    <a16:creationId xmlns:a16="http://schemas.microsoft.com/office/drawing/2014/main" id="{B311F73A-B507-4914-B37D-6150AB10C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모서리가 둥근 직사각형 7">
            <a:extLst>
              <a:ext uri="{FF2B5EF4-FFF2-40B4-BE49-F238E27FC236}">
                <a16:creationId xmlns:a16="http://schemas.microsoft.com/office/drawing/2014/main" id="{8A005D70-3B38-4A95-B8AB-A0426A5E3D10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7">
            <a:extLst>
              <a:ext uri="{FF2B5EF4-FFF2-40B4-BE49-F238E27FC236}">
                <a16:creationId xmlns:a16="http://schemas.microsoft.com/office/drawing/2014/main" id="{9D805220-9D67-4DEF-9674-C83D0EEB3FCA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id="{3C611209-B0D5-4F57-9186-A1C41B85D3A9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910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6">
                <a:extLst>
                  <a:ext uri="{FF2B5EF4-FFF2-40B4-BE49-F238E27FC236}">
                    <a16:creationId xmlns:a16="http://schemas.microsoft.com/office/drawing/2014/main" id="{9E516A04-C0CD-431B-A8E3-79D9D0E575AE}"/>
                  </a:ext>
                </a:extLst>
              </p:cNvPr>
              <p:cNvSpPr txBox="1"/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5" name="텍스트 상자 6">
                <a:extLst>
                  <a:ext uri="{FF2B5EF4-FFF2-40B4-BE49-F238E27FC236}">
                    <a16:creationId xmlns:a16="http://schemas.microsoft.com/office/drawing/2014/main" id="{9E516A04-C0CD-431B-A8E3-79D9D0E57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7">
            <a:extLst>
              <a:ext uri="{FF2B5EF4-FFF2-40B4-BE49-F238E27FC236}">
                <a16:creationId xmlns:a16="http://schemas.microsoft.com/office/drawing/2014/main" id="{215B4E87-A70B-4A2F-8E05-2DB6B964712C}"/>
              </a:ext>
            </a:extLst>
          </p:cNvPr>
          <p:cNvSpPr/>
          <p:nvPr/>
        </p:nvSpPr>
        <p:spPr>
          <a:xfrm>
            <a:off x="6108700" y="2660639"/>
            <a:ext cx="84731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4">
                <a:extLst>
                  <a:ext uri="{FF2B5EF4-FFF2-40B4-BE49-F238E27FC236}">
                    <a16:creationId xmlns:a16="http://schemas.microsoft.com/office/drawing/2014/main" id="{E0F36533-35A0-430C-A2EB-2FFD1482B33A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7" name="텍스트 상자 4">
                <a:extLst>
                  <a:ext uri="{FF2B5EF4-FFF2-40B4-BE49-F238E27FC236}">
                    <a16:creationId xmlns:a16="http://schemas.microsoft.com/office/drawing/2014/main" id="{E0F36533-35A0-430C-A2EB-2FFD1482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모서리가 둥근 직사각형 7">
            <a:extLst>
              <a:ext uri="{FF2B5EF4-FFF2-40B4-BE49-F238E27FC236}">
                <a16:creationId xmlns:a16="http://schemas.microsoft.com/office/drawing/2014/main" id="{5775C51A-C3DF-44B4-9631-CED4C785528C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4C5ADDB6-1D31-42D8-86CC-84AC1104CA53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3933AED3-6CE6-441A-9272-28C4ABFAB0FA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5373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b="0" i="1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 dirty="0"/>
              <a:t>	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D21E2F-7E62-4B99-AA09-7A4270C83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021" y="1969905"/>
            <a:ext cx="7041676" cy="490821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89168A-3400-4D12-AC33-84C517209A89}"/>
              </a:ext>
            </a:extLst>
          </p:cNvPr>
          <p:cNvCxnSpPr/>
          <p:nvPr/>
        </p:nvCxnSpPr>
        <p:spPr>
          <a:xfrm flipH="1">
            <a:off x="9220200" y="6130977"/>
            <a:ext cx="13589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D868C74E-C620-4DAB-B407-C424D18F1AD6}"/>
              </a:ext>
            </a:extLst>
          </p:cNvPr>
          <p:cNvSpPr/>
          <p:nvPr/>
        </p:nvSpPr>
        <p:spPr>
          <a:xfrm>
            <a:off x="6751720" y="1969894"/>
            <a:ext cx="1066800" cy="490823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87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b="0" i="1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>
                <a:extLst>
                  <a:ext uri="{FF2B5EF4-FFF2-40B4-BE49-F238E27FC236}">
                    <a16:creationId xmlns:a16="http://schemas.microsoft.com/office/drawing/2014/main" id="{93CFDE20-DA8D-4EE0-AE5D-7E7577337EE4}"/>
                  </a:ext>
                </a:extLst>
              </p:cNvPr>
              <p:cNvSpPr txBox="1"/>
              <p:nvPr/>
            </p:nvSpPr>
            <p:spPr>
              <a:xfrm>
                <a:off x="609560" y="1970574"/>
                <a:ext cx="645009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>
                <a:extLst>
                  <a:ext uri="{FF2B5EF4-FFF2-40B4-BE49-F238E27FC236}">
                    <a16:creationId xmlns:a16="http://schemas.microsoft.com/office/drawing/2014/main" id="{93CFDE20-DA8D-4EE0-AE5D-7E757733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970574"/>
                <a:ext cx="645009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F25933C-80BA-440D-94FE-D4C65C6AE325}"/>
              </a:ext>
            </a:extLst>
          </p:cNvPr>
          <p:cNvSpPr/>
          <p:nvPr/>
        </p:nvSpPr>
        <p:spPr>
          <a:xfrm>
            <a:off x="3543662" y="2048895"/>
            <a:ext cx="91403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C54BB1F8-205C-4CDD-90AC-1B1AF12D8F54}"/>
              </a:ext>
            </a:extLst>
          </p:cNvPr>
          <p:cNvSpPr/>
          <p:nvPr/>
        </p:nvSpPr>
        <p:spPr>
          <a:xfrm>
            <a:off x="4578563" y="2048895"/>
            <a:ext cx="133963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C3173449-5382-4886-8B49-0F37A2BD6C03}"/>
              </a:ext>
            </a:extLst>
          </p:cNvPr>
          <p:cNvSpPr/>
          <p:nvPr/>
        </p:nvSpPr>
        <p:spPr>
          <a:xfrm>
            <a:off x="6127445" y="2048894"/>
            <a:ext cx="881542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43DFF01B-337F-48D7-9260-19BEF6AE729A}"/>
              </a:ext>
            </a:extLst>
          </p:cNvPr>
          <p:cNvSpPr/>
          <p:nvPr/>
        </p:nvSpPr>
        <p:spPr>
          <a:xfrm>
            <a:off x="609560" y="3788903"/>
            <a:ext cx="6450099" cy="903219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6">
                <a:extLst>
                  <a:ext uri="{FF2B5EF4-FFF2-40B4-BE49-F238E27FC236}">
                    <a16:creationId xmlns:a16="http://schemas.microsoft.com/office/drawing/2014/main" id="{47D34D18-1695-4F2D-BBD1-D6309DD63C05}"/>
                  </a:ext>
                </a:extLst>
              </p:cNvPr>
              <p:cNvSpPr txBox="1"/>
              <p:nvPr/>
            </p:nvSpPr>
            <p:spPr>
              <a:xfrm>
                <a:off x="550077" y="3788903"/>
                <a:ext cx="645009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6">
                <a:extLst>
                  <a:ext uri="{FF2B5EF4-FFF2-40B4-BE49-F238E27FC236}">
                    <a16:creationId xmlns:a16="http://schemas.microsoft.com/office/drawing/2014/main" id="{47D34D18-1695-4F2D-BBD1-D6309DD6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7" y="3788903"/>
                <a:ext cx="6450099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아래쪽 화살표[D] 7">
            <a:extLst>
              <a:ext uri="{FF2B5EF4-FFF2-40B4-BE49-F238E27FC236}">
                <a16:creationId xmlns:a16="http://schemas.microsoft.com/office/drawing/2014/main" id="{3F7A43FA-8211-4419-AEFA-DE762B31E1B5}"/>
              </a:ext>
            </a:extLst>
          </p:cNvPr>
          <p:cNvSpPr/>
          <p:nvPr/>
        </p:nvSpPr>
        <p:spPr>
          <a:xfrm>
            <a:off x="3897487" y="3022730"/>
            <a:ext cx="551330" cy="56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5892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FC1E298A-97A3-40EB-A866-7CF44D91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975816" cy="5713355"/>
          </a:xfrm>
        </p:spPr>
        <p:txBody>
          <a:bodyPr/>
          <a:lstStyle/>
          <a:p>
            <a:r>
              <a:rPr lang="ko-KR" altLang="en-US"/>
              <a:t>최종 결과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7">
                <a:extLst>
                  <a:ext uri="{FF2B5EF4-FFF2-40B4-BE49-F238E27FC236}">
                    <a16:creationId xmlns:a16="http://schemas.microsoft.com/office/drawing/2014/main" id="{43256E0D-9ADC-42C6-8DFC-C01294928348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7">
                <a:extLst>
                  <a:ext uri="{FF2B5EF4-FFF2-40B4-BE49-F238E27FC236}">
                    <a16:creationId xmlns:a16="http://schemas.microsoft.com/office/drawing/2014/main" id="{43256E0D-9ADC-42C6-8DFC-C01294928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8">
                <a:extLst>
                  <a:ext uri="{FF2B5EF4-FFF2-40B4-BE49-F238E27FC236}">
                    <a16:creationId xmlns:a16="http://schemas.microsoft.com/office/drawing/2014/main" id="{3F18D307-22E2-4F3A-8481-5949BC09440E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8">
                <a:extLst>
                  <a:ext uri="{FF2B5EF4-FFF2-40B4-BE49-F238E27FC236}">
                    <a16:creationId xmlns:a16="http://schemas.microsoft.com/office/drawing/2014/main" id="{3F18D307-22E2-4F3A-8481-5949BC09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85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370658" cy="5713355"/>
          </a:xfrm>
        </p:spPr>
        <p:txBody>
          <a:bodyPr/>
          <a:lstStyle/>
          <a:p>
            <a:r>
              <a:rPr lang="en-US" altLang="ko-KR" dirty="0"/>
              <a:t>	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DC5B895C-1A11-4E3C-B729-EA06AA3887C5}"/>
              </a:ext>
            </a:extLst>
          </p:cNvPr>
          <p:cNvSpPr txBox="1">
            <a:spLocks/>
          </p:cNvSpPr>
          <p:nvPr/>
        </p:nvSpPr>
        <p:spPr>
          <a:xfrm>
            <a:off x="609560" y="1164770"/>
            <a:ext cx="5975816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ko-KR" altLang="en-US"/>
              <a:t>최종 결과</a:t>
            </a:r>
            <a:endParaRPr lang="en-US" altLang="ko-KR" dirty="0"/>
          </a:p>
        </p:txBody>
      </p:sp>
      <p:sp>
        <p:nvSpPr>
          <p:cNvPr id="17" name="사각형: 둥근 모서리 5">
            <a:extLst>
              <a:ext uri="{FF2B5EF4-FFF2-40B4-BE49-F238E27FC236}">
                <a16:creationId xmlns:a16="http://schemas.microsoft.com/office/drawing/2014/main" id="{C5FBED34-350F-4F35-A234-2A486B779043}"/>
              </a:ext>
            </a:extLst>
          </p:cNvPr>
          <p:cNvSpPr/>
          <p:nvPr/>
        </p:nvSpPr>
        <p:spPr>
          <a:xfrm>
            <a:off x="2956012" y="3325802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7">
                <a:extLst>
                  <a:ext uri="{FF2B5EF4-FFF2-40B4-BE49-F238E27FC236}">
                    <a16:creationId xmlns:a16="http://schemas.microsoft.com/office/drawing/2014/main" id="{C31F58FB-0D99-4DA0-9A1C-B5D83B5F0829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7">
                <a:extLst>
                  <a:ext uri="{FF2B5EF4-FFF2-40B4-BE49-F238E27FC236}">
                    <a16:creationId xmlns:a16="http://schemas.microsoft.com/office/drawing/2014/main" id="{C31F58FB-0D99-4DA0-9A1C-B5D83B5F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8">
                <a:extLst>
                  <a:ext uri="{FF2B5EF4-FFF2-40B4-BE49-F238E27FC236}">
                    <a16:creationId xmlns:a16="http://schemas.microsoft.com/office/drawing/2014/main" id="{9CE3C5FD-6ABF-49D5-9F9A-C4E3CD81CBA2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8">
                <a:extLst>
                  <a:ext uri="{FF2B5EF4-FFF2-40B4-BE49-F238E27FC236}">
                    <a16:creationId xmlns:a16="http://schemas.microsoft.com/office/drawing/2014/main" id="{9CE3C5FD-6ABF-49D5-9F9A-C4E3CD81C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6">
                <a:extLst>
                  <a:ext uri="{FF2B5EF4-FFF2-40B4-BE49-F238E27FC236}">
                    <a16:creationId xmlns:a16="http://schemas.microsoft.com/office/drawing/2014/main" id="{94D0BA7D-9137-48E2-9BCA-D41607B83956}"/>
                  </a:ext>
                </a:extLst>
              </p:cNvPr>
              <p:cNvSpPr txBox="1"/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6">
                <a:extLst>
                  <a:ext uri="{FF2B5EF4-FFF2-40B4-BE49-F238E27FC236}">
                    <a16:creationId xmlns:a16="http://schemas.microsoft.com/office/drawing/2014/main" id="{94D0BA7D-9137-48E2-9BCA-D41607B83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311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A21722F7-6FB6-4A24-883D-24DB4E7C06EB}"/>
              </a:ext>
            </a:extLst>
          </p:cNvPr>
          <p:cNvSpPr/>
          <p:nvPr/>
        </p:nvSpPr>
        <p:spPr>
          <a:xfrm>
            <a:off x="2956012" y="6034129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C310CEBD-8DA3-4153-81B8-8E103AC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975816" cy="5713355"/>
          </a:xfrm>
        </p:spPr>
        <p:txBody>
          <a:bodyPr/>
          <a:lstStyle/>
          <a:p>
            <a:r>
              <a:rPr lang="ko-KR" altLang="en-US" dirty="0"/>
              <a:t>최종 결과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7">
                <a:extLst>
                  <a:ext uri="{FF2B5EF4-FFF2-40B4-BE49-F238E27FC236}">
                    <a16:creationId xmlns:a16="http://schemas.microsoft.com/office/drawing/2014/main" id="{9730931F-E6BD-4D45-AE86-5AF9BBE1EB51}"/>
                  </a:ext>
                </a:extLst>
              </p:cNvPr>
              <p:cNvSpPr txBox="1"/>
              <p:nvPr/>
            </p:nvSpPr>
            <p:spPr>
              <a:xfrm>
                <a:off x="609560" y="4599218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7">
                <a:extLst>
                  <a:ext uri="{FF2B5EF4-FFF2-40B4-BE49-F238E27FC236}">
                    <a16:creationId xmlns:a16="http://schemas.microsoft.com/office/drawing/2014/main" id="{9730931F-E6BD-4D45-AE86-5AF9BBE1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599218"/>
                <a:ext cx="3819379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8">
                <a:extLst>
                  <a:ext uri="{FF2B5EF4-FFF2-40B4-BE49-F238E27FC236}">
                    <a16:creationId xmlns:a16="http://schemas.microsoft.com/office/drawing/2014/main" id="{AA1B7E66-1244-47E7-8846-DA4B5BC8CC51}"/>
                  </a:ext>
                </a:extLst>
              </p:cNvPr>
              <p:cNvSpPr txBox="1"/>
              <p:nvPr/>
            </p:nvSpPr>
            <p:spPr>
              <a:xfrm>
                <a:off x="1434337" y="5124706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8">
                <a:extLst>
                  <a:ext uri="{FF2B5EF4-FFF2-40B4-BE49-F238E27FC236}">
                    <a16:creationId xmlns:a16="http://schemas.microsoft.com/office/drawing/2014/main" id="{AA1B7E66-1244-47E7-8846-DA4B5BC8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5124706"/>
                <a:ext cx="2994602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6">
                <a:extLst>
                  <a:ext uri="{FF2B5EF4-FFF2-40B4-BE49-F238E27FC236}">
                    <a16:creationId xmlns:a16="http://schemas.microsoft.com/office/drawing/2014/main" id="{AEA9C175-CAE3-4315-8610-FF3B6DF977AC}"/>
                  </a:ext>
                </a:extLst>
              </p:cNvPr>
              <p:cNvSpPr txBox="1"/>
              <p:nvPr/>
            </p:nvSpPr>
            <p:spPr>
              <a:xfrm>
                <a:off x="1384015" y="6159185"/>
                <a:ext cx="498117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6">
                <a:extLst>
                  <a:ext uri="{FF2B5EF4-FFF2-40B4-BE49-F238E27FC236}">
                    <a16:creationId xmlns:a16="http://schemas.microsoft.com/office/drawing/2014/main" id="{AEA9C175-CAE3-4315-8610-FF3B6DF9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6159185"/>
                <a:ext cx="4981171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EF734344-53C1-43FA-8990-35EA2022659C}"/>
              </a:ext>
            </a:extLst>
          </p:cNvPr>
          <p:cNvSpPr/>
          <p:nvPr/>
        </p:nvSpPr>
        <p:spPr>
          <a:xfrm>
            <a:off x="2956012" y="3325802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7">
                <a:extLst>
                  <a:ext uri="{FF2B5EF4-FFF2-40B4-BE49-F238E27FC236}">
                    <a16:creationId xmlns:a16="http://schemas.microsoft.com/office/drawing/2014/main" id="{8E333C7D-BEDD-4A02-B0F5-0C0231A4161D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7">
                <a:extLst>
                  <a:ext uri="{FF2B5EF4-FFF2-40B4-BE49-F238E27FC236}">
                    <a16:creationId xmlns:a16="http://schemas.microsoft.com/office/drawing/2014/main" id="{8E333C7D-BEDD-4A02-B0F5-0C0231A4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8">
                <a:extLst>
                  <a:ext uri="{FF2B5EF4-FFF2-40B4-BE49-F238E27FC236}">
                    <a16:creationId xmlns:a16="http://schemas.microsoft.com/office/drawing/2014/main" id="{BEBA57DC-D7DB-4C80-BB86-09A5967E7C8C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8">
                <a:extLst>
                  <a:ext uri="{FF2B5EF4-FFF2-40B4-BE49-F238E27FC236}">
                    <a16:creationId xmlns:a16="http://schemas.microsoft.com/office/drawing/2014/main" id="{BEBA57DC-D7DB-4C80-BB86-09A5967E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6">
                <a:extLst>
                  <a:ext uri="{FF2B5EF4-FFF2-40B4-BE49-F238E27FC236}">
                    <a16:creationId xmlns:a16="http://schemas.microsoft.com/office/drawing/2014/main" id="{DF1D2FD2-E723-442B-B625-3D3470B74220}"/>
                  </a:ext>
                </a:extLst>
              </p:cNvPr>
              <p:cNvSpPr txBox="1"/>
              <p:nvPr/>
            </p:nvSpPr>
            <p:spPr>
              <a:xfrm>
                <a:off x="1384015" y="3479145"/>
                <a:ext cx="498117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6">
                <a:extLst>
                  <a:ext uri="{FF2B5EF4-FFF2-40B4-BE49-F238E27FC236}">
                    <a16:creationId xmlns:a16="http://schemas.microsoft.com/office/drawing/2014/main" id="{DF1D2FD2-E723-442B-B625-3D3470B7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3479145"/>
                <a:ext cx="4981171" cy="4605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3105807" y="3939720"/>
            <a:ext cx="2977193" cy="576790"/>
            <a:chOff x="3105807" y="3939720"/>
            <a:chExt cx="2977193" cy="576790"/>
          </a:xfrm>
        </p:grpSpPr>
        <p:cxnSp>
          <p:nvCxnSpPr>
            <p:cNvPr id="5" name="직선 화살표 연결선 4"/>
            <p:cNvCxnSpPr/>
            <p:nvPr/>
          </p:nvCxnSpPr>
          <p:spPr>
            <a:xfrm flipH="1" flipV="1">
              <a:off x="3105807" y="3939720"/>
              <a:ext cx="315310" cy="3642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421117" y="4147178"/>
                  <a:ext cx="26618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kern="1200" dirty="0" smtClean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학습률</a:t>
                  </a:r>
                  <a:r>
                    <a:rPr lang="en-US" altLang="ko-KR" sz="1800" kern="1200" dirty="0" smtClean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a14:m>
                  <a:r>
                    <a:rPr lang="en-US" altLang="ko-KR" sz="1800" kern="1200" dirty="0" smtClean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)</a:t>
                  </a:r>
                  <a:r>
                    <a:rPr lang="ko-KR" altLang="en-US" sz="1800" kern="1200" dirty="0" smtClean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을 </a:t>
                  </a:r>
                  <a:r>
                    <a:rPr lang="ko-KR" altLang="en-US" sz="1800" kern="1200" dirty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추가함</a:t>
                  </a:r>
                  <a:r>
                    <a:rPr lang="en-US" altLang="ko-KR" sz="1800" kern="1200" dirty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(</a:t>
                  </a:r>
                  <a:r>
                    <a:rPr lang="ko-KR" altLang="en-US" sz="1800" kern="1200" dirty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수정</a:t>
                  </a:r>
                  <a:r>
                    <a:rPr lang="en-US" altLang="ko-KR" sz="1800" kern="1200" dirty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)</a:t>
                  </a:r>
                  <a:endParaRPr lang="ko-KR" altLang="en-US" sz="1800" kern="1200" dirty="0">
                    <a:solidFill>
                      <a:srgbClr val="C00000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117" y="4147178"/>
                  <a:ext cx="266188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831" t="-9836" r="-1831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/>
          <p:cNvGrpSpPr/>
          <p:nvPr/>
        </p:nvGrpSpPr>
        <p:grpSpPr>
          <a:xfrm>
            <a:off x="3153950" y="6581208"/>
            <a:ext cx="2977193" cy="576790"/>
            <a:chOff x="3105807" y="3939720"/>
            <a:chExt cx="2977193" cy="576790"/>
          </a:xfrm>
        </p:grpSpPr>
        <p:cxnSp>
          <p:nvCxnSpPr>
            <p:cNvPr id="25" name="직선 화살표 연결선 24"/>
            <p:cNvCxnSpPr/>
            <p:nvPr/>
          </p:nvCxnSpPr>
          <p:spPr>
            <a:xfrm flipH="1" flipV="1">
              <a:off x="3105807" y="3939720"/>
              <a:ext cx="315310" cy="3642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421117" y="4147178"/>
                  <a:ext cx="26618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kern="1200" dirty="0" smtClean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학습률</a:t>
                  </a:r>
                  <a:r>
                    <a:rPr lang="en-US" altLang="ko-KR" sz="1800" kern="1200" dirty="0" smtClean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a14:m>
                  <a:r>
                    <a:rPr lang="en-US" altLang="ko-KR" sz="1800" kern="1200" dirty="0" smtClean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)</a:t>
                  </a:r>
                  <a:r>
                    <a:rPr lang="ko-KR" altLang="en-US" sz="1800" kern="1200" dirty="0" smtClean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을 </a:t>
                  </a:r>
                  <a:r>
                    <a:rPr lang="ko-KR" altLang="en-US" sz="1800" kern="1200" dirty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추가함</a:t>
                  </a:r>
                  <a:r>
                    <a:rPr lang="en-US" altLang="ko-KR" sz="1800" kern="1200" dirty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(</a:t>
                  </a:r>
                  <a:r>
                    <a:rPr lang="ko-KR" altLang="en-US" sz="1800" kern="1200" dirty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수정</a:t>
                  </a:r>
                  <a:r>
                    <a:rPr lang="en-US" altLang="ko-KR" sz="1800" kern="1200" dirty="0">
                      <a:solidFill>
                        <a:srgbClr val="C00000"/>
                      </a:solidFill>
                      <a:latin typeface="Arial Rounded MT Bold" panose="020F0704030504030204" pitchFamily="34" charset="0"/>
                      <a:ea typeface="나눔고딕" panose="020D0604000000000000" pitchFamily="50" charset="-127"/>
                      <a:cs typeface="+mn-cs"/>
                    </a:rPr>
                    <a:t>)</a:t>
                  </a:r>
                  <a:endParaRPr lang="ko-KR" altLang="en-US" sz="1800" kern="1200" dirty="0">
                    <a:solidFill>
                      <a:srgbClr val="C00000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117" y="4147178"/>
                  <a:ext cx="266188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31" t="-11667" r="-1831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63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7F8B1A-03CA-494C-B779-48C1316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1" y="1969905"/>
            <a:ext cx="7041676" cy="490821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출</m:t>
                    </m:r>
                  </m:oMath>
                </a14:m>
                <a:r>
                  <a:rPr lang="ko-KR" altLang="en-US"/>
                  <a:t>력층의 오차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ko-KR"/>
              </a:p>
              <a:p>
                <a:pPr lvl="1"/>
                <a:r>
                  <a:rPr lang="ko-KR" altLang="en-US"/>
                  <a:t>레이블과 예측값의 차이</a:t>
                </a:r>
                <a:endParaRPr lang="en-US" altLang="ko-KR"/>
              </a:p>
              <a:p>
                <a:pPr lvl="1"/>
                <a:r>
                  <a:rPr lang="ko-KR" altLang="en-US"/>
                  <a:t>은닉층의 오차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ko-KR" altLang="en-US"/>
                  <a:t> 계산</a:t>
                </a:r>
                <a:endParaRPr lang="en-US" altLang="ko-KR"/>
              </a:p>
              <a:p>
                <a:r>
                  <a:rPr lang="ko-KR" altLang="en-US"/>
                  <a:t>가중치 조정 가능</a:t>
                </a:r>
                <a:endParaRPr lang="en-US" altLang="ko-KR"/>
              </a:p>
              <a:p>
                <a:pPr lvl="1"/>
                <a:r>
                  <a:rPr lang="ko-KR" altLang="en-US"/>
                  <a:t>아달라인</a:t>
                </a:r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조정</a:t>
                </a:r>
                <a:endParaRPr lang="en-US" altLang="ko-KR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907" t="-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사각형: 둥근 모서리 433">
            <a:extLst>
              <a:ext uri="{FF2B5EF4-FFF2-40B4-BE49-F238E27FC236}">
                <a16:creationId xmlns:a16="http://schemas.microsoft.com/office/drawing/2014/main" id="{487DB137-3721-42D3-BFC5-D7339637BD48}"/>
              </a:ext>
            </a:extLst>
          </p:cNvPr>
          <p:cNvSpPr/>
          <p:nvPr/>
        </p:nvSpPr>
        <p:spPr>
          <a:xfrm>
            <a:off x="8985250" y="2068643"/>
            <a:ext cx="622300" cy="480948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756B92-5D89-45DE-8B78-B9F7863AE86B}"/>
              </a:ext>
            </a:extLst>
          </p:cNvPr>
          <p:cNvSpPr/>
          <p:nvPr/>
        </p:nvSpPr>
        <p:spPr>
          <a:xfrm>
            <a:off x="6940140" y="2068642"/>
            <a:ext cx="622300" cy="480948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9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A21722F7-6FB6-4A24-883D-24DB4E7C06EB}"/>
              </a:ext>
            </a:extLst>
          </p:cNvPr>
          <p:cNvSpPr/>
          <p:nvPr/>
        </p:nvSpPr>
        <p:spPr>
          <a:xfrm>
            <a:off x="2956012" y="6034129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C310CEBD-8DA3-4153-81B8-8E103AC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975816" cy="5713355"/>
          </a:xfrm>
        </p:spPr>
        <p:txBody>
          <a:bodyPr/>
          <a:lstStyle/>
          <a:p>
            <a:r>
              <a:rPr lang="ko-KR" altLang="en-US" dirty="0"/>
              <a:t>최종 결과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7">
                <a:extLst>
                  <a:ext uri="{FF2B5EF4-FFF2-40B4-BE49-F238E27FC236}">
                    <a16:creationId xmlns:a16="http://schemas.microsoft.com/office/drawing/2014/main" id="{9730931F-E6BD-4D45-AE86-5AF9BBE1EB51}"/>
                  </a:ext>
                </a:extLst>
              </p:cNvPr>
              <p:cNvSpPr txBox="1"/>
              <p:nvPr/>
            </p:nvSpPr>
            <p:spPr>
              <a:xfrm>
                <a:off x="609560" y="4599218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7">
                <a:extLst>
                  <a:ext uri="{FF2B5EF4-FFF2-40B4-BE49-F238E27FC236}">
                    <a16:creationId xmlns:a16="http://schemas.microsoft.com/office/drawing/2014/main" id="{9730931F-E6BD-4D45-AE86-5AF9BBE1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599218"/>
                <a:ext cx="3819379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8">
                <a:extLst>
                  <a:ext uri="{FF2B5EF4-FFF2-40B4-BE49-F238E27FC236}">
                    <a16:creationId xmlns:a16="http://schemas.microsoft.com/office/drawing/2014/main" id="{AA1B7E66-1244-47E7-8846-DA4B5BC8CC51}"/>
                  </a:ext>
                </a:extLst>
              </p:cNvPr>
              <p:cNvSpPr txBox="1"/>
              <p:nvPr/>
            </p:nvSpPr>
            <p:spPr>
              <a:xfrm>
                <a:off x="1434337" y="5124706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8">
                <a:extLst>
                  <a:ext uri="{FF2B5EF4-FFF2-40B4-BE49-F238E27FC236}">
                    <a16:creationId xmlns:a16="http://schemas.microsoft.com/office/drawing/2014/main" id="{AA1B7E66-1244-47E7-8846-DA4B5BC8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5124706"/>
                <a:ext cx="2994602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6">
                <a:extLst>
                  <a:ext uri="{FF2B5EF4-FFF2-40B4-BE49-F238E27FC236}">
                    <a16:creationId xmlns:a16="http://schemas.microsoft.com/office/drawing/2014/main" id="{AEA9C175-CAE3-4315-8610-FF3B6DF977AC}"/>
                  </a:ext>
                </a:extLst>
              </p:cNvPr>
              <p:cNvSpPr txBox="1"/>
              <p:nvPr/>
            </p:nvSpPr>
            <p:spPr>
              <a:xfrm>
                <a:off x="1384015" y="6159185"/>
                <a:ext cx="498117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6">
                <a:extLst>
                  <a:ext uri="{FF2B5EF4-FFF2-40B4-BE49-F238E27FC236}">
                    <a16:creationId xmlns:a16="http://schemas.microsoft.com/office/drawing/2014/main" id="{AEA9C175-CAE3-4315-8610-FF3B6DF9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6159185"/>
                <a:ext cx="4981171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EF734344-53C1-43FA-8990-35EA2022659C}"/>
              </a:ext>
            </a:extLst>
          </p:cNvPr>
          <p:cNvSpPr/>
          <p:nvPr/>
        </p:nvSpPr>
        <p:spPr>
          <a:xfrm>
            <a:off x="2956012" y="3325802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7">
                <a:extLst>
                  <a:ext uri="{FF2B5EF4-FFF2-40B4-BE49-F238E27FC236}">
                    <a16:creationId xmlns:a16="http://schemas.microsoft.com/office/drawing/2014/main" id="{8E333C7D-BEDD-4A02-B0F5-0C0231A4161D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7">
                <a:extLst>
                  <a:ext uri="{FF2B5EF4-FFF2-40B4-BE49-F238E27FC236}">
                    <a16:creationId xmlns:a16="http://schemas.microsoft.com/office/drawing/2014/main" id="{8E333C7D-BEDD-4A02-B0F5-0C0231A4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8">
                <a:extLst>
                  <a:ext uri="{FF2B5EF4-FFF2-40B4-BE49-F238E27FC236}">
                    <a16:creationId xmlns:a16="http://schemas.microsoft.com/office/drawing/2014/main" id="{BEBA57DC-D7DB-4C80-BB86-09A5967E7C8C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8">
                <a:extLst>
                  <a:ext uri="{FF2B5EF4-FFF2-40B4-BE49-F238E27FC236}">
                    <a16:creationId xmlns:a16="http://schemas.microsoft.com/office/drawing/2014/main" id="{BEBA57DC-D7DB-4C80-BB86-09A5967E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6">
                <a:extLst>
                  <a:ext uri="{FF2B5EF4-FFF2-40B4-BE49-F238E27FC236}">
                    <a16:creationId xmlns:a16="http://schemas.microsoft.com/office/drawing/2014/main" id="{DF1D2FD2-E723-442B-B625-3D3470B74220}"/>
                  </a:ext>
                </a:extLst>
              </p:cNvPr>
              <p:cNvSpPr txBox="1"/>
              <p:nvPr/>
            </p:nvSpPr>
            <p:spPr>
              <a:xfrm>
                <a:off x="1384015" y="3479145"/>
                <a:ext cx="498117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6">
                <a:extLst>
                  <a:ext uri="{FF2B5EF4-FFF2-40B4-BE49-F238E27FC236}">
                    <a16:creationId xmlns:a16="http://schemas.microsoft.com/office/drawing/2014/main" id="{DF1D2FD2-E723-442B-B625-3D3470B7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3479145"/>
                <a:ext cx="4981171" cy="4605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403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F3C10F2-058C-4F15-8693-F2EF4CF0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396" y="3479804"/>
            <a:ext cx="4883844" cy="3398320"/>
          </a:xfrm>
          <a:prstGeom prst="rect">
            <a:avLst/>
          </a:prstGeom>
        </p:spPr>
      </p:pic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2956012" y="6160257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975816" cy="5713355"/>
          </a:xfrm>
        </p:spPr>
        <p:txBody>
          <a:bodyPr/>
          <a:lstStyle/>
          <a:p>
            <a:r>
              <a:rPr lang="ko-KR" altLang="en-US"/>
              <a:t>최종 결과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609560" y="4725346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725346"/>
                <a:ext cx="3819379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434337" y="525083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5250834"/>
                <a:ext cx="2994602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384015" y="6285313"/>
                <a:ext cx="4686539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6285313"/>
                <a:ext cx="4686539" cy="4677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E5F77A90-2BC9-4122-A5BC-C7F3839AEB61}"/>
              </a:ext>
            </a:extLst>
          </p:cNvPr>
          <p:cNvSpPr/>
          <p:nvPr/>
        </p:nvSpPr>
        <p:spPr>
          <a:xfrm>
            <a:off x="2956012" y="3325802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7">
                <a:extLst>
                  <a:ext uri="{FF2B5EF4-FFF2-40B4-BE49-F238E27FC236}">
                    <a16:creationId xmlns:a16="http://schemas.microsoft.com/office/drawing/2014/main" id="{FACCD3EC-0414-4B1B-B341-A78593077851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7">
                <a:extLst>
                  <a:ext uri="{FF2B5EF4-FFF2-40B4-BE49-F238E27FC236}">
                    <a16:creationId xmlns:a16="http://schemas.microsoft.com/office/drawing/2014/main" id="{FACCD3EC-0414-4B1B-B341-A7859307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8">
                <a:extLst>
                  <a:ext uri="{FF2B5EF4-FFF2-40B4-BE49-F238E27FC236}">
                    <a16:creationId xmlns:a16="http://schemas.microsoft.com/office/drawing/2014/main" id="{36281006-66FF-478A-9864-5A21703B8938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8">
                <a:extLst>
                  <a:ext uri="{FF2B5EF4-FFF2-40B4-BE49-F238E27FC236}">
                    <a16:creationId xmlns:a16="http://schemas.microsoft.com/office/drawing/2014/main" id="{36281006-66FF-478A-9864-5A21703B8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6">
                <a:extLst>
                  <a:ext uri="{FF2B5EF4-FFF2-40B4-BE49-F238E27FC236}">
                    <a16:creationId xmlns:a16="http://schemas.microsoft.com/office/drawing/2014/main" id="{B87E5899-DF28-44BF-93C0-50D0E1C6BE3D}"/>
                  </a:ext>
                </a:extLst>
              </p:cNvPr>
              <p:cNvSpPr txBox="1"/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6">
                <a:extLst>
                  <a:ext uri="{FF2B5EF4-FFF2-40B4-BE49-F238E27FC236}">
                    <a16:creationId xmlns:a16="http://schemas.microsoft.com/office/drawing/2014/main" id="{B87E5899-DF28-44BF-93C0-50D0E1C6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A4B776-2307-4A54-B27F-DCF0E8649971}"/>
              </a:ext>
            </a:extLst>
          </p:cNvPr>
          <p:cNvSpPr/>
          <p:nvPr/>
        </p:nvSpPr>
        <p:spPr>
          <a:xfrm>
            <a:off x="11145869" y="3479145"/>
            <a:ext cx="516978" cy="339897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9F33820-BFCA-42CD-979C-428C2954CC5A}"/>
              </a:ext>
            </a:extLst>
          </p:cNvPr>
          <p:cNvSpPr/>
          <p:nvPr/>
        </p:nvSpPr>
        <p:spPr>
          <a:xfrm>
            <a:off x="9982652" y="3479145"/>
            <a:ext cx="516979" cy="339897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5BB502-569B-4740-96F6-9902F928DE37}"/>
              </a:ext>
            </a:extLst>
          </p:cNvPr>
          <p:cNvSpPr/>
          <p:nvPr/>
        </p:nvSpPr>
        <p:spPr>
          <a:xfrm>
            <a:off x="8539654" y="3479145"/>
            <a:ext cx="516978" cy="338195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43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</a:t>
            </a:r>
            <a:r>
              <a:rPr lang="ko-KR" altLang="en-US" dirty="0" smtClean="0"/>
              <a:t>정리</a:t>
            </a:r>
            <a:endParaRPr lang="en-US" altLang="ko-KR" dirty="0"/>
          </a:p>
          <a:p>
            <a:pPr lvl="1"/>
            <a:r>
              <a:rPr lang="ko-KR" altLang="en-US" dirty="0" err="1"/>
              <a:t>역전파</a:t>
            </a:r>
            <a:r>
              <a:rPr lang="ko-KR" altLang="en-US" dirty="0"/>
              <a:t> 과정에서 </a:t>
            </a:r>
            <a:r>
              <a:rPr lang="ko-KR" altLang="en-US" dirty="0" err="1"/>
              <a:t>오차함수</a:t>
            </a:r>
            <a:r>
              <a:rPr lang="ko-KR" altLang="en-US" dirty="0"/>
              <a:t> 미분하기 </a:t>
            </a:r>
            <a:endParaRPr lang="en-US" altLang="ko-KR" dirty="0"/>
          </a:p>
          <a:p>
            <a:pPr lvl="1"/>
            <a:r>
              <a:rPr lang="ko-KR" altLang="en-US" dirty="0"/>
              <a:t>미분한 오차함수를 기반으로 신경망의 가중치 조정하기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9-2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  <a:r>
              <a:rPr lang="ko-KR" altLang="en-US" dirty="0"/>
              <a:t> 신경망 모델링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875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(1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역전파 </a:t>
            </a: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0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1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경사하강법 오차함수와 같은 형식</a:t>
            </a:r>
            <a:endParaRPr lang="en-US" altLang="ko-KR"/>
          </a:p>
          <a:p>
            <a:pPr lvl="1"/>
            <a:r>
              <a:rPr lang="ko-KR" altLang="en-US"/>
              <a:t>가중치 </a:t>
            </a:r>
            <a:r>
              <a:rPr lang="en-US" altLang="ko-KR"/>
              <a:t>W</a:t>
            </a:r>
            <a:r>
              <a:rPr lang="ko-KR" altLang="en-US"/>
              <a:t> 조정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오차 </a:t>
            </a:r>
            <a:r>
              <a:rPr lang="en-US" altLang="ko-KR"/>
              <a:t>E</a:t>
            </a:r>
            <a:r>
              <a:rPr lang="ko-KR" altLang="en-US"/>
              <a:t> 최소화</a:t>
            </a:r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2DDCC77B-AA70-47E9-8FB5-FE1910103316}"/>
                  </a:ext>
                </a:extLst>
              </p:cNvPr>
              <p:cNvSpPr txBox="1"/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2DDCC77B-AA70-47E9-8FB5-FE1910103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D0910137-9008-4EB6-96CE-B05D561DA92B}"/>
                  </a:ext>
                </a:extLst>
              </p:cNvPr>
              <p:cNvSpPr txBox="1"/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D0910137-9008-4EB6-96CE-B05D561DA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3458878" y="1846894"/>
            <a:ext cx="1072222" cy="93801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E366A0-23AD-4696-9F89-D221AD75A539}"/>
              </a:ext>
            </a:extLst>
          </p:cNvPr>
          <p:cNvGrpSpPr/>
          <p:nvPr/>
        </p:nvGrpSpPr>
        <p:grpSpPr>
          <a:xfrm>
            <a:off x="5219700" y="2060349"/>
            <a:ext cx="1233780" cy="400110"/>
            <a:chOff x="5219700" y="2060349"/>
            <a:chExt cx="1233780" cy="400110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2FB1CFD-539D-4029-9B62-BDF7AAFBA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9700" y="2271255"/>
              <a:ext cx="39741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5A4E2A-A3E5-421B-9EF5-77793B27578F}"/>
                </a:ext>
              </a:extLst>
            </p:cNvPr>
            <p:cNvSpPr/>
            <p:nvPr/>
          </p:nvSpPr>
          <p:spPr>
            <a:xfrm>
              <a:off x="5635627" y="2060349"/>
              <a:ext cx="8178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kern="120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1</a:t>
              </a:r>
              <a:r>
                <a:rPr lang="ko-KR" altLang="en-US" sz="2000" kern="120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단계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1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경사하강법 오차함수와 같은 형식</a:t>
                </a:r>
                <a:endParaRPr lang="en-US" altLang="ko-KR"/>
              </a:p>
              <a:p>
                <a:pPr lvl="1"/>
                <a:r>
                  <a:rPr lang="ko-KR" altLang="en-US"/>
                  <a:t>가중치 </a:t>
                </a:r>
                <a:r>
                  <a:rPr lang="en-US" altLang="ko-KR"/>
                  <a:t>W</a:t>
                </a:r>
                <a:r>
                  <a:rPr lang="ko-KR" altLang="en-US"/>
                  <a:t> 조정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/>
                  <a:t>오차 </a:t>
                </a:r>
                <a:r>
                  <a:rPr lang="en-US" altLang="ko-KR"/>
                  <a:t>E</a:t>
                </a:r>
                <a:r>
                  <a:rPr lang="ko-KR" altLang="en-US"/>
                  <a:t> 최소화</a:t>
                </a:r>
                <a:endParaRPr lang="en-US" altLang="ko-KR"/>
              </a:p>
              <a:p>
                <a:r>
                  <a:rPr lang="ko-KR" altLang="en-US"/>
                  <a:t>문제는</a:t>
                </a:r>
                <a:r>
                  <a:rPr lang="en-US" altLang="ko-KR"/>
                  <a:t>? </a:t>
                </a:r>
              </a:p>
              <a:p>
                <a:pPr lvl="1"/>
                <a:r>
                  <a:rPr lang="ko-KR" altLang="en-US"/>
                  <a:t>행렬 미분의 어려움</a:t>
                </a:r>
                <a:endParaRPr lang="en-US" altLang="ko-KR"/>
              </a:p>
              <a:p>
                <a:pPr lvl="1"/>
                <a:r>
                  <a:rPr lang="ko-KR" altLang="en-US"/>
                  <a:t>해결책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[2]</m:t>
                        </m:r>
                      </m:sup>
                    </m:sSubSup>
                  </m:oMath>
                </a14:m>
                <a:endParaRPr lang="en-US" altLang="ko-KR"/>
              </a:p>
              <a:p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59314F38-9A39-4204-B98B-E20CD1F5586A}"/>
                  </a:ext>
                </a:extLst>
              </p:cNvPr>
              <p:cNvSpPr txBox="1"/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59314F38-9A39-4204-B98B-E20CD1F5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7983F731-6AFB-4906-A25F-4DEE67127CF5}"/>
                  </a:ext>
                </a:extLst>
              </p:cNvPr>
              <p:cNvSpPr txBox="1"/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7983F731-6AFB-4906-A25F-4DEE6712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0B1B7D72-CE96-42A4-B038-CF121B034756}"/>
              </a:ext>
            </a:extLst>
          </p:cNvPr>
          <p:cNvSpPr/>
          <p:nvPr/>
        </p:nvSpPr>
        <p:spPr>
          <a:xfrm>
            <a:off x="3458878" y="1846894"/>
            <a:ext cx="1072222" cy="93801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4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1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[2]</m:t>
                        </m:r>
                      </m:sup>
                    </m:sSubSup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/>
                  <a:t> </a:t>
                </a:r>
                <a:br>
                  <a:rPr lang="en-US" altLang="ko-KR"/>
                </a:br>
                <a:r>
                  <a:rPr lang="ko-KR" altLang="en-US" sz="2400"/>
                  <a:t>은닉층 노드 </a:t>
                </a:r>
                <a:r>
                  <a:rPr lang="en-US" altLang="ko-KR" sz="2400"/>
                  <a:t>j </a:t>
                </a:r>
                <a:r>
                  <a:rPr lang="ko-KR" altLang="en-US" sz="2400"/>
                  <a:t>와 </a:t>
                </a:r>
                <a:r>
                  <a:rPr lang="en-US" altLang="ko-KR" sz="2400"/>
                  <a:t/>
                </a:r>
                <a:br>
                  <a:rPr lang="en-US" altLang="ko-KR" sz="2400"/>
                </a:br>
                <a:r>
                  <a:rPr lang="ko-KR" altLang="en-US" sz="2400"/>
                  <a:t>출력층 노드 </a:t>
                </a:r>
                <a:r>
                  <a:rPr lang="en-US" altLang="ko-KR" sz="2400"/>
                  <a:t>k </a:t>
                </a:r>
                <a:r>
                  <a:rPr lang="ko-KR" altLang="en-US" sz="2400"/>
                  <a:t>사이 가중치</a:t>
                </a:r>
                <a:r>
                  <a:rPr lang="en-US" altLang="ko-KR" sz="2400"/>
                  <a:t/>
                </a:r>
                <a:br>
                  <a:rPr lang="en-US" altLang="ko-KR" sz="2400"/>
                </a:br>
                <a:r>
                  <a:rPr lang="en-US" altLang="ko-KR" sz="2400"/>
                  <a:t>(</a:t>
                </a:r>
                <a:r>
                  <a:rPr lang="ko-KR" altLang="en-US" sz="2400"/>
                  <a:t>층번호 생략하기도 함</a:t>
                </a:r>
                <a:r>
                  <a:rPr lang="en-US" altLang="ko-KR" sz="2400"/>
                  <a:t>)</a:t>
                </a:r>
              </a:p>
              <a:p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4">
                <a:extLst>
                  <a:ext uri="{FF2B5EF4-FFF2-40B4-BE49-F238E27FC236}">
                    <a16:creationId xmlns:a16="http://schemas.microsoft.com/office/drawing/2014/main" id="{7F5E5DE2-947A-4E54-974F-3FDDB540AA50}"/>
                  </a:ext>
                </a:extLst>
              </p:cNvPr>
              <p:cNvSpPr txBox="1"/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4">
                <a:extLst>
                  <a:ext uri="{FF2B5EF4-FFF2-40B4-BE49-F238E27FC236}">
                    <a16:creationId xmlns:a16="http://schemas.microsoft.com/office/drawing/2014/main" id="{7F5E5DE2-947A-4E54-974F-3FDDB540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04D8429B-7132-4AD7-9E16-250DD5352B56}"/>
                  </a:ext>
                </a:extLst>
              </p:cNvPr>
              <p:cNvSpPr txBox="1"/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04D8429B-7132-4AD7-9E16-250DD535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20B2B59F-BD59-403E-8870-9C25EEC4B63F}"/>
              </a:ext>
            </a:extLst>
          </p:cNvPr>
          <p:cNvSpPr/>
          <p:nvPr/>
        </p:nvSpPr>
        <p:spPr>
          <a:xfrm>
            <a:off x="3458878" y="1846894"/>
            <a:ext cx="1072222" cy="93801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8C05C7-72EB-4C1E-A6DE-F0B99BD16D27}"/>
              </a:ext>
            </a:extLst>
          </p:cNvPr>
          <p:cNvGrpSpPr/>
          <p:nvPr/>
        </p:nvGrpSpPr>
        <p:grpSpPr>
          <a:xfrm>
            <a:off x="5197641" y="1869269"/>
            <a:ext cx="7186055" cy="5008855"/>
            <a:chOff x="5197641" y="1869269"/>
            <a:chExt cx="7186055" cy="50088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CB4EF5B-EC47-4B15-8369-7397770B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7641" y="1869269"/>
              <a:ext cx="7186055" cy="5008855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93BEC24-02ED-4E09-A8E9-D7649A8F199C}"/>
                </a:ext>
              </a:extLst>
            </p:cNvPr>
            <p:cNvSpPr/>
            <p:nvPr/>
          </p:nvSpPr>
          <p:spPr>
            <a:xfrm>
              <a:off x="8636000" y="4165600"/>
              <a:ext cx="622300" cy="508000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EF9A4F7-19C6-49C5-B9DD-70C0E9AA68FF}"/>
                </a:ext>
              </a:extLst>
            </p:cNvPr>
            <p:cNvSpPr/>
            <p:nvPr/>
          </p:nvSpPr>
          <p:spPr>
            <a:xfrm>
              <a:off x="7756358" y="4289258"/>
              <a:ext cx="901700" cy="9017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AD13250-6243-497B-805C-247EF6A37FB6}"/>
                </a:ext>
              </a:extLst>
            </p:cNvPr>
            <p:cNvSpPr/>
            <p:nvPr/>
          </p:nvSpPr>
          <p:spPr>
            <a:xfrm>
              <a:off x="9741348" y="3829050"/>
              <a:ext cx="901700" cy="9017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F11377C-AB23-4EB1-A890-D3B312081A2C}"/>
                </a:ext>
              </a:extLst>
            </p:cNvPr>
            <p:cNvSpPr/>
            <p:nvPr/>
          </p:nvSpPr>
          <p:spPr>
            <a:xfrm>
              <a:off x="10523969" y="3604216"/>
              <a:ext cx="15792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  <a:prstDash val="dash"/>
            </a:ln>
          </p:spPr>
          <p:txBody>
            <a:bodyPr wrap="none">
              <a:spAutoFit/>
            </a:bodyPr>
            <a:lstStyle/>
            <a:p>
              <a:r>
                <a:rPr lang="ko-KR" altLang="en-US" sz="180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 노드 </a:t>
              </a:r>
              <a:r>
                <a: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rPr>
                <a:t>k </a:t>
              </a:r>
              <a:endPara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F4F1A4-4C79-49FC-A6F1-E7C99D145B63}"/>
                </a:ext>
              </a:extLst>
            </p:cNvPr>
            <p:cNvSpPr/>
            <p:nvPr/>
          </p:nvSpPr>
          <p:spPr>
            <a:xfrm>
              <a:off x="6502400" y="4977368"/>
              <a:ext cx="152157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  <a:prstDash val="dash"/>
            </a:ln>
          </p:spPr>
          <p:txBody>
            <a:bodyPr wrap="none">
              <a:spAutoFit/>
            </a:bodyPr>
            <a:lstStyle/>
            <a:p>
              <a:r>
                <a:rPr lang="ko-KR" altLang="en-US" sz="18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 노드 </a:t>
              </a:r>
              <a:r>
                <a: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rPr>
                <a:t>j </a:t>
              </a:r>
              <a:endPara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32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770CA7F-D435-4AE5-A7F9-749A2431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1" y="1969905"/>
            <a:ext cx="7041676" cy="490821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4">
                <a:extLst>
                  <a:ext uri="{FF2B5EF4-FFF2-40B4-BE49-F238E27FC236}">
                    <a16:creationId xmlns:a16="http://schemas.microsoft.com/office/drawing/2014/main" id="{2DF087C0-93EE-41E5-9771-392AEEC58F14}"/>
                  </a:ext>
                </a:extLst>
              </p:cNvPr>
              <p:cNvSpPr txBox="1"/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0" name="텍스트 상자 4">
                <a:extLst>
                  <a:ext uri="{FF2B5EF4-FFF2-40B4-BE49-F238E27FC236}">
                    <a16:creationId xmlns:a16="http://schemas.microsoft.com/office/drawing/2014/main" id="{2DF087C0-93EE-41E5-9771-392AEEC5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05741C15-B081-4E5E-A6C4-9BF4D1167FFD}"/>
                  </a:ext>
                </a:extLst>
              </p:cNvPr>
              <p:cNvSpPr txBox="1"/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05741C15-B081-4E5E-A6C4-9BF4D1167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B42A59BD-A85A-4392-8E92-FAD384CB5778}"/>
                  </a:ext>
                </a:extLst>
              </p:cNvPr>
              <p:cNvSpPr txBox="1"/>
              <p:nvPr/>
            </p:nvSpPr>
            <p:spPr>
              <a:xfrm>
                <a:off x="609560" y="3597708"/>
                <a:ext cx="3552254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B42A59BD-A85A-4392-8E92-FAD384CB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3597708"/>
                <a:ext cx="3552254" cy="6149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5">
                <a:extLst>
                  <a:ext uri="{FF2B5EF4-FFF2-40B4-BE49-F238E27FC236}">
                    <a16:creationId xmlns:a16="http://schemas.microsoft.com/office/drawing/2014/main" id="{07DB2B4B-C13B-419C-BE60-DEB9E5071FB3}"/>
                  </a:ext>
                </a:extLst>
              </p:cNvPr>
              <p:cNvSpPr txBox="1"/>
              <p:nvPr/>
            </p:nvSpPr>
            <p:spPr>
              <a:xfrm>
                <a:off x="1466731" y="4394498"/>
                <a:ext cx="2839687" cy="10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5">
                <a:extLst>
                  <a:ext uri="{FF2B5EF4-FFF2-40B4-BE49-F238E27FC236}">
                    <a16:creationId xmlns:a16="http://schemas.microsoft.com/office/drawing/2014/main" id="{07DB2B4B-C13B-419C-BE60-DEB9E507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4394498"/>
                <a:ext cx="2839687" cy="10890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5">
            <a:extLst>
              <a:ext uri="{FF2B5EF4-FFF2-40B4-BE49-F238E27FC236}">
                <a16:creationId xmlns:a16="http://schemas.microsoft.com/office/drawing/2014/main" id="{C60E7C95-1723-4087-A386-9E0B43F1DEBF}"/>
              </a:ext>
            </a:extLst>
          </p:cNvPr>
          <p:cNvSpPr/>
          <p:nvPr/>
        </p:nvSpPr>
        <p:spPr>
          <a:xfrm>
            <a:off x="3354227" y="4319942"/>
            <a:ext cx="952191" cy="12680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87D9C5-385B-4C67-AEC9-4AF1C50AFAC0}"/>
              </a:ext>
            </a:extLst>
          </p:cNvPr>
          <p:cNvGrpSpPr/>
          <p:nvPr/>
        </p:nvGrpSpPr>
        <p:grpSpPr>
          <a:xfrm>
            <a:off x="3962401" y="5803900"/>
            <a:ext cx="1083683" cy="960662"/>
            <a:chOff x="5161448" y="1499797"/>
            <a:chExt cx="1083683" cy="960662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3848E2F-8809-4EEC-BABA-FB9155F15B80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5505465" y="1499797"/>
              <a:ext cx="197825" cy="560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2BBA0D5-4747-4F32-98E0-7BF0D84490DB}"/>
                </a:ext>
              </a:extLst>
            </p:cNvPr>
            <p:cNvSpPr/>
            <p:nvPr/>
          </p:nvSpPr>
          <p:spPr>
            <a:xfrm>
              <a:off x="5161448" y="2060349"/>
              <a:ext cx="10836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kern="120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2 </a:t>
              </a:r>
              <a:r>
                <a:rPr lang="ko-KR" altLang="en-US" sz="2000" kern="120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단계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A10428D-9322-4E1B-80EA-44843F375D50}"/>
              </a:ext>
            </a:extLst>
          </p:cNvPr>
          <p:cNvSpPr/>
          <p:nvPr/>
        </p:nvSpPr>
        <p:spPr>
          <a:xfrm>
            <a:off x="8636000" y="4165600"/>
            <a:ext cx="622300" cy="5080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843B798-308F-4C17-B8E8-0053922F65F2}"/>
              </a:ext>
            </a:extLst>
          </p:cNvPr>
          <p:cNvSpPr/>
          <p:nvPr/>
        </p:nvSpPr>
        <p:spPr>
          <a:xfrm>
            <a:off x="7852610" y="4321342"/>
            <a:ext cx="901700" cy="9017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8E3451-C275-4C21-BE29-05BF551993C5}"/>
              </a:ext>
            </a:extLst>
          </p:cNvPr>
          <p:cNvSpPr/>
          <p:nvPr/>
        </p:nvSpPr>
        <p:spPr>
          <a:xfrm>
            <a:off x="9773432" y="3877176"/>
            <a:ext cx="901700" cy="9017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1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F85E1-6598-4E42-87FE-D3971D5A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66" y="1175179"/>
            <a:ext cx="5318032" cy="571335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r>
                  <a:rPr lang="en-US" altLang="ko-KR"/>
                  <a:t> 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654A5545-49B0-4721-9DF8-2EE4ED350F2F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654A5545-49B0-4721-9DF8-2EE4ED35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5">
            <a:extLst>
              <a:ext uri="{FF2B5EF4-FFF2-40B4-BE49-F238E27FC236}">
                <a16:creationId xmlns:a16="http://schemas.microsoft.com/office/drawing/2014/main" id="{497FB91C-59A9-4B33-8736-88E7CCF28469}"/>
              </a:ext>
            </a:extLst>
          </p:cNvPr>
          <p:cNvSpPr/>
          <p:nvPr/>
        </p:nvSpPr>
        <p:spPr>
          <a:xfrm>
            <a:off x="1944954" y="1164770"/>
            <a:ext cx="3799867" cy="1305317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2CF35E-395D-4B6B-AF88-7A0A26203A67}"/>
              </a:ext>
            </a:extLst>
          </p:cNvPr>
          <p:cNvGrpSpPr/>
          <p:nvPr/>
        </p:nvGrpSpPr>
        <p:grpSpPr>
          <a:xfrm>
            <a:off x="7200270" y="3374020"/>
            <a:ext cx="3330652" cy="1569893"/>
            <a:chOff x="7200270" y="3374020"/>
            <a:chExt cx="3330652" cy="156989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DD283C7-20A9-4ED4-905C-27625AF02157}"/>
                </a:ext>
              </a:extLst>
            </p:cNvPr>
            <p:cNvSpPr/>
            <p:nvPr/>
          </p:nvSpPr>
          <p:spPr>
            <a:xfrm>
              <a:off x="8246319" y="3778826"/>
              <a:ext cx="622300" cy="508000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7897D93-2628-4526-88D7-1266EE0B8434}"/>
                </a:ext>
              </a:extLst>
            </p:cNvPr>
            <p:cNvSpPr/>
            <p:nvPr/>
          </p:nvSpPr>
          <p:spPr>
            <a:xfrm>
              <a:off x="7200270" y="3908013"/>
              <a:ext cx="1035900" cy="10359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541EC23-CE44-4BDE-90FA-2927844139B5}"/>
                </a:ext>
              </a:extLst>
            </p:cNvPr>
            <p:cNvSpPr/>
            <p:nvPr/>
          </p:nvSpPr>
          <p:spPr>
            <a:xfrm>
              <a:off x="9495021" y="3374020"/>
              <a:ext cx="1035901" cy="103590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46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2118</Words>
  <Application>Microsoft Office PowerPoint</Application>
  <PresentationFormat>사용자 지정</PresentationFormat>
  <Paragraphs>571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5" baseType="lpstr">
      <vt:lpstr>Mangal</vt:lpstr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Wingdings</vt:lpstr>
      <vt:lpstr>1_고려청자</vt:lpstr>
      <vt:lpstr>PowerPoint 프레젠테이션</vt:lpstr>
      <vt:lpstr>역전파 2</vt:lpstr>
      <vt:lpstr>역전파 2: W^([2])의 오차함수 미분</vt:lpstr>
      <vt:lpstr>역전파 2: W^([2])의 오차함수 미분</vt:lpstr>
      <vt:lpstr>역전파 2: W^([2])의 오차함수 미분 – 1단계</vt:lpstr>
      <vt:lpstr>역전파 2: W^([2])의 오차함수 미분 – 1단계</vt:lpstr>
      <vt:lpstr>역전파 2: W^([2])의 오차함수 미분 – 1단계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 – 4단계</vt:lpstr>
      <vt:lpstr>역전파 2: W^([2])의 오차함수 미분 – 4단계</vt:lpstr>
      <vt:lpstr>역전파 2: W^([2])의 오차함수 미분 – 4단계</vt:lpstr>
      <vt:lpstr>역전파 2: W^([2])의 오차함수 미분 – 4단계</vt:lpstr>
      <vt:lpstr>역전파 2: W^([2])의 오차함수 미분 – 4단계</vt:lpstr>
      <vt:lpstr>역전파 2: W^([2])의 오차함수 미분 – 4단계</vt:lpstr>
      <vt:lpstr>역전파 2: W^([1])의 오차함수 미분</vt:lpstr>
      <vt:lpstr>역전파 2: W^([1])의 오차함수 미분</vt:lpstr>
      <vt:lpstr>역전파 2: 역전파의 가중치 조정</vt:lpstr>
      <vt:lpstr>역전파 2: 역전파의 가중치 조정</vt:lpstr>
      <vt:lpstr>역전파 2: 역전파의 가중치 조정</vt:lpstr>
      <vt:lpstr>역전파 2: 역전파의 가중치 조정</vt:lpstr>
      <vt:lpstr>역전파 2: 역전파의 가중치 조정</vt:lpstr>
      <vt:lpstr>역전파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user</dc:creator>
  <cp:lastModifiedBy>김 영섭</cp:lastModifiedBy>
  <cp:revision>682</cp:revision>
  <dcterms:modified xsi:type="dcterms:W3CDTF">2019-11-05T03:47:48Z</dcterms:modified>
</cp:coreProperties>
</file>