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339" r:id="rId2"/>
    <p:sldId id="535" r:id="rId3"/>
    <p:sldId id="619" r:id="rId4"/>
    <p:sldId id="576" r:id="rId5"/>
    <p:sldId id="598" r:id="rId6"/>
    <p:sldId id="600" r:id="rId7"/>
    <p:sldId id="601" r:id="rId8"/>
    <p:sldId id="602" r:id="rId9"/>
    <p:sldId id="603" r:id="rId10"/>
    <p:sldId id="604" r:id="rId11"/>
    <p:sldId id="605" r:id="rId12"/>
    <p:sldId id="607" r:id="rId13"/>
    <p:sldId id="608" r:id="rId14"/>
    <p:sldId id="606" r:id="rId15"/>
    <p:sldId id="609" r:id="rId16"/>
    <p:sldId id="569" r:id="rId17"/>
    <p:sldId id="610" r:id="rId18"/>
    <p:sldId id="579" r:id="rId19"/>
    <p:sldId id="611" r:id="rId20"/>
    <p:sldId id="612" r:id="rId21"/>
    <p:sldId id="623" r:id="rId22"/>
    <p:sldId id="620" r:id="rId23"/>
    <p:sldId id="613" r:id="rId24"/>
    <p:sldId id="582" r:id="rId25"/>
    <p:sldId id="583" r:id="rId26"/>
    <p:sldId id="621" r:id="rId27"/>
    <p:sldId id="581" r:id="rId28"/>
    <p:sldId id="590" r:id="rId29"/>
    <p:sldId id="591" r:id="rId30"/>
    <p:sldId id="592" r:id="rId31"/>
    <p:sldId id="593" r:id="rId32"/>
    <p:sldId id="614" r:id="rId33"/>
    <p:sldId id="615" r:id="rId34"/>
    <p:sldId id="584" r:id="rId35"/>
    <p:sldId id="585" r:id="rId36"/>
    <p:sldId id="616" r:id="rId37"/>
    <p:sldId id="617" r:id="rId38"/>
    <p:sldId id="589" r:id="rId39"/>
    <p:sldId id="588" r:id="rId40"/>
    <p:sldId id="538" r:id="rId41"/>
    <p:sldId id="537" r:id="rId4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4" autoAdjust="0"/>
    <p:restoredTop sz="72527" autoAdjust="0"/>
  </p:normalViewPr>
  <p:slideViewPr>
    <p:cSldViewPr snapToGrid="0" showGuides="1">
      <p:cViewPr varScale="1">
        <p:scale>
          <a:sx n="54" d="100"/>
          <a:sy n="54" d="100"/>
        </p:scale>
        <p:origin x="62" y="125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19-10-27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음 뭔가 배운거는 많은거 같은데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강의에서 배운 것의 </a:t>
            </a:r>
            <a:r>
              <a:rPr kumimoji="1" lang="ko-KR" altLang="en-US" dirty="0"/>
              <a:t>비해 코드는 굉장히 짧고 </a:t>
            </a:r>
            <a:r>
              <a:rPr kumimoji="1" lang="ko-KR" altLang="en-US"/>
              <a:t>간단하지요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코드를 </a:t>
            </a:r>
            <a:r>
              <a:rPr kumimoji="1" lang="ko-KR" altLang="en-US" dirty="0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13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입력층에서 </a:t>
            </a:r>
            <a:r>
              <a:rPr kumimoji="1" lang="ko-KR" altLang="en-US"/>
              <a:t>은닉층으로 가는 순전파의 </a:t>
            </a:r>
            <a:r>
              <a:rPr kumimoji="1" lang="ko-KR" altLang="en-US" dirty="0"/>
              <a:t>과정을 </a:t>
            </a:r>
            <a:r>
              <a:rPr kumimoji="1" lang="ko-KR" altLang="en-US"/>
              <a:t>먼저 살펴 보겠습니다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r>
              <a:rPr kumimoji="1" lang="en-US" altLang="ko-KR"/>
              <a:t>- </a:t>
            </a:r>
            <a:r>
              <a:rPr kumimoji="1" lang="ko-KR" altLang="en-US"/>
              <a:t>우선 </a:t>
            </a:r>
            <a:r>
              <a:rPr kumimoji="1" lang="en-US" altLang="ko-KR" dirty="0"/>
              <a:t>A0</a:t>
            </a:r>
            <a:r>
              <a:rPr kumimoji="1" lang="ko-KR" altLang="en-US"/>
              <a:t>는 입력 </a:t>
            </a:r>
            <a:r>
              <a:rPr kumimoji="1" lang="en-US" altLang="ko-KR"/>
              <a:t>X</a:t>
            </a:r>
            <a:r>
              <a:rPr kumimoji="1" lang="ko-KR" altLang="en-US"/>
              <a:t>와 항상 같습니다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30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=====Z1=======</a:t>
            </a:r>
          </a:p>
          <a:p>
            <a:r>
              <a:rPr kumimoji="1" lang="ko-KR" altLang="en-US"/>
              <a:t>그 다음에</a:t>
            </a:r>
            <a:r>
              <a:rPr kumimoji="1" lang="en-US" altLang="ko-KR"/>
              <a:t>, </a:t>
            </a:r>
            <a:r>
              <a:rPr kumimoji="1" lang="ko-KR" altLang="en-US"/>
              <a:t>은닉층의 </a:t>
            </a:r>
            <a:r>
              <a:rPr kumimoji="1" lang="ko-KR" altLang="en-US" dirty="0"/>
              <a:t>순입력을 </a:t>
            </a:r>
            <a:r>
              <a:rPr kumimoji="1" lang="ko-KR" altLang="en-US"/>
              <a:t>계산하기 위해</a:t>
            </a:r>
            <a:r>
              <a:rPr kumimoji="1" lang="en-US" altLang="ko-KR"/>
              <a:t>,</a:t>
            </a:r>
          </a:p>
          <a:p>
            <a:r>
              <a:rPr kumimoji="1" lang="en-US" altLang="ko-KR"/>
              <a:t>A0</a:t>
            </a:r>
            <a:r>
              <a:rPr kumimoji="1" lang="ko-KR" altLang="en-US" dirty="0"/>
              <a:t>와 가중치 </a:t>
            </a:r>
            <a:r>
              <a:rPr kumimoji="1" lang="en-US" altLang="ko-KR" dirty="0"/>
              <a:t>W1</a:t>
            </a:r>
            <a:r>
              <a:rPr kumimoji="1" lang="ko-KR" altLang="en-US"/>
              <a:t>을 곱해서</a:t>
            </a:r>
            <a:r>
              <a:rPr kumimoji="1" lang="en-US" altLang="ko-KR"/>
              <a:t>,</a:t>
            </a:r>
            <a:r>
              <a:rPr kumimoji="1" lang="ko-KR" altLang="en-US"/>
              <a:t> 순입력 </a:t>
            </a:r>
            <a:r>
              <a:rPr kumimoji="1" lang="en-US" altLang="ko-KR"/>
              <a:t>Z1</a:t>
            </a:r>
            <a:r>
              <a:rPr kumimoji="1" lang="ko-KR" altLang="en-US"/>
              <a:t>을 계산합니다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9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=====A1=======</a:t>
            </a:r>
          </a:p>
          <a:p>
            <a:r>
              <a:rPr kumimoji="1" lang="ko-KR" altLang="en-US"/>
              <a:t>마지막으로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을 활성화 함수에 넣어 반환 값을 </a:t>
            </a:r>
            <a:r>
              <a:rPr kumimoji="1" lang="en-US" altLang="ko-KR" dirty="0"/>
              <a:t>A1</a:t>
            </a:r>
            <a:r>
              <a:rPr kumimoji="1" lang="ko-KR" altLang="en-US" dirty="0"/>
              <a:t>에 저장합니다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이것이 은닉층의 출력값이죠</a:t>
            </a:r>
            <a:r>
              <a:rPr kumimoji="1" lang="en-US" altLang="ko-KR"/>
              <a:t>. </a:t>
            </a:r>
          </a:p>
          <a:p>
            <a:r>
              <a:rPr kumimoji="1" lang="en-US" altLang="ko-KR"/>
              <a:t> </a:t>
            </a:r>
            <a:endParaRPr kumimoji="1" lang="en-US" altLang="ko-KR" dirty="0"/>
          </a:p>
          <a:p>
            <a:r>
              <a:rPr kumimoji="1" lang="ko-KR" altLang="en-US"/>
              <a:t>다음 단계는 은닉층에서 출력층으로 가는 순전파 </a:t>
            </a:r>
            <a:r>
              <a:rPr kumimoji="1" lang="ko-KR" altLang="en-US" dirty="0"/>
              <a:t>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592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=====Z2=======</a:t>
            </a:r>
          </a:p>
          <a:p>
            <a:r>
              <a:rPr kumimoji="1" lang="ko-KR" altLang="en-US"/>
              <a:t>은닉층의 </a:t>
            </a:r>
            <a:r>
              <a:rPr kumimoji="1" lang="ko-KR" altLang="en-US" dirty="0"/>
              <a:t>출력값과 가중치 </a:t>
            </a:r>
            <a:r>
              <a:rPr kumimoji="1" lang="en-US" altLang="ko-KR" dirty="0"/>
              <a:t>W2</a:t>
            </a:r>
            <a:r>
              <a:rPr kumimoji="1" lang="ko-KR" altLang="en-US"/>
              <a:t>를 곱해서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출력층의 </a:t>
            </a:r>
            <a:r>
              <a:rPr kumimoji="1" lang="ko-KR" altLang="en-US"/>
              <a:t>순입력 </a:t>
            </a:r>
            <a:r>
              <a:rPr kumimoji="1" lang="en-US" altLang="ko-KR"/>
              <a:t>Z2</a:t>
            </a:r>
            <a:r>
              <a:rPr kumimoji="1" lang="ko-KR" altLang="en-US"/>
              <a:t>를 계산합니다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27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=====A2=======</a:t>
            </a:r>
          </a:p>
          <a:p>
            <a:r>
              <a:rPr kumimoji="1" lang="ko-KR" altLang="en-US"/>
              <a:t>출력층의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Z2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A2</a:t>
            </a:r>
            <a:r>
              <a:rPr kumimoji="1" lang="ko-KR" altLang="en-US" dirty="0"/>
              <a:t>에 활성화 함수에 넣어 반환값을 출력층의 출력값 </a:t>
            </a:r>
            <a:r>
              <a:rPr kumimoji="1" lang="en-US" altLang="ko-KR" dirty="0"/>
              <a:t>A2</a:t>
            </a:r>
            <a:r>
              <a:rPr kumimoji="1" lang="ko-KR" altLang="en-US" dirty="0"/>
              <a:t>에 저장합니다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이로써 </a:t>
            </a:r>
            <a:r>
              <a:rPr kumimoji="1" lang="ko-KR" altLang="en-US" dirty="0"/>
              <a:t>순전파의 과정은 끝이 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이제 </a:t>
            </a:r>
            <a:r>
              <a:rPr kumimoji="1" lang="ko-KR" altLang="en-US" dirty="0"/>
              <a:t>역전파의 과정으로 들어가보도록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30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====</a:t>
            </a:r>
            <a:r>
              <a:rPr kumimoji="1" lang="ko-KR" altLang="en-US" dirty="0"/>
              <a:t>역전파</a:t>
            </a:r>
            <a:r>
              <a:rPr kumimoji="1" lang="en-US" altLang="ko-KR" dirty="0"/>
              <a:t>=====</a:t>
            </a:r>
          </a:p>
          <a:p>
            <a:r>
              <a:rPr kumimoji="1" lang="ko-KR" altLang="en-US" dirty="0"/>
              <a:t>이제 부터 본격적으로 역전파를 하여 신경망의 가중치를 변경하도록 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그러나 그에 앞서 우리는 먼저 각층의 오류를 먼저 구할 수 있어야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기억나시죠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각 층의 오류의 총합은 같고 오류의 배분은 가중치를 통해서 이루어집니다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먼저 출력층의 오차를 구하는 식은 간단합니다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클래스 레이블 </a:t>
            </a:r>
            <a:r>
              <a:rPr kumimoji="1" lang="en-US" altLang="ko-KR" dirty="0"/>
              <a:t>Y</a:t>
            </a:r>
            <a:r>
              <a:rPr kumimoji="1" lang="ko-KR" altLang="en-US" dirty="0"/>
              <a:t>와 출력층의 출력값 </a:t>
            </a:r>
            <a:r>
              <a:rPr kumimoji="1" lang="en-US" altLang="ko-KR" dirty="0"/>
              <a:t>A2</a:t>
            </a:r>
            <a:r>
              <a:rPr kumimoji="1" lang="ko-KR" altLang="en-US" dirty="0"/>
              <a:t>를 빼주면 되죠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은닉층의 오차를 구하는 공식은 이미 우리가 배웠습니다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코드로 구현한 것일 뿐이지요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5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오차계산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코드랑 </a:t>
            </a:r>
            <a:r>
              <a:rPr kumimoji="1" lang="ko-KR" altLang="en-US" dirty="0"/>
              <a:t>수식이랑 별로 다를게 없지요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행렬 미분을 힘들게 한 것에 비해</a:t>
            </a:r>
            <a:r>
              <a:rPr kumimoji="1" lang="en-US" altLang="ko-KR"/>
              <a:t>,</a:t>
            </a:r>
            <a:r>
              <a:rPr kumimoji="1" lang="ko-KR" altLang="en-US"/>
              <a:t> 코딩이 너무 간단해서</a:t>
            </a:r>
            <a:r>
              <a:rPr kumimoji="1" lang="en-US" altLang="ko-KR"/>
              <a:t>, </a:t>
            </a:r>
            <a:r>
              <a:rPr kumimoji="1" lang="ko-KR" altLang="en-US"/>
              <a:t>허전한 느낌마저 들지 않나요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허전한 것이 아니라</a:t>
            </a:r>
            <a:r>
              <a:rPr kumimoji="1" lang="en-US" altLang="ko-KR"/>
              <a:t>, </a:t>
            </a:r>
            <a:r>
              <a:rPr kumimoji="1" lang="ko-KR" altLang="en-US"/>
              <a:t>심은 대로 거두는 기쁨입니다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FontTx/>
              <a:buNone/>
            </a:pPr>
            <a:r>
              <a:rPr kumimoji="1" lang="ko-KR" altLang="en-US"/>
              <a:t>이제 델타 </a:t>
            </a:r>
            <a:r>
              <a:rPr kumimoji="1" lang="en-US" altLang="ko-KR"/>
              <a:t>W</a:t>
            </a:r>
            <a:r>
              <a:rPr kumimoji="1" lang="ko-KR" altLang="en-US"/>
              <a:t>를 구하기 위해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순입력의 변화 </a:t>
            </a:r>
            <a:r>
              <a:rPr kumimoji="1" lang="en-US" altLang="ko-KR" dirty="0" err="1"/>
              <a:t>dZ</a:t>
            </a:r>
            <a:r>
              <a:rPr kumimoji="1" lang="ko-KR" altLang="en-US" dirty="0"/>
              <a:t>를 구하도록 </a:t>
            </a:r>
            <a:r>
              <a:rPr kumimoji="1" lang="ko-KR" altLang="en-US"/>
              <a:t>하죠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dZ</a:t>
            </a:r>
            <a:r>
              <a:rPr kumimoji="1" lang="ko-KR" altLang="en-US" dirty="0"/>
              <a:t>는 다음과 같은 수식으로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14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/>
              <a:t>출력층의 </a:t>
            </a:r>
            <a:r>
              <a:rPr kumimoji="1" lang="en-US" altLang="ko-KR"/>
              <a:t>dZ2</a:t>
            </a:r>
            <a:r>
              <a:rPr kumimoji="1" lang="ko-KR" altLang="en-US"/>
              <a:t>는 </a:t>
            </a:r>
            <a:r>
              <a:rPr kumimoji="1" lang="ko-KR" altLang="en-US" dirty="0"/>
              <a:t>출력층의 오차 </a:t>
            </a:r>
            <a:r>
              <a:rPr kumimoji="1" lang="en-US" altLang="ko-KR" dirty="0"/>
              <a:t>E2</a:t>
            </a:r>
            <a:r>
              <a:rPr kumimoji="1" lang="ko-KR" altLang="en-US" dirty="0"/>
              <a:t>와 </a:t>
            </a:r>
            <a:r>
              <a:rPr kumimoji="1" lang="ko-KR" altLang="en-US"/>
              <a:t>활성화 함수 미분에 </a:t>
            </a:r>
            <a:r>
              <a:rPr kumimoji="1" lang="en-US" altLang="ko-KR"/>
              <a:t>Z2</a:t>
            </a:r>
            <a:r>
              <a:rPr kumimoji="1" lang="ko-KR" altLang="en-US"/>
              <a:t>를 적용하여</a:t>
            </a:r>
            <a:r>
              <a:rPr kumimoji="1" lang="en-US" altLang="ko-KR"/>
              <a:t>,</a:t>
            </a:r>
            <a:r>
              <a:rPr kumimoji="1" lang="ko-KR" altLang="en-US"/>
              <a:t> 곱한 것입니다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은닉층의 </a:t>
            </a:r>
            <a:r>
              <a:rPr kumimoji="1" lang="en-US" altLang="ko-KR"/>
              <a:t>dZ1</a:t>
            </a:r>
            <a:r>
              <a:rPr kumimoji="1" lang="ko-KR" altLang="en-US"/>
              <a:t>도 같은 방법으로 구하면 됩니다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지금은 단지 수식이 코드로 변환되는 과정에 초점을 맞추시길 바랍니다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수식이 완벽하니 코드가 굉장히 아름답지 않나요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이제 계산한 식들을 이용하여 </a:t>
            </a:r>
            <a:r>
              <a:rPr kumimoji="1" lang="ko-KR" altLang="en-US"/>
              <a:t>가중치를 조정해보도록 </a:t>
            </a:r>
            <a:r>
              <a:rPr kumimoji="1" lang="ko-KR" altLang="en-US" dirty="0"/>
              <a:t>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1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가중치 </a:t>
            </a:r>
            <a:r>
              <a:rPr kumimoji="1" lang="en-US" altLang="ko-KR"/>
              <a:t>W2</a:t>
            </a:r>
            <a:r>
              <a:rPr kumimoji="1" lang="ko-KR" altLang="en-US"/>
              <a:t>의 변화는 </a:t>
            </a:r>
            <a:r>
              <a:rPr kumimoji="1" lang="ko-KR" altLang="en-US" dirty="0"/>
              <a:t>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이미 우리가 배웠던 수식이지요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코드에서도 단순히 </a:t>
            </a:r>
            <a:r>
              <a:rPr kumimoji="1" lang="en-US" altLang="ko-KR" dirty="0"/>
              <a:t>dZ2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A1.T</a:t>
            </a:r>
            <a:r>
              <a:rPr kumimoji="1" lang="ko-KR" altLang="en-US" dirty="0"/>
              <a:t>를 내적하는 것으로 간단하게 표현되고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A1</a:t>
            </a:r>
            <a:r>
              <a:rPr kumimoji="1" lang="ko-KR" altLang="en-US" dirty="0"/>
              <a:t>을 사용하지 않고 전치하여 사용하는 이유는 내적을 이용할 때 </a:t>
            </a:r>
            <a:r>
              <a:rPr kumimoji="1" lang="en-US" altLang="ko-KR" dirty="0"/>
              <a:t>E2</a:t>
            </a:r>
            <a:r>
              <a:rPr kumimoji="1" lang="ko-KR" altLang="en-US" dirty="0"/>
              <a:t>와 곱할 수 있도록 형상을 맞춰주기 위함입니다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 다음으로 </a:t>
            </a:r>
            <a:r>
              <a:rPr kumimoji="1" lang="en-US" altLang="ko-KR" dirty="0"/>
              <a:t>W1</a:t>
            </a:r>
            <a:r>
              <a:rPr kumimoji="1" lang="ko-KR" altLang="en-US"/>
              <a:t>의 가중치를 조정하는 </a:t>
            </a:r>
            <a:r>
              <a:rPr kumimoji="1" lang="ko-KR" altLang="en-US" dirty="0"/>
              <a:t>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8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지난 강의에서 우리는 </a:t>
            </a:r>
            <a:r>
              <a:rPr lang="en-US" altLang="ko-KR" baseline="0" dirty="0"/>
              <a:t>XOR </a:t>
            </a:r>
            <a:r>
              <a:rPr lang="ko-KR" altLang="en-US" baseline="0" dirty="0"/>
              <a:t>신경망을 행렬로 계산하는 것을 배웠습니다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이제부터 복잡한 계산은 컴퓨터에 맡기고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코딩에 집중해 보겠습니다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XOR</a:t>
            </a:r>
            <a:r>
              <a:rPr lang="ko-KR" altLang="en-US" baseline="0" dirty="0"/>
              <a:t>를 다룰 수 있는 신경망을 만들어서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학습시키고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결과를 시각화해 볼 것입니다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마지막으로 은닉층의 노드 수를 변화시켜 보기도 할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 이제 시작해보겠습니다</a:t>
            </a:r>
            <a:r>
              <a:rPr lang="en-US" altLang="ko-KR" baseline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W1</a:t>
            </a:r>
            <a:r>
              <a:rPr kumimoji="1" lang="ko-KR" altLang="en-US" dirty="0"/>
              <a:t>의 가중치를 변경하는 식도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와 별반 다를게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W2</a:t>
            </a:r>
            <a:r>
              <a:rPr kumimoji="1" lang="ko-KR" altLang="en-US" dirty="0"/>
              <a:t>의 가중치를 구하는 논리나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의 가중치를 구하는 논리나 같기 때문입니다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이제 </a:t>
            </a:r>
            <a:r>
              <a:rPr kumimoji="1" lang="ko-KR" altLang="en-US" dirty="0"/>
              <a:t>역전파를 통해 가중치를 </a:t>
            </a:r>
            <a:r>
              <a:rPr kumimoji="1" lang="ko-KR" altLang="en-US"/>
              <a:t>모두 조정 </a:t>
            </a:r>
            <a:r>
              <a:rPr kumimoji="1" lang="ko-KR" altLang="en-US" dirty="0"/>
              <a:t>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98753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W1</a:t>
            </a:r>
            <a:r>
              <a:rPr kumimoji="1" lang="ko-KR" altLang="en-US" dirty="0"/>
              <a:t>의 가중치를 변경하는 식도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와 별반 다를게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W2</a:t>
            </a:r>
            <a:r>
              <a:rPr kumimoji="1" lang="ko-KR" altLang="en-US" dirty="0"/>
              <a:t>의 가중치를 구하는 논리나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의 가중치를 구하는 논리나 같기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이제 역전파를 통해 가중치를 모두 조정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759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/>
              <a:t>마지막으로 매 반복마다의 오차를 저장하는 코드입니다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우리는 이 코드를 통해 신경망이 몇번의 반복만에 학습했는지를 알 수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신경망 전체의 학습 오차는 </a:t>
            </a:r>
            <a:r>
              <a:rPr kumimoji="1" lang="en-US" altLang="ko-KR"/>
              <a:t>E2</a:t>
            </a:r>
            <a:r>
              <a:rPr kumimoji="1" lang="ko-KR" altLang="en-US"/>
              <a:t>에 저장되어 있고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음수 값이 나올 수도 있기 때문에 이 둘의 값을 제곱해주도록 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모든 원소들의 값을 더하고 다시 루트를 씌어줌으로 우리는 신경망의 오차를 구할 수 있게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705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자 </a:t>
            </a:r>
            <a:r>
              <a:rPr kumimoji="1" lang="ko-KR" altLang="en-US" dirty="0"/>
              <a:t>드디어 대망의 </a:t>
            </a:r>
            <a:r>
              <a:rPr kumimoji="1" lang="ko-KR" altLang="en-US"/>
              <a:t>학습 메소드 </a:t>
            </a:r>
            <a:r>
              <a:rPr kumimoji="1" lang="en-US" altLang="ko-KR"/>
              <a:t>fit </a:t>
            </a:r>
            <a:r>
              <a:rPr kumimoji="1" lang="ko-KR" altLang="en-US"/>
              <a:t>이 끝났습니다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다층 </a:t>
            </a:r>
            <a:r>
              <a:rPr kumimoji="1" lang="ko-KR" altLang="en-US" dirty="0"/>
              <a:t>신경망에서의 학습 메소드를 이제 이해했으니 어느 정도 자신감이 생기지 </a:t>
            </a:r>
            <a:r>
              <a:rPr kumimoji="1" lang="ko-KR" altLang="en-US"/>
              <a:t>않나요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 </a:t>
            </a:r>
            <a:r>
              <a:rPr kumimoji="1" lang="ko-KR" altLang="en-US" dirty="0"/>
              <a:t>자신감을 이어 남은 메소드들도 얼른 배워볼까요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2447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===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 ===</a:t>
            </a:r>
          </a:p>
          <a:p>
            <a:r>
              <a:rPr kumimoji="1" lang="ko-KR" altLang="en-US" dirty="0"/>
              <a:t>순입력  </a:t>
            </a:r>
            <a:r>
              <a:rPr kumimoji="1" lang="en-US" altLang="ko-KR" dirty="0"/>
              <a:t>Z</a:t>
            </a:r>
            <a:r>
              <a:rPr kumimoji="1" lang="ko-KR" altLang="en-US" dirty="0"/>
              <a:t>를 구하는 메소드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지금까지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번이나 설명드렸으니 추가적인 설명은 필요하지 않죠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그래도 혹시 모를 사람이 포항에 있을 수 있으니 간단히 설명드리자면</a:t>
            </a:r>
            <a:r>
              <a:rPr kumimoji="1"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가중치와 입력값을 내적하는 메소드입니다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입력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편향이 있다면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조건문을 실행하고 없다면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조건문을 실행합니다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200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 predict</a:t>
            </a:r>
            <a:r>
              <a:rPr kumimoji="1" lang="ko-KR" altLang="en-US"/>
              <a:t>메소드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마지막으로 </a:t>
            </a:r>
            <a:r>
              <a:rPr kumimoji="1" lang="en-US" altLang="ko-KR"/>
              <a:t>predict()</a:t>
            </a:r>
            <a:r>
              <a:rPr kumimoji="1" lang="ko-KR" altLang="en-US"/>
              <a:t> 메소드 입니다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항상 그렇듯이</a:t>
            </a:r>
            <a:r>
              <a:rPr kumimoji="1" lang="en-US" altLang="ko-KR"/>
              <a:t>, predict</a:t>
            </a:r>
            <a:r>
              <a:rPr kumimoji="1" lang="ko-KR" altLang="en-US"/>
              <a:t>는 새로운 </a:t>
            </a:r>
            <a:r>
              <a:rPr kumimoji="1" lang="ko-KR" altLang="en-US" dirty="0"/>
              <a:t>입력이 들어오면 기존에 학습한 가중치를 가지고 출력값을 반환합니다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여기서는 </a:t>
            </a:r>
            <a:r>
              <a:rPr kumimoji="1" lang="ko-KR" altLang="en-US" dirty="0"/>
              <a:t>새로운 학습이 필요하지 않기 </a:t>
            </a:r>
            <a:r>
              <a:rPr kumimoji="1" lang="ko-KR" altLang="en-US"/>
              <a:t>때문에 순전파의 </a:t>
            </a:r>
            <a:r>
              <a:rPr kumimoji="1" lang="ko-KR" altLang="en-US" dirty="0"/>
              <a:t>과정만 거치면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순전파 </a:t>
            </a:r>
            <a:r>
              <a:rPr kumimoji="1" lang="ko-KR" altLang="en-US" dirty="0"/>
              <a:t>결과를 바탕으로 새로운 입력을 제대로 분류하는지 못하는지에 대해 파악하는 용도로 사용될 뿐입니다</a:t>
            </a:r>
            <a:r>
              <a:rPr kumimoji="1" lang="en-US" altLang="ko-KR" dirty="0"/>
              <a:t>.</a:t>
            </a:r>
          </a:p>
          <a:p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355149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드디어</a:t>
            </a:r>
            <a:r>
              <a:rPr kumimoji="1" lang="en-US" altLang="ko-KR"/>
              <a:t>, </a:t>
            </a:r>
            <a:r>
              <a:rPr kumimoji="1" lang="ko-KR" altLang="en-US"/>
              <a:t>그림과 같은 뉴럴 네트워크에서</a:t>
            </a:r>
            <a:r>
              <a:rPr kumimoji="1" lang="en-US" altLang="ko-KR"/>
              <a:t>, </a:t>
            </a:r>
            <a:r>
              <a:rPr kumimoji="1" lang="ko-KR" altLang="en-US"/>
              <a:t>경사하강법과 오차 역전파를 사용하여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XOR</a:t>
            </a:r>
            <a:r>
              <a:rPr kumimoji="1" lang="ko-KR" altLang="en-US"/>
              <a:t> 신경망을 구현하였습니다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꽤 긴 시간이였지만</a:t>
            </a:r>
            <a:r>
              <a:rPr kumimoji="1" lang="en-US" altLang="ko-KR"/>
              <a:t>,</a:t>
            </a:r>
            <a:r>
              <a:rPr kumimoji="1" lang="ko-KR" altLang="en-US"/>
              <a:t> 이론을 정확하게 이해하신 분들은 코드를 보는데 전혀 문제가 없었을 것이라 생각이 듭니다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지금 이 코드는 우리가 은닉층이 </a:t>
            </a:r>
            <a:r>
              <a:rPr kumimoji="1" lang="en-US" altLang="ko-KR"/>
              <a:t>1</a:t>
            </a:r>
            <a:r>
              <a:rPr kumimoji="1" lang="ko-KR" altLang="en-US"/>
              <a:t>개라는 가정을하고 짠 코드이므로 한계점이 있을 수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은닉층이 여러 개인 코드를 만드는 것은 여러분들이 한번 직접 해보시길 바랍니다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r>
              <a:rPr kumimoji="1" lang="ko-KR" altLang="en-US"/>
              <a:t>자 이제 우리가 만든 </a:t>
            </a:r>
            <a:r>
              <a:rPr kumimoji="1" lang="en-US" altLang="ko-KR"/>
              <a:t>XOR NeuralNetwork</a:t>
            </a:r>
            <a:r>
              <a:rPr kumimoji="1" lang="ko-KR" altLang="en-US"/>
              <a:t> 객체가 제대로 작동하는지 한번 알아보도록 하겠습니다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83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</a:t>
            </a:r>
            <a:r>
              <a:rPr kumimoji="1" lang="ko-KR" altLang="en-US"/>
              <a:t>실험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우선 </a:t>
            </a:r>
            <a:r>
              <a:rPr kumimoji="1" lang="en-US" altLang="ko-KR"/>
              <a:t>Neural</a:t>
            </a:r>
            <a:r>
              <a:rPr kumimoji="1" lang="en-US" altLang="ko-KR" baseline="0"/>
              <a:t>Network</a:t>
            </a:r>
            <a:r>
              <a:rPr kumimoji="1" lang="ko-KR" altLang="en-US" baseline="0"/>
              <a:t> 객체를 만듭니다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이때 우리는 신경망의 구조를 입력층 노드 </a:t>
            </a:r>
            <a:r>
              <a:rPr kumimoji="1" lang="en-US" altLang="ko-KR" baseline="0"/>
              <a:t>2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은닉층 노드 </a:t>
            </a:r>
            <a:r>
              <a:rPr kumimoji="1" lang="en-US" altLang="ko-KR" baseline="0"/>
              <a:t>3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출력층 노드 </a:t>
            </a:r>
            <a:r>
              <a:rPr kumimoji="1" lang="en-US" altLang="ko-KR" baseline="0"/>
              <a:t>1</a:t>
            </a:r>
            <a:r>
              <a:rPr kumimoji="1" lang="ko-KR" altLang="en-US" baseline="0"/>
              <a:t>개로 만듭니다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지난시간에 배운 </a:t>
            </a:r>
            <a:r>
              <a:rPr kumimoji="1" lang="en-US" altLang="ko-KR" baseline="0"/>
              <a:t>X</a:t>
            </a:r>
            <a:r>
              <a:rPr kumimoji="1" lang="ko-KR" altLang="en-US" baseline="0"/>
              <a:t>를 입력값으로 하고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en-US" altLang="ko-KR" baseline="0"/>
              <a:t>Y</a:t>
            </a:r>
            <a:r>
              <a:rPr kumimoji="1" lang="ko-KR" altLang="en-US" baseline="0"/>
              <a:t>를 출력값으로 하여 신경망을 학습시키도록 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신경망을 학습시킨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동일한 입력값을 </a:t>
            </a:r>
            <a:r>
              <a:rPr kumimoji="1" lang="en-US" altLang="ko-KR" dirty="0"/>
              <a:t>predict()</a:t>
            </a:r>
            <a:r>
              <a:rPr kumimoji="1" lang="ko-KR" altLang="en-US" dirty="0"/>
              <a:t>메소드에 전달해서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제대로 학습이 되었는지를 판단해보도록 합시다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118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때에는 아주 작은 수로 제대로 학습이 되었고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0 1</a:t>
            </a:r>
            <a:r>
              <a:rPr kumimoji="1" lang="ko-KR" altLang="en-US" dirty="0"/>
              <a:t> 일 때에도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가까운 수로 제대로 학습하였음을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그러나  </a:t>
            </a:r>
            <a:r>
              <a:rPr kumimoji="1" lang="en-US" altLang="ko-KR" dirty="0"/>
              <a:t>1 0 </a:t>
            </a:r>
            <a:r>
              <a:rPr kumimoji="1" lang="ko-KR" altLang="en-US" dirty="0"/>
              <a:t>일 때에는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가깝게 </a:t>
            </a:r>
            <a:r>
              <a:rPr kumimoji="1" lang="en-US" altLang="ko-KR" dirty="0" err="1"/>
              <a:t>y_hat</a:t>
            </a:r>
            <a:r>
              <a:rPr kumimoji="1" lang="ko-KR" altLang="en-US" dirty="0"/>
              <a:t> 값이 나와야 하는데 절반도 채 안나왔고</a:t>
            </a:r>
            <a:endParaRPr kumimoji="1" lang="en-US" altLang="ko-KR" dirty="0"/>
          </a:p>
          <a:p>
            <a:r>
              <a:rPr kumimoji="1" lang="ko-KR" altLang="en-US" dirty="0"/>
              <a:t>오히려 </a:t>
            </a:r>
            <a:r>
              <a:rPr kumimoji="1" lang="en-US" altLang="ko-KR" dirty="0"/>
              <a:t>1 1</a:t>
            </a:r>
            <a:r>
              <a:rPr kumimoji="1" lang="ko-KR" altLang="en-US" dirty="0"/>
              <a:t>의 경우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가깝게 나와야 하는데 절반을 넘어버렸습니다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신경망이 제대로 학습을 못한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24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==== </a:t>
            </a:r>
            <a:r>
              <a:rPr kumimoji="1" lang="ko-KR" altLang="en-US" baseline="0"/>
              <a:t>기본 메소드</a:t>
            </a:r>
            <a:r>
              <a:rPr kumimoji="1" lang="en-US" altLang="ko-KR" baseline="0"/>
              <a:t>====</a:t>
            </a:r>
          </a:p>
          <a:p>
            <a:r>
              <a:rPr kumimoji="1" lang="ko-KR" altLang="en-US" baseline="0"/>
              <a:t>클래스 이름은 다층신경망을 의미하는 일반적인 이름으로 뉴럴 네트워크이라고 정했습니다</a:t>
            </a:r>
            <a:r>
              <a:rPr kumimoji="1" lang="en-US" altLang="ko-KR" baseline="0"/>
              <a:t>. </a:t>
            </a:r>
          </a:p>
          <a:p>
            <a:r>
              <a:rPr kumimoji="1" lang="ko-KR" altLang="en-US" baseline="0"/>
              <a:t>여기 </a:t>
            </a:r>
            <a:r>
              <a:rPr kumimoji="1" lang="ko-KR" altLang="en-US" baseline="0" dirty="0"/>
              <a:t>나온 메소드들이 다 기억나시나요</a:t>
            </a:r>
            <a:r>
              <a:rPr kumimoji="1"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우선 </a:t>
            </a:r>
            <a:r>
              <a:rPr kumimoji="1" lang="ko-KR" altLang="en-US" baseline="0" dirty="0"/>
              <a:t>생성자 함수에서는 특별히 </a:t>
            </a:r>
            <a:r>
              <a:rPr kumimoji="1" lang="en-US" altLang="ko-KR" baseline="0" dirty="0" err="1"/>
              <a:t>net_arch</a:t>
            </a:r>
            <a:r>
              <a:rPr kumimoji="1" lang="ko-KR" altLang="en-US" baseline="0" dirty="0"/>
              <a:t>를 사용합니다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이는 </a:t>
            </a:r>
            <a:r>
              <a:rPr kumimoji="1" lang="ko-KR" altLang="en-US" baseline="0" dirty="0"/>
              <a:t>인공 신경망의 구조를 나타내는 </a:t>
            </a:r>
            <a:r>
              <a:rPr kumimoji="1" lang="ko-KR" altLang="en-US" baseline="0"/>
              <a:t>인스턴스 변수가 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예를 들어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리스트로 </a:t>
            </a:r>
            <a:r>
              <a:rPr kumimoji="1" lang="en-US" altLang="ko-KR" baseline="0" dirty="0"/>
              <a:t>2,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3,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4</a:t>
            </a:r>
            <a:r>
              <a:rPr kumimoji="1" lang="ko-KR" altLang="en-US" baseline="0"/>
              <a:t>를 전달하면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입력층에 </a:t>
            </a:r>
            <a:r>
              <a:rPr kumimoji="1" lang="en-US" altLang="ko-KR" baseline="0"/>
              <a:t>2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은닉층에 </a:t>
            </a:r>
            <a:r>
              <a:rPr kumimoji="1" lang="en-US" altLang="ko-KR" baseline="0"/>
              <a:t>3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출력층에 </a:t>
            </a:r>
            <a:r>
              <a:rPr kumimoji="1" lang="en-US" altLang="ko-KR" baseline="0" dirty="0"/>
              <a:t>4</a:t>
            </a:r>
            <a:r>
              <a:rPr kumimoji="1" lang="ko-KR" altLang="en-US" baseline="0"/>
              <a:t>개 노드로 신경망을 구성하라는 것입니다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그 다음으로 활성화 함수를 구현한 </a:t>
            </a:r>
            <a:r>
              <a:rPr kumimoji="1" lang="en-US" altLang="ko-KR" baseline="0" dirty="0"/>
              <a:t>g() </a:t>
            </a:r>
            <a:r>
              <a:rPr kumimoji="1" lang="ko-KR" altLang="en-US" baseline="0"/>
              <a:t>메소드가 있는데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여기서는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시그모이드 </a:t>
            </a:r>
            <a:r>
              <a:rPr kumimoji="1" lang="ko-KR" altLang="en-US" baseline="0" dirty="0"/>
              <a:t>함수만 사용할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indent="0">
              <a:buFontTx/>
              <a:buNone/>
            </a:pP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마지막으로  </a:t>
            </a:r>
            <a:r>
              <a:rPr kumimoji="1" lang="ko-KR" altLang="en-US" baseline="0" dirty="0"/>
              <a:t>활성화 함수의 미분을 구현한 </a:t>
            </a:r>
            <a:r>
              <a:rPr kumimoji="1" lang="en-US" altLang="ko-KR" baseline="0" dirty="0" err="1"/>
              <a:t>g_prime</a:t>
            </a:r>
            <a:r>
              <a:rPr kumimoji="1" lang="en-US" altLang="ko-KR" baseline="0" dirty="0"/>
              <a:t>()</a:t>
            </a:r>
            <a:r>
              <a:rPr kumimoji="1" lang="ko-KR" altLang="en-US" baseline="0" dirty="0"/>
              <a:t> 메소드가 있습니다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이제 본격적으로 학습메소드 </a:t>
            </a:r>
            <a:r>
              <a:rPr kumimoji="1" lang="en-US" altLang="ko-KR" baseline="0"/>
              <a:t>fit</a:t>
            </a:r>
            <a:r>
              <a:rPr kumimoji="1" lang="ko-KR" altLang="en-US" baseline="0"/>
              <a:t>을 설명 </a:t>
            </a:r>
            <a:r>
              <a:rPr kumimoji="1" lang="ko-KR" altLang="en-US" baseline="0" dirty="0"/>
              <a:t>하겠습니다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549723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그러면 얼마나 학습을 못했는지 한번 시각적으로 살펴볼까요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전에 우리가 사용하던 </a:t>
            </a:r>
            <a:r>
              <a:rPr kumimoji="1" lang="en-US" altLang="ko-KR" dirty="0"/>
              <a:t>joy</a:t>
            </a:r>
            <a:r>
              <a:rPr kumimoji="1" lang="ko-KR" altLang="en-US" dirty="0"/>
              <a:t> 모듈에 있던 </a:t>
            </a:r>
            <a:r>
              <a:rPr kumimoji="1" lang="en-US" altLang="ko-KR" dirty="0" err="1"/>
              <a:t>decision_regions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함수를 사용해서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 신경망의 학습 결과를 살펴보도록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850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오른쪽 위의 빨간점에 대해 완전히 학습을 분류를 못하고 있음을 볼 수 있네요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그렇다면 어떻게 해야 할까요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학습이 덜 되서 그런것일까요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그러면 한번 반복횟수에 따른 학습 오차를 살펴보도록 하죠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53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우리는 학습 오차를 </a:t>
            </a:r>
            <a:r>
              <a:rPr kumimoji="1" lang="en-US" altLang="ko-KR" dirty="0" err="1"/>
              <a:t>nn</a:t>
            </a:r>
            <a:r>
              <a:rPr kumimoji="1" lang="ko-KR" altLang="en-US" dirty="0"/>
              <a:t> 객체의 </a:t>
            </a:r>
            <a:r>
              <a:rPr kumimoji="1" lang="en-US" altLang="ko-KR" dirty="0"/>
              <a:t>cost_</a:t>
            </a:r>
            <a:r>
              <a:rPr kumimoji="1" lang="ko-KR" altLang="en-US" dirty="0"/>
              <a:t> 인스턴스 변수에 매 반복마다 저장하도록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이를 바탕으로 몇번의 반복을 더 실행해야 하는지 알아보도록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197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400</a:t>
            </a:r>
            <a:r>
              <a:rPr kumimoji="1" lang="ko-KR" altLang="en-US" dirty="0"/>
              <a:t>번이 반복 학습이 넘어가는 순간 오차가 줄어드는 속도가 굉장히 느려집니다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마치 그래프가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에서 수렴할것처럼 보이네요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반복횟수를 늘려서 될 문제는 아닌것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그러면 우리가 만든 이 신경망은 틀린 것일 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아직 섯부르게 판단하기는 이릅니다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이전에 신경망을 구성할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각 층의 노드의 갯수를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변수에 저장했지요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그렇다면 은닉층의 갯수를 한번 늘려보는것은 어떨까요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뉴런을 하나 더 늘림으로써 학습을 조금 더 정확하게 할 수 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 은닉층의 노드를 하나 더 늘려보도록하죠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163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은닉층의 노드를 늘리는 것은 어렵지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단순히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변수에 넘어갈 리스트 값만 바꾸면 되는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간단하죠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이제 은닉층 노드가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일때의 </a:t>
            </a:r>
            <a:r>
              <a:rPr kumimoji="1" lang="en-US" altLang="ko-KR" dirty="0"/>
              <a:t>predict()</a:t>
            </a:r>
            <a:r>
              <a:rPr kumimoji="1" lang="ko-KR" altLang="en-US" dirty="0"/>
              <a:t> 메소드를 이용하여 정확도를 측정해보도록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41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은닉층이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개일 때에 비해 훨씬 정확하게 예측하는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en-US" altLang="ko-KR" baseline="0" dirty="0"/>
              <a:t> 0 </a:t>
            </a:r>
            <a:r>
              <a:rPr kumimoji="1" lang="ko-KR" altLang="en-US" baseline="0" dirty="0"/>
              <a:t>일 때에는 </a:t>
            </a:r>
            <a:r>
              <a:rPr kumimoji="1" lang="en-US" altLang="ko-KR" baseline="0" dirty="0"/>
              <a:t>0.94</a:t>
            </a:r>
            <a:r>
              <a:rPr kumimoji="1" lang="ko-KR" altLang="en-US" baseline="0" dirty="0"/>
              <a:t>로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에 굉장히 가깝게 예측하고 있고</a:t>
            </a:r>
            <a:endParaRPr kumimoji="1" lang="en-US" altLang="ko-KR" baseline="0" dirty="0"/>
          </a:p>
          <a:p>
            <a:r>
              <a:rPr kumimoji="1" lang="en-US" altLang="ko-KR" baseline="0" dirty="0"/>
              <a:t>X</a:t>
            </a:r>
            <a:r>
              <a:rPr kumimoji="1" lang="ko-KR" altLang="en-US" baseline="0" dirty="0"/>
              <a:t>가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 일 때에는 </a:t>
            </a:r>
            <a:r>
              <a:rPr kumimoji="1" lang="en-US" altLang="ko-KR" baseline="0" dirty="0"/>
              <a:t>0.0.43</a:t>
            </a:r>
            <a:r>
              <a:rPr kumimoji="1" lang="ko-KR" altLang="en-US" baseline="0" dirty="0"/>
              <a:t>으로 </a:t>
            </a:r>
            <a:r>
              <a:rPr kumimoji="1" lang="en-US" altLang="ko-KR" baseline="0" dirty="0"/>
              <a:t>0</a:t>
            </a:r>
            <a:r>
              <a:rPr kumimoji="1" lang="ko-KR" altLang="en-US" baseline="0" dirty="0"/>
              <a:t>에 굉장히 가깝게 예측하고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지난번 은닉층이 </a:t>
            </a:r>
            <a:r>
              <a:rPr kumimoji="1" lang="en-US" altLang="ko-KR" baseline="0" dirty="0"/>
              <a:t>3</a:t>
            </a:r>
            <a:r>
              <a:rPr kumimoji="1" lang="ko-KR" altLang="en-US" baseline="0" dirty="0"/>
              <a:t>개일 때에는 두 값 모두 </a:t>
            </a:r>
            <a:r>
              <a:rPr kumimoji="1" lang="en-US" altLang="ko-KR" baseline="0" dirty="0"/>
              <a:t>0.5</a:t>
            </a:r>
            <a:r>
              <a:rPr kumimoji="1" lang="ko-KR" altLang="en-US" baseline="0" dirty="0"/>
              <a:t>에 가깝게 예측을 하고 있었지요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184078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 그러면 실제로 제대로 분류를 하고 있는지 시각적으로 확인해보도록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일 때에 비해 다르게 분류하고 있겠죠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08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와 신기하지 않나요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굉장히 정확하게 분류하고 있음을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뭔가 퍼셉트론이나 아달라인에 비해 그림또한 굉장히 화려해졌지요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직선에서 이제 곡선으로도 분류가 가능해진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곡선으로 분류가 가능해졌다는 것은 더 정확하게 값들을 분류할 수 있게 되었다는 뜻이지요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마지막으로 매번 반복학습마다의 오차값을 확인해보도록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470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지난번 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일 때에는 오차가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에 거의 수렴하도록 나왔습니다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이번에는 어떻게 나오는지 확인해보도록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724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0.2</a:t>
            </a:r>
            <a:r>
              <a:rPr kumimoji="1" lang="ko-KR" altLang="en-US" dirty="0"/>
              <a:t> 이하로 수렴함을 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이었을 때는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번을 반복해도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을 넘기지 못했지만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이번에는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번만에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보다 더 아래로 오차가 줄어드는 것을 볼 수 있네요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이로써 우리는 반복횟수를 늘려도 신경망이 제대로 학습하지 못할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은닉층 노드의 갯수를 늘리는 방식으로 학습을 진행할 수 있다는 것을 알게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여기서는 다루지 않았지만 은닉층 자체의 갯수를 늘리는 것도 하나의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fit </a:t>
            </a:r>
            <a:r>
              <a:rPr kumimoji="1" lang="ko-KR" altLang="en-US"/>
              <a:t>메소드</a:t>
            </a:r>
            <a:r>
              <a:rPr kumimoji="1" lang="en-US" altLang="ko-KR"/>
              <a:t>===</a:t>
            </a:r>
          </a:p>
          <a:p>
            <a:r>
              <a:rPr kumimoji="1" lang="en-US" altLang="ko-KR"/>
              <a:t>fit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메소드에서는 </a:t>
            </a:r>
            <a:r>
              <a:rPr kumimoji="1" lang="ko-KR" altLang="en-US"/>
              <a:t>우선 </a:t>
            </a:r>
            <a:r>
              <a:rPr kumimoji="1" lang="en-US" altLang="ko-KR"/>
              <a:t>net</a:t>
            </a:r>
            <a:r>
              <a:rPr kumimoji="1" lang="en-US" altLang="ko-KR" err="1"/>
              <a:t>_</a:t>
            </a:r>
            <a:r>
              <a:rPr kumimoji="1" lang="en-US" altLang="ko-KR"/>
              <a:t>arch</a:t>
            </a:r>
            <a:r>
              <a:rPr kumimoji="1" lang="ko-KR" altLang="en-US"/>
              <a:t>에 있는 구조로 가중치 </a:t>
            </a:r>
            <a:r>
              <a:rPr kumimoji="1" lang="ko-KR" altLang="en-US" dirty="0"/>
              <a:t>행렬을 만들어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일반적으로 신경망의 은닉층은 여러 개일 수 있지만</a:t>
            </a:r>
            <a:r>
              <a:rPr kumimoji="1" lang="en-US" altLang="ko-KR"/>
              <a:t>, </a:t>
            </a:r>
            <a:r>
              <a:rPr kumimoji="1" lang="ko-KR" altLang="en-US"/>
              <a:t>여기서는 한 개만 있다고 가정합니다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만약 </a:t>
            </a:r>
            <a:r>
              <a:rPr kumimoji="1" lang="ko-KR" altLang="en-US" dirty="0"/>
              <a:t>여러개의 은닉층을 구현하고 싶다면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여러분 </a:t>
            </a:r>
            <a:r>
              <a:rPr kumimoji="1" lang="ko-KR" altLang="en-US"/>
              <a:t>스스로 구현할 </a:t>
            </a:r>
            <a:r>
              <a:rPr kumimoji="1" lang="ko-KR" altLang="en-US" dirty="0"/>
              <a:t>수 있을 것이라 생각이 듭니다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가중치 행렬 </a:t>
            </a:r>
            <a:r>
              <a:rPr kumimoji="1" lang="en-US" altLang="ko-KR"/>
              <a:t>W1, W2</a:t>
            </a:r>
            <a:r>
              <a:rPr kumimoji="1" lang="ko-KR" altLang="en-US"/>
              <a:t>를 만들려면</a:t>
            </a:r>
            <a:r>
              <a:rPr kumimoji="1" lang="en-US" altLang="ko-KR"/>
              <a:t>,</a:t>
            </a:r>
            <a:r>
              <a:rPr kumimoji="1" lang="ko-KR" altLang="en-US"/>
              <a:t> 먼저 형상을 알아야 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전 강의에서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크기는 어떻게 알 수 있다고 했지요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맞습니다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현재 </a:t>
            </a:r>
            <a:r>
              <a:rPr kumimoji="1" lang="ko-KR" altLang="en-US" dirty="0"/>
              <a:t>신경망의 구조는 </a:t>
            </a:r>
            <a:r>
              <a:rPr kumimoji="1" lang="en-US" altLang="ko-KR" dirty="0" err="1"/>
              <a:t>net</a:t>
            </a:r>
            <a:r>
              <a:rPr kumimoji="1" lang="en-US" altLang="ko-KR" err="1"/>
              <a:t>_</a:t>
            </a:r>
            <a:r>
              <a:rPr kumimoji="1" lang="en-US" altLang="ko-KR"/>
              <a:t>arch</a:t>
            </a:r>
            <a:r>
              <a:rPr kumimoji="1" lang="ko-KR" altLang="en-US"/>
              <a:t>에 저장되어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50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자 드디어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경사하강법과 역전파</a:t>
            </a:r>
            <a:r>
              <a:rPr lang="en-US" altLang="ko-KR" baseline="0" dirty="0"/>
              <a:t>, back prop</a:t>
            </a:r>
            <a:r>
              <a:rPr lang="ko-KR" altLang="en-US" baseline="0" dirty="0"/>
              <a:t>애 대해 모든 것을 배우고</a:t>
            </a:r>
            <a:r>
              <a:rPr lang="en-US" altLang="ko-KR" baseline="0" dirty="0"/>
              <a:t>, XOR </a:t>
            </a:r>
            <a:r>
              <a:rPr lang="ko-KR" altLang="en-US" baseline="0" dirty="0" err="1"/>
              <a:t>뉴럴</a:t>
            </a:r>
            <a:r>
              <a:rPr lang="ko-KR" altLang="en-US" baseline="0" dirty="0"/>
              <a:t> 네트워크로 실험까지 </a:t>
            </a:r>
            <a:r>
              <a:rPr lang="ko-KR" altLang="en-US" baseline="0" dirty="0" err="1"/>
              <a:t>실험보았습니다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뭔가 뿌듯하지 않나요</a:t>
            </a:r>
            <a:r>
              <a:rPr lang="en-US" altLang="ko-KR" baseline="0" dirty="0"/>
              <a:t>?</a:t>
            </a:r>
            <a:r>
              <a:rPr lang="ko-KR" altLang="en-US" baseline="0" dirty="0"/>
              <a:t> 코드의 구현은 이론만큼 어렵지 않았습니다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또한 은닉층의 노드 갯수를 바꿔 가며 실험한 결과도 굉장히 멋있게 나오는 것을 볼 수 있었지요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다음 강의에서는 이제 마지막으로 다층 신경망의 행렬을 모델링하는 것을 배우겠습니다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이미 앞에서 여러번 다루었던 주제이기 때문에 짧게 끝날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그러니 멀리가지마세요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감사합니다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만약 다음과 같은 신경망을 </a:t>
            </a:r>
            <a:r>
              <a:rPr kumimoji="1" lang="ko-KR" altLang="en-US"/>
              <a:t>만들고 싶으면</a:t>
            </a:r>
            <a:r>
              <a:rPr kumimoji="1" lang="en-US" altLang="ko-KR"/>
              <a:t>,</a:t>
            </a:r>
          </a:p>
          <a:p>
            <a:r>
              <a:rPr kumimoji="1" lang="ko-KR" altLang="en-US"/>
              <a:t>우리는 </a:t>
            </a:r>
            <a:r>
              <a:rPr kumimoji="1" lang="en-US" altLang="ko-KR" dirty="0" err="1"/>
              <a:t>self.net_arch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리스트 </a:t>
            </a:r>
            <a:r>
              <a:rPr kumimoji="1" lang="ko-KR" altLang="en-US"/>
              <a:t>변수로 저장하면 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 신경망을 보니 가중치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의 크기가 어떻게 나와야 하는지 감이 오시지요</a:t>
            </a:r>
            <a:r>
              <a:rPr kumimoji="1"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네 맞습니다</a:t>
            </a:r>
            <a:r>
              <a:rPr kumimoji="1" lang="en-US" altLang="ko-KR"/>
              <a:t>.</a:t>
            </a:r>
            <a:r>
              <a:rPr kumimoji="1" lang="ko-KR" altLang="en-US"/>
              <a:t> 따라서 </a:t>
            </a:r>
            <a:r>
              <a:rPr kumimoji="1" lang="en-US" altLang="ko-KR"/>
              <a:t>3 x 2</a:t>
            </a:r>
            <a:r>
              <a:rPr kumimoji="1" lang="ko-KR" altLang="en-US"/>
              <a:t>가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그렇다면 </a:t>
            </a:r>
            <a:r>
              <a:rPr kumimoji="1" lang="ko-KR" altLang="en-US" dirty="0"/>
              <a:t>이를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변수로 표시하면 어떻게 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351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 다음과 같이 나타낼 수 있습니다</a:t>
            </a:r>
            <a:r>
              <a:rPr kumimoji="1" lang="en-US" altLang="ko-KR"/>
              <a:t>.</a:t>
            </a:r>
            <a:r>
              <a:rPr kumimoji="1" lang="ko-KR" altLang="en-US"/>
              <a:t> 어렵지 </a:t>
            </a:r>
            <a:r>
              <a:rPr kumimoji="1" lang="ko-KR" altLang="en-US" dirty="0"/>
              <a:t>않지요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이러한 가중치가 </a:t>
            </a:r>
            <a:r>
              <a:rPr kumimoji="1" lang="en-US" altLang="ko-KR"/>
              <a:t>W</a:t>
            </a:r>
            <a:r>
              <a:rPr kumimoji="1" lang="en-US" altLang="ko-KR" dirty="0" err="1"/>
              <a:t>_ij_T</a:t>
            </a:r>
            <a:r>
              <a:rPr kumimoji="1" lang="ko-KR" altLang="en-US" dirty="0"/>
              <a:t> 형상이라는 것은 이제 눈에 </a:t>
            </a:r>
            <a:r>
              <a:rPr kumimoji="1" lang="ko-KR" altLang="en-US"/>
              <a:t>보일 줄로 </a:t>
            </a:r>
            <a:r>
              <a:rPr kumimoji="1" lang="ko-KR" altLang="en-US" dirty="0"/>
              <a:t>믿습니다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가중치 </a:t>
            </a:r>
            <a:r>
              <a:rPr kumimoji="1" lang="en-US" altLang="ko-KR"/>
              <a:t>W2</a:t>
            </a:r>
            <a:r>
              <a:rPr kumimoji="1" lang="ko-KR" altLang="en-US"/>
              <a:t>도 쉽게 만들 수 있겠죠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86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자</a:t>
            </a:r>
            <a:r>
              <a:rPr kumimoji="1" lang="en-US" altLang="ko-KR"/>
              <a:t>, </a:t>
            </a:r>
            <a:r>
              <a:rPr kumimoji="1" lang="ko-KR" altLang="en-US"/>
              <a:t>이제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W2</a:t>
            </a:r>
            <a:r>
              <a:rPr kumimoji="1" lang="ko-KR" altLang="en-US"/>
              <a:t>의 형상을 정했으니</a:t>
            </a:r>
            <a:r>
              <a:rPr kumimoji="1" lang="en-US" altLang="ko-KR"/>
              <a:t>, </a:t>
            </a:r>
            <a:r>
              <a:rPr kumimoji="1" lang="ko-KR" altLang="en-US"/>
              <a:t>이제 랜덤한 </a:t>
            </a:r>
            <a:r>
              <a:rPr kumimoji="1" lang="ko-KR" altLang="en-US" dirty="0"/>
              <a:t>값들을 넣으면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en-US" altLang="ko-KR"/>
              <a:t>Random</a:t>
            </a:r>
            <a:r>
              <a:rPr kumimoji="1" lang="ko-KR" altLang="en-US"/>
              <a:t> </a:t>
            </a:r>
            <a:r>
              <a:rPr kumimoji="1" lang="ko-KR" altLang="en-US" dirty="0"/>
              <a:t>함수 코드를 살펴보죠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50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 </a:t>
            </a:r>
            <a:r>
              <a:rPr kumimoji="1" lang="ko-KR" altLang="en-US"/>
              <a:t>랜덤함수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랜덤함수는 </a:t>
            </a:r>
            <a:r>
              <a:rPr kumimoji="1" lang="ko-KR" altLang="en-US" dirty="0"/>
              <a:t>기본적으로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숫자 중 하나를 반환하게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그러나 </a:t>
            </a:r>
            <a:r>
              <a:rPr kumimoji="1" lang="ko-KR" altLang="en-US" dirty="0"/>
              <a:t>우리는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-1</a:t>
            </a:r>
            <a:r>
              <a:rPr kumimoji="1" lang="ko-KR" altLang="en-US" dirty="0"/>
              <a:t> 사이의 숫자를 </a:t>
            </a:r>
            <a:r>
              <a:rPr kumimoji="1" lang="ko-KR" altLang="en-US"/>
              <a:t>갖기 원해서</a:t>
            </a:r>
            <a:r>
              <a:rPr kumimoji="1" lang="en-US" altLang="ko-KR"/>
              <a:t>, </a:t>
            </a:r>
            <a:r>
              <a:rPr kumimoji="1" lang="ko-KR" altLang="en-US"/>
              <a:t>약간 </a:t>
            </a:r>
            <a:r>
              <a:rPr kumimoji="1" lang="en-US" altLang="ko-KR"/>
              <a:t>tricky</a:t>
            </a:r>
            <a:r>
              <a:rPr kumimoji="1" lang="ko-KR" altLang="en-US"/>
              <a:t>한 코드가 있네요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살펴보세요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이제 </a:t>
            </a:r>
            <a:r>
              <a:rPr kumimoji="1" lang="ko-KR" altLang="en-US" dirty="0"/>
              <a:t>다음 코드로 넘어가 보도록 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244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부분은 이전과 동일한 부분입니다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en-US" altLang="ko-KR"/>
              <a:t>Cost</a:t>
            </a:r>
            <a:r>
              <a:rPr kumimoji="1" lang="ko-KR" altLang="en-US"/>
              <a:t> 변수에 출력층 </a:t>
            </a:r>
            <a:r>
              <a:rPr kumimoji="1" lang="ko-KR" altLang="en-US" dirty="0"/>
              <a:t>에러 </a:t>
            </a:r>
            <a:r>
              <a:rPr kumimoji="1" lang="en-US" altLang="ko-KR" dirty="0"/>
              <a:t>E2</a:t>
            </a:r>
            <a:r>
              <a:rPr kumimoji="1" lang="ko-KR" altLang="en-US"/>
              <a:t>를 저장하는 것을 다 기억하시죠</a:t>
            </a:r>
            <a:r>
              <a:rPr kumimoji="1" lang="en-US" altLang="ko-KR"/>
              <a:t>?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0" indent="0">
              <a:buFontTx/>
              <a:buNone/>
            </a:pP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이제 </a:t>
            </a:r>
            <a:r>
              <a:rPr kumimoji="1" lang="ko-KR" altLang="en-US" baseline="0" dirty="0"/>
              <a:t>드디어 본격적인 학습이 이루어지는 순전파로 들어가봅시다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두 번의 강의에 걸쳐 배운 내용이 코드로 나타날 것입니다</a:t>
            </a:r>
            <a:r>
              <a:rPr kumimoji="1" lang="en-US" altLang="ko-KR" baseline="0"/>
              <a:t>. </a:t>
            </a:r>
          </a:p>
          <a:p>
            <a:pPr marL="0" indent="0">
              <a:buFontTx/>
              <a:buNone/>
            </a:pPr>
            <a:r>
              <a:rPr kumimoji="1" lang="ko-KR" altLang="en-US" baseline="0"/>
              <a:t>자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보시죠</a:t>
            </a:r>
            <a:r>
              <a:rPr kumimoji="1" lang="en-US" altLang="ko-KR" baseline="0"/>
              <a:t>,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02707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6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dirty="0"/>
              <a:t>XOR</a:t>
            </a:r>
            <a:r>
              <a:rPr kumimoji="0" lang="ko-KR" altLang="en-US" dirty="0"/>
              <a:t> 신경망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66" y="1164770"/>
            <a:ext cx="581060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950134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19-10-27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4.png"/><Relationship Id="rId5" Type="http://schemas.openxmlformats.org/officeDocument/2006/relationships/image" Target="../media/image290.png"/><Relationship Id="rId10" Type="http://schemas.openxmlformats.org/officeDocument/2006/relationships/image" Target="../media/image13.png"/><Relationship Id="rId4" Type="http://schemas.openxmlformats.org/officeDocument/2006/relationships/image" Target="../media/image28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3.png"/><Relationship Id="rId5" Type="http://schemas.openxmlformats.org/officeDocument/2006/relationships/image" Target="../media/image290.png"/><Relationship Id="rId10" Type="http://schemas.openxmlformats.org/officeDocument/2006/relationships/image" Target="../media/image12.png"/><Relationship Id="rId4" Type="http://schemas.openxmlformats.org/officeDocument/2006/relationships/image" Target="../media/image28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구현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2597137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2857968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6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3156899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9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은닉층 ➔ 출력층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/>
          <p:cNvCxnSpPr>
            <a:stCxn id="22" idx="0"/>
            <a:endCxn id="22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21" idx="0"/>
            <a:endCxn id="21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20" idx="0"/>
            <a:endCxn id="20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29" idx="0"/>
            <a:endCxn id="29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[R] 37"/>
          <p:cNvSpPr/>
          <p:nvPr/>
        </p:nvSpPr>
        <p:spPr>
          <a:xfrm>
            <a:off x="178676" y="3452994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66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은닉층 ➔ 출력층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/>
          <p:cNvCxnSpPr>
            <a:stCxn id="22" idx="0"/>
            <a:endCxn id="22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21" idx="0"/>
            <a:endCxn id="21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20" idx="0"/>
            <a:endCxn id="20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29" idx="0"/>
            <a:endCxn id="29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[R] 37"/>
          <p:cNvSpPr/>
          <p:nvPr/>
        </p:nvSpPr>
        <p:spPr>
          <a:xfrm>
            <a:off x="178676" y="3742956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52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0191" y="4594441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4487916"/>
            <a:ext cx="2849566" cy="546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역전파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 계산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오른쪽 화살표[R] 7"/>
          <p:cNvSpPr/>
          <p:nvPr/>
        </p:nvSpPr>
        <p:spPr>
          <a:xfrm>
            <a:off x="7260191" y="4594441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4487916"/>
            <a:ext cx="2849566" cy="546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074170" y="1762898"/>
                <a:ext cx="240931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70" y="1762898"/>
                <a:ext cx="2409314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텍스트 상자 51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2" name="텍스트 상자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텍스트 상자 52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3" name="텍스트 상자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텍스트 상자 53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4" name="텍스트 상자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[R] 58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텍스트 상자 62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3" name="텍스트 상자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텍스트 상자 72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3" name="텍스트 상자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5">
                <a:extLst>
                  <a:ext uri="{FF2B5EF4-FFF2-40B4-BE49-F238E27FC236}">
                    <a16:creationId xmlns:a16="http://schemas.microsoft.com/office/drawing/2014/main" id="{D2BA1A93-AFC9-45C4-B1F4-B6445FC6E63A}"/>
                  </a:ext>
                </a:extLst>
              </p:cNvPr>
              <p:cNvSpPr txBox="1"/>
              <p:nvPr/>
            </p:nvSpPr>
            <p:spPr>
              <a:xfrm>
                <a:off x="1072946" y="2288386"/>
                <a:ext cx="305904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34" name="텍스트 상자 5">
                <a:extLst>
                  <a:ext uri="{FF2B5EF4-FFF2-40B4-BE49-F238E27FC236}">
                    <a16:creationId xmlns:a16="http://schemas.microsoft.com/office/drawing/2014/main" id="{D2BA1A93-AFC9-45C4-B1F4-B6445FC6E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2288386"/>
                <a:ext cx="3059043" cy="4492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75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/>
              <a:t>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5" y="519495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084412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DB39B04-4850-478D-AB4C-DC60220F7903}"/>
              </a:ext>
            </a:extLst>
          </p:cNvPr>
          <p:cNvCxnSpPr>
            <a:cxnSpLocks/>
          </p:cNvCxnSpPr>
          <p:nvPr/>
        </p:nvCxnSpPr>
        <p:spPr>
          <a:xfrm flipH="1" flipV="1">
            <a:off x="5350600" y="3737374"/>
            <a:ext cx="339238" cy="3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6C20631-8727-46FC-917C-D42F45CDD465}"/>
                  </a:ext>
                </a:extLst>
              </p:cNvPr>
              <p:cNvSpPr/>
              <p:nvPr/>
            </p:nvSpPr>
            <p:spPr>
              <a:xfrm>
                <a:off x="5621716" y="4040927"/>
                <a:ext cx="686406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6C20631-8727-46FC-917C-D42F45CD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16" y="4040927"/>
                <a:ext cx="686406" cy="384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텍스트 상자 6">
                <a:extLst>
                  <a:ext uri="{FF2B5EF4-FFF2-40B4-BE49-F238E27FC236}">
                    <a16:creationId xmlns:a16="http://schemas.microsoft.com/office/drawing/2014/main" id="{73EEDC79-4B7A-4B42-A526-EF514DEDC8CA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0" name="텍스트 상자 6">
                <a:extLst>
                  <a:ext uri="{FF2B5EF4-FFF2-40B4-BE49-F238E27FC236}">
                    <a16:creationId xmlns:a16="http://schemas.microsoft.com/office/drawing/2014/main" id="{73EEDC79-4B7A-4B42-A526-EF514DED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텍스트 상자 6">
                <a:extLst>
                  <a:ext uri="{FF2B5EF4-FFF2-40B4-BE49-F238E27FC236}">
                    <a16:creationId xmlns:a16="http://schemas.microsoft.com/office/drawing/2014/main" id="{A4B644CB-5FF7-40FB-A3BA-1DDD62370F44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1" name="텍스트 상자 6">
                <a:extLst>
                  <a:ext uri="{FF2B5EF4-FFF2-40B4-BE49-F238E27FC236}">
                    <a16:creationId xmlns:a16="http://schemas.microsoft.com/office/drawing/2014/main" id="{A4B644CB-5FF7-40FB-A3BA-1DDD6237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모서리가 둥근 직사각형 7">
            <a:extLst>
              <a:ext uri="{FF2B5EF4-FFF2-40B4-BE49-F238E27FC236}">
                <a16:creationId xmlns:a16="http://schemas.microsoft.com/office/drawing/2014/main" id="{EF435182-1124-48E5-A38E-CE43B608D100}"/>
              </a:ext>
            </a:extLst>
          </p:cNvPr>
          <p:cNvSpPr/>
          <p:nvPr/>
        </p:nvSpPr>
        <p:spPr>
          <a:xfrm>
            <a:off x="3310157" y="1938165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CAE100-03E1-4758-A35C-A381C3C3CC56}"/>
              </a:ext>
            </a:extLst>
          </p:cNvPr>
          <p:cNvCxnSpPr>
            <a:cxnSpLocks/>
          </p:cNvCxnSpPr>
          <p:nvPr/>
        </p:nvCxnSpPr>
        <p:spPr>
          <a:xfrm>
            <a:off x="4729003" y="1523987"/>
            <a:ext cx="0" cy="3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48C1841-C628-42F9-A419-D61227903E53}"/>
                  </a:ext>
                </a:extLst>
              </p:cNvPr>
              <p:cNvSpPr/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48C1841-C628-42F9-A419-D61227903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id="{1125AD25-2DBF-4982-8F3F-EC94A8E67DC2}"/>
              </a:ext>
            </a:extLst>
          </p:cNvPr>
          <p:cNvSpPr/>
          <p:nvPr/>
        </p:nvSpPr>
        <p:spPr>
          <a:xfrm>
            <a:off x="3310157" y="2991859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51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/>
              <a:t>:</a:t>
            </a:r>
            <a:r>
              <a:rPr kumimoji="1" lang="ko-KR" altLang="en-US"/>
              <a:t> 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712278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6">
                <a:extLst>
                  <a:ext uri="{FF2B5EF4-FFF2-40B4-BE49-F238E27FC236}">
                    <a16:creationId xmlns:a16="http://schemas.microsoft.com/office/drawing/2014/main" id="{B66D4F31-EAA1-41F6-AF3F-481DB2A5CF92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6" name="텍스트 상자 6">
                <a:extLst>
                  <a:ext uri="{FF2B5EF4-FFF2-40B4-BE49-F238E27FC236}">
                    <a16:creationId xmlns:a16="http://schemas.microsoft.com/office/drawing/2014/main" id="{B66D4F31-EAA1-41F6-AF3F-481DB2A5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텍스트 상자 6">
                <a:extLst>
                  <a:ext uri="{FF2B5EF4-FFF2-40B4-BE49-F238E27FC236}">
                    <a16:creationId xmlns:a16="http://schemas.microsoft.com/office/drawing/2014/main" id="{DEAC173B-4B61-4033-8349-862D88D9E86C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9" name="텍스트 상자 6">
                <a:extLst>
                  <a:ext uri="{FF2B5EF4-FFF2-40B4-BE49-F238E27FC236}">
                    <a16:creationId xmlns:a16="http://schemas.microsoft.com/office/drawing/2014/main" id="{DEAC173B-4B61-4033-8349-862D88D9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DB66DA99-E5B9-4F2D-AC9E-BBBFC07820E2}"/>
              </a:ext>
            </a:extLst>
          </p:cNvPr>
          <p:cNvSpPr/>
          <p:nvPr/>
        </p:nvSpPr>
        <p:spPr>
          <a:xfrm>
            <a:off x="3310157" y="1938165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3F1166-5594-4FE5-8690-3B0485D429FB}"/>
              </a:ext>
            </a:extLst>
          </p:cNvPr>
          <p:cNvCxnSpPr>
            <a:cxnSpLocks/>
          </p:cNvCxnSpPr>
          <p:nvPr/>
        </p:nvCxnSpPr>
        <p:spPr>
          <a:xfrm>
            <a:off x="4729003" y="1523987"/>
            <a:ext cx="0" cy="3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954F014-26A7-4D46-BDAE-BEFC4ABC4DB2}"/>
                  </a:ext>
                </a:extLst>
              </p:cNvPr>
              <p:cNvSpPr/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954F014-26A7-4D46-BDAE-BEFC4ABC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오른쪽 화살표[R] 37">
            <a:extLst>
              <a:ext uri="{FF2B5EF4-FFF2-40B4-BE49-F238E27FC236}">
                <a16:creationId xmlns:a16="http://schemas.microsoft.com/office/drawing/2014/main" id="{F9AABC51-82AB-4B75-8200-3EB97AA001BE}"/>
              </a:ext>
            </a:extLst>
          </p:cNvPr>
          <p:cNvSpPr/>
          <p:nvPr/>
        </p:nvSpPr>
        <p:spPr>
          <a:xfrm>
            <a:off x="455189" y="2104082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신경망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다층 신경망을 경사하강법과 역전파 알고리즘으로 구현한다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로 신경망을 학습하고 테스트한다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 dirty="0"/>
              <a:t>객체지향 다층 신경망 구현하기</a:t>
            </a:r>
            <a:endParaRPr lang="en-US" altLang="ko-KR" dirty="0"/>
          </a:p>
          <a:p>
            <a:pPr lvl="1"/>
            <a:r>
              <a:rPr lang="en-US" altLang="ko-KR" dirty="0"/>
              <a:t>fit()</a:t>
            </a:r>
            <a:r>
              <a:rPr lang="ko-KR" altLang="en-US" dirty="0"/>
              <a:t> 메소드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1"/>
            <a:r>
              <a:rPr lang="en-US" altLang="ko-KR" dirty="0"/>
              <a:t>predict()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 학습</a:t>
            </a:r>
            <a:endParaRPr lang="en-US" altLang="ko-KR" dirty="0"/>
          </a:p>
          <a:p>
            <a:pPr marL="487695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가중치 조정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712278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804FC7D-D360-4F32-9D52-4267A22168FF}"/>
              </a:ext>
            </a:extLst>
          </p:cNvPr>
          <p:cNvCxnSpPr>
            <a:cxnSpLocks/>
          </p:cNvCxnSpPr>
          <p:nvPr/>
        </p:nvCxnSpPr>
        <p:spPr>
          <a:xfrm flipH="1" flipV="1">
            <a:off x="5295492" y="3693842"/>
            <a:ext cx="339238" cy="3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8540DFF-3443-4957-9BE6-B1EF2FF5FF80}"/>
                  </a:ext>
                </a:extLst>
              </p:cNvPr>
              <p:cNvSpPr/>
              <p:nvPr/>
            </p:nvSpPr>
            <p:spPr>
              <a:xfrm>
                <a:off x="5612259" y="3978088"/>
                <a:ext cx="686406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8540DFF-3443-4957-9BE6-B1EF2FF5F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59" y="3978088"/>
                <a:ext cx="686406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08B93CE7-D60E-4159-AA2F-A8FC968C32C9}"/>
              </a:ext>
            </a:extLst>
          </p:cNvPr>
          <p:cNvSpPr/>
          <p:nvPr/>
        </p:nvSpPr>
        <p:spPr>
          <a:xfrm>
            <a:off x="3256258" y="3045369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37">
            <a:extLst>
              <a:ext uri="{FF2B5EF4-FFF2-40B4-BE49-F238E27FC236}">
                <a16:creationId xmlns:a16="http://schemas.microsoft.com/office/drawing/2014/main" id="{C92F438D-CF41-4914-9A97-CC60A19CF57C}"/>
              </a:ext>
            </a:extLst>
          </p:cNvPr>
          <p:cNvSpPr/>
          <p:nvPr/>
        </p:nvSpPr>
        <p:spPr>
          <a:xfrm>
            <a:off x="311063" y="3135939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가중치 조정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kumimoji="1" lang="ko-KR" altLang="en-US" sz="2000" b="1" dirty="0" err="1" smtClean="0"/>
              <a:t>보충설명</a:t>
            </a:r>
            <a:r>
              <a:rPr kumimoji="1" lang="en-US" altLang="ko-KR" sz="2000" b="1" dirty="0" smtClean="0"/>
              <a:t>:</a:t>
            </a:r>
            <a:r>
              <a:rPr kumimoji="1" lang="en-US" altLang="ko-KR" sz="2000" dirty="0" smtClean="0"/>
              <a:t> </a:t>
            </a:r>
            <a:r>
              <a:rPr kumimoji="1" lang="ko-KR" altLang="en-US" sz="2000" dirty="0" smtClean="0"/>
              <a:t>코드에서 마이너스가 사라진 이유</a:t>
            </a:r>
            <a:endParaRPr kumimoji="1" lang="en-US" altLang="ko-KR" sz="2000" dirty="0" smtClean="0"/>
          </a:p>
          <a:p>
            <a:pPr latinLnBrk="0"/>
            <a:endParaRPr kumimoji="1" lang="en-US" altLang="ko-KR" sz="2000" dirty="0"/>
          </a:p>
          <a:p>
            <a:pPr latinLnBrk="0"/>
            <a:endParaRPr kumimoji="1" lang="en-US" altLang="ko-KR" sz="2000" dirty="0" smtClean="0"/>
          </a:p>
          <a:p>
            <a:pPr latinLnBrk="0"/>
            <a:endParaRPr kumimoji="1" lang="en-US" altLang="ko-KR" sz="2000" dirty="0"/>
          </a:p>
          <a:p>
            <a:pPr latinLnBrk="0"/>
            <a:endParaRPr kumimoji="1" lang="en-US" altLang="ko-KR" sz="2000" dirty="0" smtClean="0"/>
          </a:p>
          <a:p>
            <a:pPr latinLnBrk="0"/>
            <a:endParaRPr kumimoji="1" lang="en-US" altLang="ko-KR" sz="2000" dirty="0"/>
          </a:p>
          <a:p>
            <a:pPr latinLnBrk="0"/>
            <a:endParaRPr kumimoji="1" lang="en-US" altLang="ko-KR" sz="2000" dirty="0" smtClean="0"/>
          </a:p>
          <a:p>
            <a:pPr latinLnBrk="0"/>
            <a:r>
              <a:rPr kumimoji="1" lang="ko-KR" altLang="en-US" sz="2000" dirty="0" err="1" smtClean="0"/>
              <a:t>역전파를</a:t>
            </a:r>
            <a:r>
              <a:rPr kumimoji="1" lang="ko-KR" altLang="en-US" sz="2000" dirty="0" smtClean="0"/>
              <a:t> 공부할 때</a:t>
            </a:r>
            <a:r>
              <a:rPr kumimoji="1" lang="en-US" altLang="ko-KR" sz="2000" dirty="0" smtClean="0"/>
              <a:t>, </a:t>
            </a:r>
            <a:r>
              <a:rPr kumimoji="1" lang="ko-KR" altLang="en-US" sz="2000" dirty="0" smtClean="0"/>
              <a:t>최종 가중치 </a:t>
            </a:r>
            <a:r>
              <a:rPr kumimoji="1" lang="ko-KR" altLang="en-US" sz="2000" dirty="0" err="1" smtClean="0"/>
              <a:t>조정식에서</a:t>
            </a:r>
            <a:r>
              <a:rPr kumimoji="1" lang="ko-KR" altLang="en-US" sz="2000" dirty="0" smtClean="0"/>
              <a:t> 보는 바와 같이 마이너스 부호가 서로 상쇄된 것을 볼 수 있습니다</a:t>
            </a:r>
            <a:r>
              <a:rPr kumimoji="1" lang="en-US" altLang="ko-KR" sz="2000" dirty="0" smtClean="0"/>
              <a:t>. </a:t>
            </a:r>
          </a:p>
          <a:p>
            <a:pPr latinLnBrk="0"/>
            <a:endParaRPr kumimoji="1" lang="en-US" altLang="ko-KR" sz="2000" dirty="0" smtClean="0"/>
          </a:p>
          <a:p>
            <a:pPr latinLnBrk="0"/>
            <a:r>
              <a:rPr kumimoji="1" lang="en-US" altLang="ko-KR" sz="2000" dirty="0" smtClean="0"/>
              <a:t>dZ1, dZ2</a:t>
            </a:r>
            <a:r>
              <a:rPr kumimoji="1" lang="ko-KR" altLang="en-US" sz="2000" dirty="0" smtClean="0"/>
              <a:t>는 단계적 계산과 계산 과정의 이해를 돕기 위해 도입된 변수입니다</a:t>
            </a:r>
            <a:r>
              <a:rPr kumimoji="1" lang="en-US" altLang="ko-KR" sz="2000" dirty="0" smtClean="0"/>
              <a:t>. </a:t>
            </a:r>
            <a:endParaRPr kumimoji="1"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712278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681589" y="3200289"/>
            <a:ext cx="921537" cy="369332"/>
            <a:chOff x="5295492" y="3516788"/>
            <a:chExt cx="921537" cy="36933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804FC7D-D360-4F32-9D52-4267A2216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5492" y="3551084"/>
              <a:ext cx="316766" cy="1354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8540DFF-3443-4957-9BE6-B1EF2FF5FF80}"/>
                    </a:ext>
                  </a:extLst>
                </p:cNvPr>
                <p:cNvSpPr/>
                <p:nvPr/>
              </p:nvSpPr>
              <p:spPr>
                <a:xfrm>
                  <a:off x="5530623" y="3516788"/>
                  <a:ext cx="6864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kumimoji="1"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8540DFF-3443-4957-9BE6-B1EF2FF5F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623" y="3516788"/>
                  <a:ext cx="6864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/>
              <p:nvPr/>
            </p:nvSpPr>
            <p:spPr>
              <a:xfrm>
                <a:off x="843742" y="2718018"/>
                <a:ext cx="4559774" cy="590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2718018"/>
                <a:ext cx="4559774" cy="590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4559774" cy="590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4559774" cy="590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08B93CE7-D60E-4159-AA2F-A8FC968C32C9}"/>
              </a:ext>
            </a:extLst>
          </p:cNvPr>
          <p:cNvSpPr/>
          <p:nvPr/>
        </p:nvSpPr>
        <p:spPr>
          <a:xfrm>
            <a:off x="2914650" y="2798524"/>
            <a:ext cx="1728788" cy="46736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39" name="모서리가 둥근 직사각형 7">
            <a:extLst>
              <a:ext uri="{FF2B5EF4-FFF2-40B4-BE49-F238E27FC236}">
                <a16:creationId xmlns:a16="http://schemas.microsoft.com/office/drawing/2014/main" id="{DB66DA99-E5B9-4F2D-AC9E-BBBFC07820E2}"/>
              </a:ext>
            </a:extLst>
          </p:cNvPr>
          <p:cNvSpPr/>
          <p:nvPr/>
        </p:nvSpPr>
        <p:spPr>
          <a:xfrm>
            <a:off x="2914650" y="1898399"/>
            <a:ext cx="1728788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grpSp>
        <p:nvGrpSpPr>
          <p:cNvPr id="48" name="그룹 47"/>
          <p:cNvGrpSpPr/>
          <p:nvPr/>
        </p:nvGrpSpPr>
        <p:grpSpPr>
          <a:xfrm>
            <a:off x="4621512" y="2405156"/>
            <a:ext cx="921537" cy="369332"/>
            <a:chOff x="5295492" y="3516788"/>
            <a:chExt cx="921537" cy="3693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804FC7D-D360-4F32-9D52-4267A2216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5492" y="3551084"/>
              <a:ext cx="316766" cy="1354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8540DFF-3443-4957-9BE6-B1EF2FF5FF80}"/>
                    </a:ext>
                  </a:extLst>
                </p:cNvPr>
                <p:cNvSpPr/>
                <p:nvPr/>
              </p:nvSpPr>
              <p:spPr>
                <a:xfrm>
                  <a:off x="5530623" y="3516788"/>
                  <a:ext cx="6864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𝑑𝑍</m:t>
                        </m:r>
                        <m:r>
                          <a:rPr kumimoji="1"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8540DFF-3443-4957-9BE6-B1EF2FF5F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623" y="3516788"/>
                  <a:ext cx="6864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그룹 52"/>
          <p:cNvGrpSpPr/>
          <p:nvPr/>
        </p:nvGrpSpPr>
        <p:grpSpPr>
          <a:xfrm>
            <a:off x="6830541" y="1255113"/>
            <a:ext cx="5404595" cy="3242757"/>
            <a:chOff x="6830541" y="1226537"/>
            <a:chExt cx="5404595" cy="324275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0541" y="1226537"/>
              <a:ext cx="5404595" cy="32427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2" name="직사각형 51"/>
            <p:cNvSpPr/>
            <p:nvPr/>
          </p:nvSpPr>
          <p:spPr>
            <a:xfrm>
              <a:off x="9877517" y="1369419"/>
              <a:ext cx="21707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kumimoji="1" lang="en-US" altLang="ko-KR" sz="1600" kern="1200" dirty="0" smtClean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9-1 </a:t>
              </a:r>
              <a:r>
                <a:rPr kumimoji="1" lang="ko-KR" altLang="en-US" sz="1600" kern="1200" dirty="0" smtClean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차시 역전파 </a:t>
              </a:r>
              <a:r>
                <a:rPr kumimoji="1" lang="en-US" altLang="ko-KR" sz="1600" kern="1200" dirty="0" smtClean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2 </a:t>
              </a:r>
              <a:r>
                <a:rPr kumimoji="1" lang="ko-KR" altLang="en-US" sz="1600" kern="1200" dirty="0" smtClean="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rPr>
                <a:t>강의</a:t>
              </a:r>
              <a:endParaRPr kumimoji="1" lang="en-US" altLang="ko-KR" sz="1600" kern="12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/>
              <a:t>:</a:t>
            </a:r>
            <a:r>
              <a:rPr kumimoji="1" lang="ko-KR" altLang="en-US"/>
              <a:t> 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사각형: 둥근 모서리 8">
            <a:extLst>
              <a:ext uri="{FF2B5EF4-FFF2-40B4-BE49-F238E27FC236}">
                <a16:creationId xmlns:a16="http://schemas.microsoft.com/office/drawing/2014/main" id="{8AB21286-6608-4963-BCD0-555F905D285A}"/>
              </a:ext>
            </a:extLst>
          </p:cNvPr>
          <p:cNvSpPr/>
          <p:nvPr/>
        </p:nvSpPr>
        <p:spPr>
          <a:xfrm>
            <a:off x="7667466" y="6170323"/>
            <a:ext cx="4570716" cy="27666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9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1"/>
            <a:r>
              <a:rPr lang="ko-KR" altLang="en-US" dirty="0"/>
              <a:t>순입력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950134" cy="3485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932106" y="2161216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96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예측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1"/>
            <a:r>
              <a:rPr lang="ko-KR" altLang="en-US" dirty="0"/>
              <a:t>순입력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예측</a:t>
            </a:r>
            <a:r>
              <a:rPr lang="en-US" altLang="ko-KR" dirty="0"/>
              <a:t>: predict()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950134" cy="3485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[R] 6"/>
          <p:cNvSpPr/>
          <p:nvPr/>
        </p:nvSpPr>
        <p:spPr>
          <a:xfrm>
            <a:off x="6831309" y="3340659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3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/>
              <a:t>신경망 학습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155AA-9335-4C81-94DE-322A11F4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44" y="1824449"/>
            <a:ext cx="7230296" cy="5053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6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3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2" name="아래쪽 화살표[D] 11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54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>
            <a:off x="9186530" y="3848792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36" y="4499944"/>
            <a:ext cx="5850827" cy="14627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7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생성자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301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46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238" y="3358666"/>
            <a:ext cx="3658385" cy="35194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881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96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38" y="3589020"/>
            <a:ext cx="4982385" cy="3289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37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2" name="아래쪽 화살표[D] 11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5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35" y="4594863"/>
            <a:ext cx="5850827" cy="1596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아래쪽 화살표[D] 10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17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아래쪽 화살표[D] 8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087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아래쪽 화살표[D] 8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62" y="3343953"/>
            <a:ext cx="3691538" cy="353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60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004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90" y="3359716"/>
            <a:ext cx="5310681" cy="35184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94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33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신경망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코드를 이해한다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신경망의 은닉층의 갯수에 따른 결과를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10-1</a:t>
            </a:r>
            <a:r>
              <a:rPr lang="ko-KR" altLang="en-US" dirty="0"/>
              <a:t> </a:t>
            </a:r>
            <a:r>
              <a:rPr lang="ko-KR" altLang="en-US"/>
              <a:t>다층 신경망 모델링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구현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445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텍스트 상자 80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1" name="텍스트 상자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텍스트 상자 81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2" name="텍스트 상자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445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4" idx="6"/>
            <a:endCxn id="49" idx="2"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5" idx="6"/>
            <a:endCxn id="49" idx="2"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6" idx="6"/>
            <a:endCxn id="49" idx="2"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텍스트 상자 62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3" name="텍스트 상자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텍스트 상자 63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4" name="텍스트 상자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모서리가 둥근 직사각형 28"/>
          <p:cNvSpPr/>
          <p:nvPr/>
        </p:nvSpPr>
        <p:spPr>
          <a:xfrm>
            <a:off x="2058999" y="5362027"/>
            <a:ext cx="1910416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24598" y="4490615"/>
            <a:ext cx="205687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/>
          <p:cNvCxnSpPr>
            <a:stCxn id="33" idx="2"/>
            <a:endCxn id="29" idx="0"/>
          </p:cNvCxnSpPr>
          <p:nvPr/>
        </p:nvCxnSpPr>
        <p:spPr>
          <a:xfrm flipH="1">
            <a:off x="3014207" y="4701631"/>
            <a:ext cx="213235" cy="6603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10932" y="5362027"/>
            <a:ext cx="1910416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45616" y="4514905"/>
            <a:ext cx="205687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/>
          <p:cNvCxnSpPr>
            <a:stCxn id="39" idx="2"/>
            <a:endCxn id="38" idx="0"/>
          </p:cNvCxnSpPr>
          <p:nvPr/>
        </p:nvCxnSpPr>
        <p:spPr>
          <a:xfrm>
            <a:off x="2848460" y="4725921"/>
            <a:ext cx="2317680" cy="636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09559" y="2675223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3042" y="3318194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460431" y="2240964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52052" y="2926525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37930" y="3618541"/>
            <a:ext cx="440055" cy="465036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052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832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모서리가 둥근 직사각형 28"/>
          <p:cNvSpPr/>
          <p:nvPr/>
        </p:nvSpPr>
        <p:spPr>
          <a:xfrm>
            <a:off x="2058998" y="5600133"/>
            <a:ext cx="1910416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86212" y="4514428"/>
            <a:ext cx="205687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/>
          <p:cNvCxnSpPr>
            <a:stCxn id="33" idx="2"/>
            <a:endCxn id="29" idx="0"/>
          </p:cNvCxnSpPr>
          <p:nvPr/>
        </p:nvCxnSpPr>
        <p:spPr>
          <a:xfrm flipH="1">
            <a:off x="3014206" y="4725444"/>
            <a:ext cx="574850" cy="8746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10932" y="5600133"/>
            <a:ext cx="1910416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29824" y="4514428"/>
            <a:ext cx="205687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/>
          <p:cNvCxnSpPr>
            <a:stCxn id="39" idx="2"/>
            <a:endCxn id="38" idx="0"/>
          </p:cNvCxnSpPr>
          <p:nvPr/>
        </p:nvCxnSpPr>
        <p:spPr>
          <a:xfrm>
            <a:off x="3232668" y="4725444"/>
            <a:ext cx="1933472" cy="874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텍스트 상자 64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5" name="텍스트 상자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텍스트 상자 65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6" name="텍스트 상자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832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텍스트 상자 64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5" name="텍스트 상자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텍스트 상자 65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6" name="텍스트 상자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모서리가 둥근 직사각형 39"/>
          <p:cNvSpPr/>
          <p:nvPr/>
        </p:nvSpPr>
        <p:spPr>
          <a:xfrm>
            <a:off x="609558" y="5812777"/>
            <a:ext cx="5156242" cy="528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9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913634" y="2613798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041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2384</Words>
  <Application>Microsoft Office PowerPoint</Application>
  <PresentationFormat>사용자 지정</PresentationFormat>
  <Paragraphs>450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XOR 신경망</vt:lpstr>
      <vt:lpstr>기본 메소드: 생성자, 활성화 함수, 활성화 함수 미분</vt:lpstr>
      <vt:lpstr>fit() 메소드: 가중치 W_ij^T</vt:lpstr>
      <vt:lpstr>fit() 메소드: 가중치 W_ij^T</vt:lpstr>
      <vt:lpstr>fit() 메소드: 가중치 W_ij^T</vt:lpstr>
      <vt:lpstr>fit() 메소드: 가중치 W_ij^T</vt:lpstr>
      <vt:lpstr>fit() 메소드: 가중치 W_ij^T</vt:lpstr>
      <vt:lpstr>fit() 메소드: 오차</vt:lpstr>
      <vt:lpstr>fit() 메소드: 순전파</vt:lpstr>
      <vt:lpstr>fit() 메소드: 순전파</vt:lpstr>
      <vt:lpstr>fit() 메소드: 순전파</vt:lpstr>
      <vt:lpstr>fit() 메소드: 순전파</vt:lpstr>
      <vt:lpstr>fit() 메소드: 순전파</vt:lpstr>
      <vt:lpstr>fit() 메소드: 순전파</vt:lpstr>
      <vt:lpstr>fit() 메소드: 오차</vt:lpstr>
      <vt:lpstr>fit() 메소드: 오차</vt:lpstr>
      <vt:lpstr>fit() 메소드: 가중치 조정</vt:lpstr>
      <vt:lpstr>fit() 메소드: 가중치 조정</vt:lpstr>
      <vt:lpstr>fit() 메소드: 가중치 조정</vt:lpstr>
      <vt:lpstr>fit() 메소드: 가중치 조정</vt:lpstr>
      <vt:lpstr>fit() 메소드: 가중치 조정</vt:lpstr>
      <vt:lpstr>fit() 메소드: 오차</vt:lpstr>
      <vt:lpstr>기본 메소드: 순입력</vt:lpstr>
      <vt:lpstr>기본 메소드: 예측</vt:lpstr>
      <vt:lpstr>XOR 신경망 학습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김 영섭</cp:lastModifiedBy>
  <cp:revision>845</cp:revision>
  <dcterms:modified xsi:type="dcterms:W3CDTF">2019-10-27T11:29:18Z</dcterms:modified>
</cp:coreProperties>
</file>