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23"/>
  </p:notesMasterIdLst>
  <p:handoutMasterIdLst>
    <p:handoutMasterId r:id="rId24"/>
  </p:handoutMasterIdLst>
  <p:sldIdLst>
    <p:sldId id="425" r:id="rId2"/>
    <p:sldId id="440" r:id="rId3"/>
    <p:sldId id="441" r:id="rId4"/>
    <p:sldId id="442" r:id="rId5"/>
    <p:sldId id="456" r:id="rId6"/>
    <p:sldId id="457" r:id="rId7"/>
    <p:sldId id="458" r:id="rId8"/>
    <p:sldId id="459" r:id="rId9"/>
    <p:sldId id="460" r:id="rId10"/>
    <p:sldId id="461" r:id="rId11"/>
    <p:sldId id="462" r:id="rId12"/>
    <p:sldId id="464" r:id="rId13"/>
    <p:sldId id="465" r:id="rId14"/>
    <p:sldId id="466" r:id="rId15"/>
    <p:sldId id="467" r:id="rId16"/>
    <p:sldId id="468" r:id="rId17"/>
    <p:sldId id="469" r:id="rId18"/>
    <p:sldId id="470" r:id="rId19"/>
    <p:sldId id="471" r:id="rId20"/>
    <p:sldId id="472" r:id="rId21"/>
    <p:sldId id="45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D6"/>
    <a:srgbClr val="00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0" autoAdjust="0"/>
    <p:restoredTop sz="90876" autoAdjust="0"/>
  </p:normalViewPr>
  <p:slideViewPr>
    <p:cSldViewPr snapToGrid="0" snapToObjects="1" showGuides="1">
      <p:cViewPr varScale="1">
        <p:scale>
          <a:sx n="56" d="100"/>
          <a:sy n="56" d="100"/>
        </p:scale>
        <p:origin x="77" y="394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6449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230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6F663-6FCA-45DD-B66B-C8EA9FF2CD13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E429C-011F-431B-AB06-B5E28EEE08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32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B0207-C6A1-F546-85FF-EAE18718FB21}" type="datetimeFigureOut">
              <a:rPr kumimoji="1" lang="ko-KR" altLang="en-US" smtClean="0"/>
              <a:t>19-11-12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8DFB3-3BA5-1943-832B-9E4BC32F56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023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DFB3-3BA5-1943-832B-9E4BC32F5650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34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 smtClean="0"/>
              <a:t>ML with Python | Chapter 1. Elements of Programming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D064-8AD6-E847-A6B4-5188AC6A31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381307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 smtClean="0"/>
              <a:t>ML with Python | Chapter 1. Elements of Programming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D064-8AD6-E847-A6B4-5188AC6A31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0555534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 smtClean="0"/>
              <a:t>ML with Python | Chapter 1. Elements of Programming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D064-8AD6-E847-A6B4-5188AC6A31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538560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1524000" y="2882980"/>
            <a:ext cx="9144000" cy="10791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ko-KR" altLang="en-US" dirty="0"/>
              <a:t>한글 제목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/>
              <a:t>ML with Python | Chapter 1. Elements of Programming</a:t>
            </a:r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D064-8AD6-E847-A6B4-5188AC6A3132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8" name="직선 연결선[R] 7"/>
          <p:cNvCxnSpPr/>
          <p:nvPr userDrawn="1"/>
        </p:nvCxnSpPr>
        <p:spPr>
          <a:xfrm>
            <a:off x="950976" y="2365248"/>
            <a:ext cx="10290048" cy="0"/>
          </a:xfrm>
          <a:prstGeom prst="line">
            <a:avLst/>
          </a:prstGeom>
          <a:ln w="28575">
            <a:solidFill>
              <a:srgbClr val="00AA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/>
          <p:cNvCxnSpPr/>
          <p:nvPr userDrawn="1"/>
        </p:nvCxnSpPr>
        <p:spPr>
          <a:xfrm>
            <a:off x="950976" y="4479862"/>
            <a:ext cx="10290048" cy="0"/>
          </a:xfrm>
          <a:prstGeom prst="line">
            <a:avLst/>
          </a:prstGeom>
          <a:ln w="28575">
            <a:solidFill>
              <a:srgbClr val="00AA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13"/>
          <p:cNvSpPr>
            <a:spLocks noGrp="1"/>
          </p:cNvSpPr>
          <p:nvPr>
            <p:ph sz="quarter" idx="14" hasCustomPrompt="1"/>
          </p:nvPr>
        </p:nvSpPr>
        <p:spPr>
          <a:xfrm>
            <a:off x="4864100" y="1987298"/>
            <a:ext cx="2463800" cy="677137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marL="0" indent="0" algn="ctr">
              <a:buNone/>
            </a:pPr>
            <a:r>
              <a:rPr kumimoji="1" lang="en-US" altLang="ko-KR" dirty="0">
                <a:solidFill>
                  <a:srgbClr val="00AAD6"/>
                </a:solidFill>
                <a:latin typeface="ADAM.CG PRO" charset="0"/>
                <a:ea typeface="ADAM.CG PRO" charset="0"/>
                <a:cs typeface="ADAM.CG PRO" charset="0"/>
              </a:rPr>
              <a:t>Chapter #</a:t>
            </a:r>
            <a:endParaRPr kumimoji="1" lang="ko-KR" altLang="en-US" dirty="0">
              <a:solidFill>
                <a:srgbClr val="00AAD6"/>
              </a:solidFill>
              <a:latin typeface="ADAM.CG PRO" charset="0"/>
              <a:ea typeface="ADAM.CG PRO" charset="0"/>
              <a:cs typeface="ADAM.CG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926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1524000" y="3159571"/>
            <a:ext cx="9144000" cy="1079150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ko-KR" altLang="en-US" dirty="0"/>
              <a:t>한글 제목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 hasCustomPrompt="1"/>
          </p:nvPr>
        </p:nvSpPr>
        <p:spPr>
          <a:xfrm>
            <a:off x="1524000" y="2664436"/>
            <a:ext cx="9144000" cy="49513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자바 프로그래밍</a:t>
            </a:r>
            <a:r>
              <a:rPr kumimoji="1"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,</a:t>
            </a:r>
            <a:endParaRPr kumimoji="1"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/>
              <a:t>ML with Python | Chapter 1. Elements of Programming</a:t>
            </a:r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D064-8AD6-E847-A6B4-5188AC6A3132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8" name="직선 연결선[R] 7"/>
          <p:cNvCxnSpPr/>
          <p:nvPr userDrawn="1"/>
        </p:nvCxnSpPr>
        <p:spPr>
          <a:xfrm>
            <a:off x="950976" y="2365248"/>
            <a:ext cx="10290048" cy="0"/>
          </a:xfrm>
          <a:prstGeom prst="line">
            <a:avLst/>
          </a:prstGeom>
          <a:ln w="28575">
            <a:solidFill>
              <a:srgbClr val="00AA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/>
          <p:cNvCxnSpPr/>
          <p:nvPr userDrawn="1"/>
        </p:nvCxnSpPr>
        <p:spPr>
          <a:xfrm>
            <a:off x="950976" y="4479862"/>
            <a:ext cx="10290048" cy="0"/>
          </a:xfrm>
          <a:prstGeom prst="line">
            <a:avLst/>
          </a:prstGeom>
          <a:ln w="28575">
            <a:solidFill>
              <a:srgbClr val="00AA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13"/>
          <p:cNvSpPr>
            <a:spLocks noGrp="1"/>
          </p:cNvSpPr>
          <p:nvPr>
            <p:ph sz="quarter" idx="14" hasCustomPrompt="1"/>
          </p:nvPr>
        </p:nvSpPr>
        <p:spPr>
          <a:xfrm>
            <a:off x="4864100" y="1987298"/>
            <a:ext cx="2463800" cy="677137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marL="0" indent="0" algn="ctr">
              <a:buNone/>
            </a:pPr>
            <a:r>
              <a:rPr kumimoji="1" lang="en-US" altLang="ko-KR" dirty="0">
                <a:solidFill>
                  <a:srgbClr val="00AAD6"/>
                </a:solidFill>
                <a:latin typeface="ADAM.CG PRO" charset="0"/>
                <a:ea typeface="ADAM.CG PRO" charset="0"/>
                <a:cs typeface="ADAM.CG PRO" charset="0"/>
              </a:rPr>
              <a:t>Chapter #</a:t>
            </a:r>
            <a:endParaRPr kumimoji="1" lang="ko-KR" altLang="en-US" dirty="0">
              <a:solidFill>
                <a:srgbClr val="00AAD6"/>
              </a:solidFill>
              <a:latin typeface="ADAM.CG PRO" charset="0"/>
              <a:ea typeface="ADAM.CG PRO" charset="0"/>
              <a:cs typeface="ADAM.CG PRO" charset="0"/>
            </a:endParaRP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0" y="6384163"/>
            <a:ext cx="12192000" cy="469392"/>
          </a:xfrm>
          <a:prstGeom prst="rect">
            <a:avLst/>
          </a:prstGeom>
          <a:solidFill>
            <a:srgbClr val="00A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1350" dirty="0"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461460"/>
            <a:ext cx="10515600" cy="686434"/>
          </a:xfrm>
        </p:spPr>
        <p:txBody>
          <a:bodyPr/>
          <a:lstStyle>
            <a:lvl1pPr algn="ctr">
              <a:defRPr b="1" i="0" baseline="0">
                <a:latin typeface="ADAM.CG PRO" charset="0"/>
                <a:ea typeface="ADAM.CG PRO" charset="0"/>
                <a:cs typeface="ADAM.CG PRO" charset="0"/>
              </a:defRPr>
            </a:lvl1pPr>
          </a:lstStyle>
          <a:p>
            <a:r>
              <a:rPr kumimoji="1" lang="en-US" altLang="ko-KR" dirty="0"/>
              <a:t>1.2 English Title</a:t>
            </a:r>
            <a:endParaRPr kumimoji="1" lang="ko-KR" altLang="en-US" dirty="0"/>
          </a:p>
        </p:txBody>
      </p:sp>
      <p:cxnSp>
        <p:nvCxnSpPr>
          <p:cNvPr id="7" name="직선 연결선[R] 6"/>
          <p:cNvCxnSpPr/>
          <p:nvPr userDrawn="1"/>
        </p:nvCxnSpPr>
        <p:spPr>
          <a:xfrm>
            <a:off x="950976" y="1338010"/>
            <a:ext cx="10290048" cy="0"/>
          </a:xfrm>
          <a:prstGeom prst="line">
            <a:avLst/>
          </a:prstGeom>
          <a:ln w="28575">
            <a:solidFill>
              <a:srgbClr val="00AA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 userDrawn="1"/>
        </p:nvGrpSpPr>
        <p:grpSpPr>
          <a:xfrm>
            <a:off x="4096431" y="1292291"/>
            <a:ext cx="3999139" cy="91438"/>
            <a:chOff x="2621280" y="822962"/>
            <a:chExt cx="3999138" cy="91438"/>
          </a:xfrm>
        </p:grpSpPr>
        <p:sp>
          <p:nvSpPr>
            <p:cNvPr id="9" name="직사각형 8"/>
            <p:cNvSpPr/>
            <p:nvPr/>
          </p:nvSpPr>
          <p:spPr>
            <a:xfrm>
              <a:off x="2621280" y="822962"/>
              <a:ext cx="1333046" cy="91438"/>
            </a:xfrm>
            <a:prstGeom prst="rect">
              <a:avLst/>
            </a:prstGeom>
            <a:solidFill>
              <a:srgbClr val="00A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954326" y="822962"/>
              <a:ext cx="1333046" cy="9143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87372" y="822962"/>
              <a:ext cx="1333046" cy="91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</p:grp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838200" y="1731265"/>
            <a:ext cx="10515600" cy="444569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500"/>
            </a:lvl2pPr>
            <a:lvl3pPr>
              <a:lnSpc>
                <a:spcPct val="120000"/>
              </a:lnSpc>
              <a:defRPr sz="135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095569" y="6436298"/>
            <a:ext cx="3901440" cy="365125"/>
          </a:xfr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Nanum Myeongjo" charset="-127"/>
                <a:ea typeface="Nanum Myeongjo" charset="-127"/>
                <a:cs typeface="Nanum Myeongjo" charset="-127"/>
              </a:defRPr>
            </a:lvl1pPr>
          </a:lstStyle>
          <a:p>
            <a:r>
              <a:rPr kumimoji="1" lang="ko-KR" altLang="en-US" dirty="0"/>
              <a:t>   </a:t>
            </a:r>
            <a:fld id="{7D96D064-8AD6-E847-A6B4-5188AC6A3132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14" name="바닥글 개체 틀 21"/>
          <p:cNvSpPr>
            <a:spLocks noGrp="1"/>
          </p:cNvSpPr>
          <p:nvPr>
            <p:ph type="ftr" sz="quarter" idx="17"/>
          </p:nvPr>
        </p:nvSpPr>
        <p:spPr>
          <a:xfrm>
            <a:off x="139699" y="6431028"/>
            <a:ext cx="5456116" cy="365125"/>
          </a:xfr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Nanum Myeongjo" charset="-127"/>
                <a:ea typeface="Nanum Myeongjo" charset="-127"/>
                <a:cs typeface="Nanum Myeongjo" charset="-127"/>
              </a:defRPr>
            </a:lvl1pPr>
          </a:lstStyle>
          <a:p>
            <a:r>
              <a:rPr kumimoji="1" lang="en-US" altLang="ko-KR" dirty="0"/>
              <a:t>ML with Python | Chapter 1.</a:t>
            </a:r>
            <a:r>
              <a:rPr kumimoji="1" lang="ko-KR" altLang="en-US" dirty="0"/>
              <a:t> </a:t>
            </a:r>
            <a:r>
              <a:rPr kumimoji="1" lang="en-US" altLang="ko-KR" dirty="0"/>
              <a:t>Elements of Programming</a:t>
            </a:r>
            <a:endParaRPr kumimoji="1" lang="ko-KR" altLang="en-US" dirty="0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0" y="6384163"/>
            <a:ext cx="12192000" cy="469392"/>
          </a:xfrm>
          <a:prstGeom prst="rect">
            <a:avLst/>
          </a:prstGeom>
          <a:solidFill>
            <a:srgbClr val="00A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1350" dirty="0"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461460"/>
            <a:ext cx="10515600" cy="686434"/>
          </a:xfrm>
        </p:spPr>
        <p:txBody>
          <a:bodyPr/>
          <a:lstStyle>
            <a:lvl1pPr algn="ctr">
              <a:defRPr b="1" i="0" baseline="0">
                <a:latin typeface="ADAM.CG PRO" charset="0"/>
                <a:ea typeface="ADAM.CG PRO" charset="0"/>
                <a:cs typeface="ADAM.CG PRO" charset="0"/>
              </a:defRPr>
            </a:lvl1pPr>
          </a:lstStyle>
          <a:p>
            <a:r>
              <a:rPr kumimoji="1" lang="en-US" altLang="ko-KR" dirty="0"/>
              <a:t>1.2 English Title</a:t>
            </a:r>
            <a:endParaRPr kumimoji="1" lang="ko-KR" altLang="en-US" dirty="0"/>
          </a:p>
        </p:txBody>
      </p:sp>
      <p:cxnSp>
        <p:nvCxnSpPr>
          <p:cNvPr id="7" name="직선 연결선[R] 6"/>
          <p:cNvCxnSpPr/>
          <p:nvPr userDrawn="1"/>
        </p:nvCxnSpPr>
        <p:spPr>
          <a:xfrm>
            <a:off x="950976" y="1338010"/>
            <a:ext cx="10290048" cy="0"/>
          </a:xfrm>
          <a:prstGeom prst="line">
            <a:avLst/>
          </a:prstGeom>
          <a:ln w="28575">
            <a:solidFill>
              <a:srgbClr val="00AA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 userDrawn="1"/>
        </p:nvGrpSpPr>
        <p:grpSpPr>
          <a:xfrm>
            <a:off x="4096431" y="1292291"/>
            <a:ext cx="3999139" cy="91438"/>
            <a:chOff x="2621280" y="822962"/>
            <a:chExt cx="3999138" cy="91438"/>
          </a:xfrm>
        </p:grpSpPr>
        <p:sp>
          <p:nvSpPr>
            <p:cNvPr id="9" name="직사각형 8"/>
            <p:cNvSpPr/>
            <p:nvPr/>
          </p:nvSpPr>
          <p:spPr>
            <a:xfrm>
              <a:off x="2621280" y="822962"/>
              <a:ext cx="1333046" cy="91438"/>
            </a:xfrm>
            <a:prstGeom prst="rect">
              <a:avLst/>
            </a:prstGeom>
            <a:solidFill>
              <a:srgbClr val="00A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954326" y="822962"/>
              <a:ext cx="1333046" cy="9143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87372" y="822962"/>
              <a:ext cx="1333046" cy="91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</p:grp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838200" y="1731265"/>
            <a:ext cx="5111496" cy="444569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500"/>
            </a:lvl2pPr>
            <a:lvl3pPr>
              <a:lnSpc>
                <a:spcPct val="120000"/>
              </a:lnSpc>
              <a:defRPr sz="135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9" name="내용 개체 틀 2"/>
          <p:cNvSpPr>
            <a:spLocks noGrp="1"/>
          </p:cNvSpPr>
          <p:nvPr>
            <p:ph idx="14"/>
          </p:nvPr>
        </p:nvSpPr>
        <p:spPr>
          <a:xfrm>
            <a:off x="6242304" y="1731265"/>
            <a:ext cx="5111496" cy="444569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500"/>
            </a:lvl2pPr>
            <a:lvl3pPr>
              <a:lnSpc>
                <a:spcPct val="120000"/>
              </a:lnSpc>
              <a:defRPr sz="135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095569" y="6436298"/>
            <a:ext cx="3901440" cy="365125"/>
          </a:xfr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Nanum Myeongjo" charset="-127"/>
                <a:ea typeface="Nanum Myeongjo" charset="-127"/>
                <a:cs typeface="Nanum Myeongjo" charset="-127"/>
              </a:defRPr>
            </a:lvl1pPr>
          </a:lstStyle>
          <a:p>
            <a:r>
              <a:rPr kumimoji="1" lang="ko-KR" altLang="en-US" dirty="0"/>
              <a:t>   </a:t>
            </a:r>
            <a:fld id="{7D96D064-8AD6-E847-A6B4-5188AC6A3132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15" name="바닥글 개체 틀 21"/>
          <p:cNvSpPr>
            <a:spLocks noGrp="1"/>
          </p:cNvSpPr>
          <p:nvPr>
            <p:ph type="ftr" sz="quarter" idx="17"/>
          </p:nvPr>
        </p:nvSpPr>
        <p:spPr>
          <a:xfrm>
            <a:off x="139699" y="6431028"/>
            <a:ext cx="5456116" cy="365125"/>
          </a:xfr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Nanum Myeongjo" charset="-127"/>
                <a:ea typeface="Nanum Myeongjo" charset="-127"/>
                <a:cs typeface="Nanum Myeongjo" charset="-127"/>
              </a:defRPr>
            </a:lvl1pPr>
          </a:lstStyle>
          <a:p>
            <a:r>
              <a:rPr kumimoji="1" lang="en-US" altLang="ko-KR" dirty="0"/>
              <a:t>ML with Python | Chapter 1.</a:t>
            </a:r>
            <a:r>
              <a:rPr kumimoji="1" lang="ko-KR" altLang="en-US" dirty="0"/>
              <a:t> </a:t>
            </a:r>
            <a:r>
              <a:rPr kumimoji="1" lang="en-US" altLang="ko-KR" dirty="0"/>
              <a:t>Elements of Programming</a:t>
            </a:r>
            <a:endParaRPr kumimoji="1" lang="ko-KR" alt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 smtClean="0"/>
              <a:t>ML with Python | Chapter 1. Elements of Programming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D064-8AD6-E847-A6B4-5188AC6A31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370206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 smtClean="0"/>
              <a:t>ML with Python | Chapter 1. Elements of Programming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D064-8AD6-E847-A6B4-5188AC6A31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909970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 smtClean="0"/>
              <a:t>ML with Python | Chapter 1. Elements of Programming</a:t>
            </a:r>
            <a:endParaRPr kumimoji="1"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D064-8AD6-E847-A6B4-5188AC6A31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119439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 smtClean="0"/>
              <a:t>ML with Python | Chapter 1. Elements of Programming</a:t>
            </a:r>
            <a:endParaRPr kumimoji="1"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D064-8AD6-E847-A6B4-5188AC6A31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214303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 smtClean="0"/>
              <a:t>ML with Python | Chapter 1. Elements of Programming</a:t>
            </a:r>
            <a:endParaRPr kumimoji="1"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D064-8AD6-E847-A6B4-5188AC6A31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4448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 smtClean="0"/>
              <a:t>ML with Python | Chapter 1. Elements of Programming</a:t>
            </a:r>
            <a:endParaRPr kumimoji="1"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D064-8AD6-E847-A6B4-5188AC6A31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742117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 smtClean="0"/>
              <a:t>ML with Python | Chapter 1. Elements of Programming</a:t>
            </a:r>
            <a:endParaRPr kumimoji="1"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D064-8AD6-E847-A6B4-5188AC6A31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5102304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 smtClean="0"/>
              <a:t>ML with Python | Chapter 1. Elements of Programming</a:t>
            </a:r>
            <a:endParaRPr kumimoji="1"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D064-8AD6-E847-A6B4-5188AC6A31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165738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 dirty="0" smtClean="0"/>
              <a:t>ML with Python | Chapter 1. Elements of Programming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6D064-8AD6-E847-A6B4-5188AC6A31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173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63" r:id="rId13"/>
    <p:sldLayoutId id="2147483660" r:id="rId14"/>
    <p:sldLayoutId id="2147483662" r:id="rId15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4810" y="959817"/>
            <a:ext cx="10275276" cy="402322"/>
          </a:xfrm>
        </p:spPr>
        <p:txBody>
          <a:bodyPr>
            <a:noAutofit/>
          </a:bodyPr>
          <a:lstStyle/>
          <a:p>
            <a:r>
              <a:rPr kumimoji="1" lang="en-US" altLang="ko-KR" sz="2800" b="1" dirty="0" smtClean="0"/>
              <a:t>Machine Learning</a:t>
            </a:r>
            <a:endParaRPr lang="ko-KR" altLang="en-US" sz="28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D064-8AD6-E847-A6B4-5188AC6A3132}" type="slidenum">
              <a:rPr kumimoji="1" lang="ko-KR" altLang="en-US" smtClean="0"/>
              <a:t>1</a:t>
            </a:fld>
            <a:endParaRPr kumimoji="1" lang="ko-KR" altLang="en-US"/>
          </a:p>
        </p:txBody>
      </p:sp>
      <p:sp>
        <p:nvSpPr>
          <p:cNvPr id="7" name="부제 2"/>
          <p:cNvSpPr txBox="1">
            <a:spLocks noGrp="1"/>
          </p:cNvSpPr>
          <p:nvPr>
            <p:ph sz="quarter" idx="14"/>
          </p:nvPr>
        </p:nvSpPr>
        <p:spPr>
          <a:prstGeom prst="rect">
            <a:avLst/>
          </a:prstGeom>
          <a:solidFill>
            <a:schemeClr val="bg1"/>
          </a:solidFill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Nanum Myeongjo" charset="-127"/>
                <a:ea typeface="Nanum Myeongjo" charset="-127"/>
                <a:cs typeface="Nanum Myeongjo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Nanum Myeongjo" charset="-127"/>
                <a:ea typeface="Nanum Myeongjo" charset="-127"/>
                <a:cs typeface="Nanum Myeongjo" charset="-127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Nanum Myeongjo" charset="-127"/>
                <a:ea typeface="Nanum Myeongjo" charset="-127"/>
                <a:cs typeface="Nanum Myeongjo" charset="-127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Nanum Myeongjo" charset="-127"/>
                <a:ea typeface="Nanum Myeongjo" charset="-127"/>
                <a:cs typeface="Nanum Myeongjo" charset="-127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Nanum Myeongjo" charset="-127"/>
                <a:ea typeface="Nanum Myeongjo" charset="-127"/>
                <a:cs typeface="Nanum Myeongjo" charset="-127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800" dirty="0">
                <a:solidFill>
                  <a:srgbClr val="00AAD6"/>
                </a:solidFill>
                <a:latin typeface="ADAM.CG PRO" charset="0"/>
                <a:ea typeface="ADAM.CG PRO" charset="0"/>
                <a:cs typeface="ADAM.CG PRO" charset="0"/>
              </a:rPr>
              <a:t>Lecture 2 </a:t>
            </a:r>
            <a:endParaRPr kumimoji="1" lang="ko-KR" altLang="en-US" sz="1800" dirty="0">
              <a:solidFill>
                <a:srgbClr val="00AAD6"/>
              </a:solidFill>
              <a:latin typeface="ADAM.CG PRO" charset="0"/>
              <a:ea typeface="ADAM.CG PRO" charset="0"/>
              <a:cs typeface="ADAM.CG PRO" charset="0"/>
            </a:endParaRPr>
          </a:p>
        </p:txBody>
      </p:sp>
      <p:sp>
        <p:nvSpPr>
          <p:cNvPr id="8" name="부제 2"/>
          <p:cNvSpPr>
            <a:spLocks noGrp="1"/>
          </p:cNvSpPr>
          <p:nvPr>
            <p:ph type="subTitle" idx="4294967295"/>
          </p:nvPr>
        </p:nvSpPr>
        <p:spPr>
          <a:xfrm>
            <a:off x="4107770" y="5135563"/>
            <a:ext cx="3527425" cy="722312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Youngsup</a:t>
            </a:r>
            <a:r>
              <a:rPr kumimoji="1"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Kim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hlinkClick r:id="rId2"/>
              </a:rPr>
              <a:t>idebtor@gmail.com</a:t>
            </a:r>
            <a:endParaRPr kumimoji="1"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Handong</a:t>
            </a:r>
            <a:r>
              <a:rPr kumimoji="1"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Global University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964810" y="2433711"/>
            <a:ext cx="10388990" cy="20398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kumimoji="1" lang="en-US" altLang="ko-KR" sz="3200" dirty="0" smtClean="0"/>
              <a:t>1.1. Classifying </a:t>
            </a:r>
            <a:r>
              <a:rPr kumimoji="1" lang="en-US" altLang="ko-KR" sz="3200" dirty="0"/>
              <a:t>is not very different from </a:t>
            </a:r>
            <a:r>
              <a:rPr kumimoji="1" lang="en-US" altLang="ko-KR" sz="3200" dirty="0" smtClean="0"/>
              <a:t>Predicting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3200" dirty="0" smtClean="0"/>
              <a:t>1.2. Training </a:t>
            </a:r>
            <a:r>
              <a:rPr kumimoji="1" lang="en-US" altLang="ko-KR" sz="3200" dirty="0"/>
              <a:t>a Simple Classifier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3413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dirty="0"/>
              <a:t>1.2. Training a Simple Classifier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 smtClean="0"/>
              <a:t>ML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D064-8AD6-E847-A6B4-5188AC6A3132}" type="slidenum">
              <a:rPr kumimoji="1" lang="ko-KR" altLang="en-US" smtClean="0"/>
              <a:t>10</a:t>
            </a:fld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/>
              <p:cNvSpPr/>
              <p:nvPr/>
            </p:nvSpPr>
            <p:spPr>
              <a:xfrm>
                <a:off x="2152650" y="1310862"/>
                <a:ext cx="7465149" cy="4508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altLang="ko-KR" sz="1600" dirty="0" smtClean="0">
                    <a:latin typeface="+mj-lt"/>
                    <a:ea typeface="ADAM.CG PRO" charset="0"/>
                    <a:cs typeface="ADAM.CG PRO" charset="0"/>
                  </a:rPr>
                  <a:t>To start working on classifier, a random dividing line is considered. Since the dividing line is a straight line, the parameters of the linear function that represents the straight line can be adjusted and presented in the form of: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b="0" i="1" dirty="0" smtClean="0">
                  <a:latin typeface="Cambria Math" panose="02040503050406030204" pitchFamily="18" charset="0"/>
                  <a:ea typeface="ADAM.CG PRO" charset="0"/>
                  <a:cs typeface="ADAM.CG PRO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ADAM.CG PRO" charset="0"/>
                          <a:cs typeface="ADAM.CG PRO" charset="0"/>
                        </a:rPr>
                        <m:t>𝑦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ADAM.CG PRO" charset="0"/>
                          <a:cs typeface="ADAM.CG PRO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ADAM.CG PRO" charset="0"/>
                          <a:cs typeface="ADAM.CG PRO" charset="0"/>
                        </a:rPr>
                        <m:t>𝐴𝑥</m:t>
                      </m:r>
                    </m:oMath>
                  </m:oMathPara>
                </a14:m>
                <a:endParaRPr lang="en-US" altLang="ko-KR" dirty="0" smtClean="0">
                  <a:latin typeface="+mj-lt"/>
                  <a:ea typeface="ADAM.CG PRO" charset="0"/>
                  <a:cs typeface="ADAM.CG PRO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altLang="ko-KR" sz="1600" dirty="0" smtClean="0">
                  <a:latin typeface="+mj-lt"/>
                  <a:ea typeface="ADAM.CG PRO" charset="0"/>
                  <a:cs typeface="ADAM.CG PRO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altLang="ko-KR" sz="1600" b="1" dirty="0" smtClean="0">
                    <a:latin typeface="+mj-lt"/>
                    <a:ea typeface="ADAM.CG PRO" charset="0"/>
                    <a:cs typeface="ADAM.CG PRO" charset="0"/>
                  </a:rPr>
                  <a:t>Length</a:t>
                </a:r>
                <a:r>
                  <a:rPr lang="en-US" altLang="ko-KR" sz="1600" dirty="0" smtClean="0">
                    <a:latin typeface="+mj-lt"/>
                    <a:ea typeface="ADAM.CG PRO" charset="0"/>
                    <a:cs typeface="ADAM.CG PRO" charset="0"/>
                  </a:rPr>
                  <a:t> and </a:t>
                </a:r>
                <a:r>
                  <a:rPr lang="en-US" altLang="ko-KR" sz="1600" b="1" dirty="0" smtClean="0">
                    <a:latin typeface="+mj-lt"/>
                    <a:ea typeface="ADAM.CG PRO" charset="0"/>
                    <a:cs typeface="ADAM.CG PRO" charset="0"/>
                  </a:rPr>
                  <a:t>width</a:t>
                </a:r>
                <a:r>
                  <a:rPr lang="en-US" altLang="ko-KR" sz="1600" dirty="0" smtClean="0">
                    <a:latin typeface="+mj-lt"/>
                    <a:ea typeface="ADAM.CG PRO" charset="0"/>
                    <a:cs typeface="ADAM.CG PRO" charset="0"/>
                  </a:rPr>
                  <a:t> are represented by </a:t>
                </a:r>
                <a:r>
                  <a:rPr lang="en-US" altLang="ko-KR" sz="1600" b="1" dirty="0" smtClean="0">
                    <a:latin typeface="+mj-lt"/>
                    <a:ea typeface="ADAM.CG PRO" charset="0"/>
                    <a:cs typeface="ADAM.CG PRO" charset="0"/>
                  </a:rPr>
                  <a:t>y</a:t>
                </a:r>
                <a:r>
                  <a:rPr lang="en-US" altLang="ko-KR" sz="1600" dirty="0" smtClean="0">
                    <a:latin typeface="+mj-lt"/>
                    <a:ea typeface="ADAM.CG PRO" charset="0"/>
                    <a:cs typeface="ADAM.CG PRO" charset="0"/>
                  </a:rPr>
                  <a:t> and </a:t>
                </a:r>
                <a:r>
                  <a:rPr lang="en-US" altLang="ko-KR" sz="1600" b="1" dirty="0" smtClean="0">
                    <a:latin typeface="+mj-lt"/>
                    <a:ea typeface="ADAM.CG PRO" charset="0"/>
                    <a:cs typeface="ADAM.CG PRO" charset="0"/>
                  </a:rPr>
                  <a:t>x</a:t>
                </a:r>
                <a:r>
                  <a:rPr lang="en-US" altLang="ko-KR" sz="1600" dirty="0" smtClean="0">
                    <a:latin typeface="+mj-lt"/>
                    <a:ea typeface="ADAM.CG PRO" charset="0"/>
                    <a:cs typeface="ADAM.CG PRO" charset="0"/>
                  </a:rPr>
                  <a:t> respectively.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altLang="ko-KR" sz="1600" b="1" i="1">
                        <a:latin typeface="Cambria Math" panose="02040503050406030204" pitchFamily="18" charset="0"/>
                        <a:ea typeface="ADAM.CG PRO" charset="0"/>
                        <a:cs typeface="ADAM.CG PRO" charset="0"/>
                      </a:rPr>
                      <m:t>𝒚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  <a:ea typeface="ADAM.CG PRO" charset="0"/>
                        <a:cs typeface="ADAM.CG PRO" charset="0"/>
                      </a:rPr>
                      <m:t>=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  <a:ea typeface="ADAM.CG PRO" charset="0"/>
                        <a:cs typeface="ADAM.CG PRO" charset="0"/>
                      </a:rPr>
                      <m:t>𝑨𝒙</m:t>
                    </m:r>
                  </m:oMath>
                </a14:m>
                <a:r>
                  <a:rPr lang="en-US" altLang="ko-KR" sz="1600" b="1" dirty="0" smtClean="0">
                    <a:ea typeface="ADAM.CG PRO" charset="0"/>
                    <a:cs typeface="ADAM.CG PRO" charset="0"/>
                  </a:rPr>
                  <a:t> </a:t>
                </a:r>
                <a:r>
                  <a:rPr lang="en-US" altLang="ko-KR" sz="1600" dirty="0" smtClean="0">
                    <a:ea typeface="ADAM.CG PRO" charset="0"/>
                    <a:cs typeface="ADAM.CG PRO" charset="0"/>
                  </a:rPr>
                  <a:t>is a simple notation of </a:t>
                </a:r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DAM.CG PRO" charset="0"/>
                        <a:cs typeface="ADAM.CG PRO" charset="0"/>
                      </a:rPr>
                      <m:t>𝒚</m:t>
                    </m:r>
                    <m:r>
                      <a:rPr lang="en-US" altLang="ko-KR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DAM.CG PRO" charset="0"/>
                        <a:cs typeface="ADAM.CG PRO" charset="0"/>
                      </a:rPr>
                      <m:t>=</m:t>
                    </m:r>
                    <m:r>
                      <a:rPr lang="en-US" altLang="ko-KR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DAM.CG PRO" charset="0"/>
                        <a:cs typeface="ADAM.CG PRO" charset="0"/>
                      </a:rPr>
                      <m:t>𝑨𝒙</m:t>
                    </m:r>
                    <m:r>
                      <a:rPr lang="en-US" altLang="ko-KR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DAM.CG PRO" charset="0"/>
                        <a:cs typeface="ADAM.CG PRO" charset="0"/>
                      </a:rPr>
                      <m:t>+</m:t>
                    </m:r>
                    <m:r>
                      <a:rPr lang="en-US" altLang="ko-KR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DAM.CG PRO" charset="0"/>
                        <a:cs typeface="ADAM.CG PRO" charset="0"/>
                      </a:rPr>
                      <m:t>𝑩</m:t>
                    </m:r>
                  </m:oMath>
                </a14:m>
                <a:endParaRPr lang="en-US" altLang="ko-KR" b="1" dirty="0" smtClean="0">
                  <a:solidFill>
                    <a:prstClr val="black"/>
                  </a:solidFill>
                  <a:latin typeface="Calibri Light" panose="020F0302020204030204"/>
                  <a:ea typeface="ADAM.CG PRO" charset="0"/>
                  <a:cs typeface="ADAM.CG PRO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altLang="ko-KR" dirty="0" smtClean="0">
                    <a:solidFill>
                      <a:prstClr val="black"/>
                    </a:solidFill>
                    <a:latin typeface="Calibri Light" panose="020F0302020204030204"/>
                    <a:ea typeface="ADAM.CG PRO" charset="0"/>
                    <a:cs typeface="ADAM.CG PRO" charset="0"/>
                  </a:rPr>
                  <a:t>Non-zero B simple means </a:t>
                </a:r>
                <a:r>
                  <a:rPr lang="en-US" altLang="ko-KR" dirty="0">
                    <a:solidFill>
                      <a:prstClr val="black"/>
                    </a:solidFill>
                    <a:latin typeface="Calibri Light" panose="020F0302020204030204"/>
                    <a:ea typeface="ADAM.CG PRO" charset="0"/>
                    <a:cs typeface="ADAM.CG PRO" charset="0"/>
                  </a:rPr>
                  <a:t>the line doesn’t go through the origin of the graph, which doesn’t add </a:t>
                </a:r>
                <a:r>
                  <a:rPr lang="en-US" altLang="ko-KR" dirty="0" smtClean="0">
                    <a:solidFill>
                      <a:prstClr val="black"/>
                    </a:solidFill>
                    <a:latin typeface="Calibri Light" panose="020F0302020204030204"/>
                    <a:ea typeface="ADAM.CG PRO" charset="0"/>
                    <a:cs typeface="ADAM.CG PRO" charset="0"/>
                  </a:rPr>
                  <a:t>anything useful </a:t>
                </a:r>
                <a:r>
                  <a:rPr lang="en-US" altLang="ko-KR" dirty="0">
                    <a:solidFill>
                      <a:prstClr val="black"/>
                    </a:solidFill>
                    <a:latin typeface="Calibri Light" panose="020F0302020204030204"/>
                    <a:ea typeface="ADAM.CG PRO" charset="0"/>
                    <a:cs typeface="ADAM.CG PRO" charset="0"/>
                  </a:rPr>
                  <a:t>to our scenario.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altLang="ko-KR" sz="1600" dirty="0">
                  <a:ea typeface="ADAM.CG PRO" charset="0"/>
                  <a:cs typeface="ADAM.CG PRO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altLang="ko-KR" sz="1600" dirty="0" smtClean="0">
                    <a:latin typeface="+mj-lt"/>
                    <a:ea typeface="ADAM.CG PRO" charset="0"/>
                    <a:cs typeface="ADAM.CG PRO" charset="0"/>
                  </a:rPr>
                  <a:t>‘A’ </a:t>
                </a:r>
                <a:r>
                  <a:rPr lang="en-US" altLang="ko-KR" sz="1600" dirty="0">
                    <a:latin typeface="+mj-lt"/>
                    <a:ea typeface="ADAM.CG PRO" charset="0"/>
                    <a:cs typeface="ADAM.CG PRO" charset="0"/>
                  </a:rPr>
                  <a:t>controls the slope of the line. The larger </a:t>
                </a:r>
                <a:r>
                  <a:rPr lang="en-US" altLang="ko-KR" sz="1600" dirty="0" smtClean="0">
                    <a:latin typeface="+mj-lt"/>
                    <a:ea typeface="ADAM.CG PRO" charset="0"/>
                    <a:cs typeface="ADAM.CG PRO" charset="0"/>
                  </a:rPr>
                  <a:t>‘A’ </a:t>
                </a:r>
                <a:r>
                  <a:rPr lang="en-US" altLang="ko-KR" sz="1600" dirty="0">
                    <a:latin typeface="+mj-lt"/>
                    <a:ea typeface="ADAM.CG PRO" charset="0"/>
                    <a:cs typeface="ADAM.CG PRO" charset="0"/>
                  </a:rPr>
                  <a:t>is the larger </a:t>
                </a:r>
                <a:r>
                  <a:rPr lang="en-US" altLang="ko-KR" sz="1600" dirty="0" smtClean="0">
                    <a:latin typeface="+mj-lt"/>
                    <a:ea typeface="ADAM.CG PRO" charset="0"/>
                    <a:cs typeface="ADAM.CG PRO" charset="0"/>
                  </a:rPr>
                  <a:t>the slope</a:t>
                </a:r>
                <a:r>
                  <a:rPr lang="en-US" altLang="ko-KR" sz="1600" dirty="0">
                    <a:latin typeface="+mj-lt"/>
                    <a:ea typeface="ADAM.CG PRO" charset="0"/>
                    <a:cs typeface="ADAM.CG PRO" charset="0"/>
                  </a:rPr>
                  <a:t>.</a:t>
                </a:r>
                <a:endParaRPr lang="en-US" altLang="ko-KR" sz="1600" dirty="0" smtClean="0">
                  <a:latin typeface="+mj-lt"/>
                  <a:ea typeface="ADAM.CG PRO" charset="0"/>
                  <a:cs typeface="ADAM.CG PRO" charset="0"/>
                </a:endParaRPr>
              </a:p>
            </p:txBody>
          </p:sp>
        </mc:Choice>
        <mc:Fallback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50" y="1310862"/>
                <a:ext cx="7465149" cy="4508927"/>
              </a:xfrm>
              <a:prstGeom prst="rect">
                <a:avLst/>
              </a:prstGeom>
              <a:blipFill>
                <a:blip r:embed="rId2"/>
                <a:stretch>
                  <a:fillRect l="-490" b="-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97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75" y="2061649"/>
            <a:ext cx="4438650" cy="44100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dirty="0"/>
              <a:t>1.2. Training a Simple Classifier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 smtClean="0"/>
              <a:t>ML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D064-8AD6-E847-A6B4-5188AC6A3132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52650" y="1310862"/>
            <a:ext cx="74651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For A </a:t>
            </a: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=</a:t>
            </a: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 </a:t>
            </a: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0.25 </a:t>
            </a: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(to </a:t>
            </a: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get </a:t>
            </a: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started), the dividing </a:t>
            </a: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line is y = </a:t>
            </a: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0.25x.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Plot </a:t>
            </a: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this line on the </a:t>
            </a: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same plot </a:t>
            </a: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of training data </a:t>
            </a: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is obtained the following scenario:</a:t>
            </a:r>
          </a:p>
        </p:txBody>
      </p:sp>
    </p:spTree>
    <p:extLst>
      <p:ext uri="{BB962C8B-B14F-4D97-AF65-F5344CB8AC3E}">
        <p14:creationId xmlns:p14="http://schemas.microsoft.com/office/powerpoint/2010/main" val="405674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dirty="0"/>
              <a:t>1.2. Training a Simple Classifier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 smtClean="0"/>
              <a:t>ML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D064-8AD6-E847-A6B4-5188AC6A3132}" type="slidenum">
              <a:rPr kumimoji="1" lang="ko-KR" altLang="en-US" smtClean="0"/>
              <a:t>12</a:t>
            </a:fld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/>
              <p:cNvSpPr/>
              <p:nvPr/>
            </p:nvSpPr>
            <p:spPr>
              <a:xfrm>
                <a:off x="2152650" y="1310862"/>
                <a:ext cx="7465149" cy="45704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atin typeface="+mj-lt"/>
                    <a:ea typeface="ADAM.CG PRO" charset="0"/>
                    <a:cs typeface="ADAM.CG PRO" charset="0"/>
                  </a:rPr>
                  <a:t>Looking to the previous graph, it can be seen that:</a:t>
                </a:r>
                <a:endParaRPr lang="en-US" altLang="ko-KR" sz="1600" dirty="0">
                  <a:latin typeface="+mj-lt"/>
                  <a:ea typeface="ADAM.CG PRO" charset="0"/>
                  <a:cs typeface="ADAM.CG PRO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altLang="ko-KR" sz="1600" dirty="0">
                    <a:latin typeface="+mj-lt"/>
                    <a:ea typeface="ADAM.CG PRO" charset="0"/>
                    <a:cs typeface="ADAM.CG PRO" charset="0"/>
                  </a:rPr>
                  <a:t>he line y = 0.25x isn’t a good classifier already without the need to </a:t>
                </a:r>
                <a:r>
                  <a:rPr lang="en-US" altLang="ko-KR" sz="1600" dirty="0" smtClean="0">
                    <a:latin typeface="+mj-lt"/>
                    <a:ea typeface="ADAM.CG PRO" charset="0"/>
                    <a:cs typeface="ADAM.CG PRO" charset="0"/>
                  </a:rPr>
                  <a:t>do any </a:t>
                </a:r>
                <a:r>
                  <a:rPr lang="en-US" altLang="ko-KR" sz="1600" dirty="0">
                    <a:latin typeface="+mj-lt"/>
                    <a:ea typeface="ADAM.CG PRO" charset="0"/>
                    <a:cs typeface="ADAM.CG PRO" charset="0"/>
                  </a:rPr>
                  <a:t>calculations</a:t>
                </a:r>
                <a:r>
                  <a:rPr lang="en-US" altLang="ko-KR" sz="1600" dirty="0" smtClean="0">
                    <a:latin typeface="+mj-lt"/>
                    <a:ea typeface="ADAM.CG PRO" charset="0"/>
                    <a:cs typeface="ADAM.CG PRO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altLang="ko-KR" sz="1600" dirty="0">
                    <a:latin typeface="+mj-lt"/>
                    <a:ea typeface="ADAM.CG PRO" charset="0"/>
                    <a:cs typeface="ADAM.CG PRO" charset="0"/>
                  </a:rPr>
                  <a:t>The line doesn’t divide the two types of </a:t>
                </a:r>
                <a:r>
                  <a:rPr lang="en-US" altLang="ko-KR" sz="1600" dirty="0" smtClean="0">
                    <a:latin typeface="+mj-lt"/>
                    <a:ea typeface="ADAM.CG PRO" charset="0"/>
                    <a:cs typeface="ADAM.CG PRO" charset="0"/>
                  </a:rPr>
                  <a:t>bug, therefore, it is not true that </a:t>
                </a:r>
                <a:r>
                  <a:rPr lang="en-US" altLang="ko-KR" sz="1600" dirty="0">
                    <a:latin typeface="+mj-lt"/>
                    <a:ea typeface="ADAM.CG PRO" charset="0"/>
                    <a:cs typeface="ADAM.CG PRO" charset="0"/>
                  </a:rPr>
                  <a:t>“if the bug is </a:t>
                </a:r>
                <a:r>
                  <a:rPr lang="en-US" altLang="ko-KR" sz="1600" dirty="0" smtClean="0">
                    <a:latin typeface="+mj-lt"/>
                    <a:ea typeface="ADAM.CG PRO" charset="0"/>
                    <a:cs typeface="ADAM.CG PRO" charset="0"/>
                  </a:rPr>
                  <a:t>above the </a:t>
                </a:r>
                <a:r>
                  <a:rPr lang="en-US" altLang="ko-KR" sz="1600" dirty="0">
                    <a:latin typeface="+mj-lt"/>
                    <a:ea typeface="ADAM.CG PRO" charset="0"/>
                    <a:cs typeface="ADAM.CG PRO" charset="0"/>
                  </a:rPr>
                  <a:t>line then it is a caterpillar” because the ladybird is above the line too</a:t>
                </a:r>
                <a:r>
                  <a:rPr lang="en-US" altLang="ko-KR" sz="1600" dirty="0" smtClean="0">
                    <a:latin typeface="+mj-lt"/>
                    <a:ea typeface="ADAM.CG PRO" charset="0"/>
                    <a:cs typeface="ADAM.CG PRO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altLang="ko-KR" sz="1600" dirty="0" smtClean="0">
                    <a:latin typeface="+mj-lt"/>
                    <a:ea typeface="ADAM.CG PRO" charset="0"/>
                    <a:cs typeface="ADAM.CG PRO" charset="0"/>
                  </a:rPr>
                  <a:t>Intuitively there is a need to move a bit up, instead of drawing a line, an algorithm will be used to do that.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altLang="ko-KR" sz="1600" dirty="0" smtClean="0">
                  <a:latin typeface="+mj-lt"/>
                  <a:ea typeface="ADAM.CG PRO" charset="0"/>
                  <a:cs typeface="ADAM.CG PRO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n-US" altLang="ko-KR" sz="1600" dirty="0" smtClean="0">
                    <a:latin typeface="+mj-lt"/>
                    <a:ea typeface="ADAM.CG PRO" charset="0"/>
                    <a:cs typeface="ADAM.CG PRO" charset="0"/>
                  </a:rPr>
                  <a:t>For a bud with width 3.0 and length 1.0 | 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DAM.CG PRO" charset="0"/>
                        <a:cs typeface="ADAM.CG PRO" charset="0"/>
                      </a:rPr>
                      <m:t>𝑦</m:t>
                    </m:r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DAM.CG PRO" charset="0"/>
                        <a:cs typeface="ADAM.CG PRO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DAM.CG PRO" charset="0"/>
                            <a:cs typeface="ADAM.CG PRO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DAM.CG PRO" charset="0"/>
                            <a:cs typeface="ADAM.CG PRO" charset="0"/>
                          </a:rPr>
                          <m:t>0.25</m:t>
                        </m:r>
                      </m:e>
                    </m:d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DAM.CG PRO" charset="0"/>
                        <a:cs typeface="ADAM.CG PRO" charset="0"/>
                      </a:rPr>
                      <m:t>∗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DAM.CG PRO" charset="0"/>
                            <a:cs typeface="ADAM.CG PRO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DAM.CG PRO" charset="0"/>
                            <a:cs typeface="ADAM.CG PRO" charset="0"/>
                          </a:rPr>
                          <m:t>3.0</m:t>
                        </m:r>
                      </m:e>
                    </m:d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DAM.CG PRO" charset="0"/>
                        <a:cs typeface="ADAM.CG PRO" charset="0"/>
                      </a:rPr>
                      <m:t>=0.75</m:t>
                    </m:r>
                  </m:oMath>
                </a14:m>
                <a:endParaRPr lang="en-US" altLang="ko-KR" dirty="0">
                  <a:solidFill>
                    <a:prstClr val="black"/>
                  </a:solidFill>
                  <a:latin typeface="Calibri Light" panose="020F0302020204030204"/>
                  <a:ea typeface="ADAM.CG PRO" charset="0"/>
                  <a:cs typeface="ADAM.CG PRO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atin typeface="+mj-lt"/>
                    <a:ea typeface="ADAM.CG PRO" charset="0"/>
                    <a:cs typeface="ADAM.CG PRO" charset="0"/>
                  </a:rPr>
                  <a:t>The train data tells that the value of </a:t>
                </a:r>
                <a:r>
                  <a:rPr lang="en-US" altLang="ko-KR" sz="1600" b="1" dirty="0" smtClean="0">
                    <a:latin typeface="+mj-lt"/>
                    <a:ea typeface="ADAM.CG PRO" charset="0"/>
                    <a:cs typeface="ADAM.CG PRO" charset="0"/>
                  </a:rPr>
                  <a:t>y </a:t>
                </a:r>
                <a:r>
                  <a:rPr lang="en-US" altLang="ko-KR" sz="1600" dirty="0" smtClean="0">
                    <a:latin typeface="+mj-lt"/>
                    <a:ea typeface="ADAM.CG PRO" charset="0"/>
                    <a:cs typeface="ADAM.CG PRO" charset="0"/>
                  </a:rPr>
                  <a:t>must be 1.0, the difference is an error.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altLang="ko-KR" sz="1600" dirty="0">
                  <a:latin typeface="+mj-lt"/>
                  <a:ea typeface="ADAM.CG PRO" charset="0"/>
                  <a:cs typeface="ADAM.CG PRO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altLang="ko-KR" sz="1600" dirty="0" smtClean="0">
                  <a:latin typeface="+mj-lt"/>
                  <a:ea typeface="ADAM.CG PRO" charset="0"/>
                  <a:cs typeface="ADAM.CG PRO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altLang="ko-KR" sz="1600" dirty="0" smtClean="0">
                  <a:latin typeface="+mj-lt"/>
                  <a:ea typeface="ADAM.CG PRO" charset="0"/>
                  <a:cs typeface="ADAM.CG PRO" charset="0"/>
                </a:endParaRPr>
              </a:p>
            </p:txBody>
          </p:sp>
        </mc:Choice>
        <mc:Fallback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50" y="1310862"/>
                <a:ext cx="7465149" cy="4570482"/>
              </a:xfrm>
              <a:prstGeom prst="rect">
                <a:avLst/>
              </a:prstGeom>
              <a:blipFill>
                <a:blip r:embed="rId2"/>
                <a:stretch>
                  <a:fillRect l="-408" r="-8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03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dirty="0"/>
              <a:t>1.2. Training a Simple Classifier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 smtClean="0"/>
              <a:t>ML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D064-8AD6-E847-A6B4-5188AC6A3132}" type="slidenum">
              <a:rPr kumimoji="1" lang="ko-KR" altLang="en-US" smtClean="0"/>
              <a:t>13</a:t>
            </a:fld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/>
              <p:cNvSpPr/>
              <p:nvPr/>
            </p:nvSpPr>
            <p:spPr>
              <a:xfrm>
                <a:off x="2152650" y="1310862"/>
                <a:ext cx="7465149" cy="24314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 smtClean="0">
                    <a:solidFill>
                      <a:prstClr val="black"/>
                    </a:solidFill>
                    <a:ea typeface="ADAM.CG PRO" charset="0"/>
                    <a:cs typeface="ADAM.CG PRO" charset="0"/>
                  </a:rPr>
                  <a:t>For a desire target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DAM.CG PRO" charset="0"/>
                        <a:cs typeface="ADAM.CG PRO" charset="0"/>
                      </a:rPr>
                      <m:t>𝑦</m:t>
                    </m:r>
                    <m:r>
                      <a:rPr lang="en-US" altLang="ko-KR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DAM.CG PRO" charset="0"/>
                        <a:cs typeface="ADAM.CG PRO" charset="0"/>
                      </a:rPr>
                      <m:t>=1.1</m:t>
                    </m:r>
                  </m:oMath>
                </a14:m>
                <a:r>
                  <a:rPr lang="en-US" altLang="ko-KR" sz="1600" b="1" dirty="0">
                    <a:ea typeface="ADAM.CG PRO" charset="0"/>
                    <a:cs typeface="ADAM.CG PRO" charset="0"/>
                  </a:rPr>
                  <a:t> </a:t>
                </a:r>
                <a:r>
                  <a:rPr lang="en-US" altLang="ko-KR" sz="1600" dirty="0">
                    <a:ea typeface="ADAM.CG PRO" charset="0"/>
                    <a:cs typeface="ADAM.CG PRO" charset="0"/>
                  </a:rPr>
                  <a:t>(y could be 1.2 or even 1.3 not larger like 10 or </a:t>
                </a:r>
                <a:r>
                  <a:rPr lang="en-US" altLang="ko-KR" sz="1600" dirty="0" smtClean="0">
                    <a:ea typeface="ADAM.CG PRO" charset="0"/>
                    <a:cs typeface="ADAM.CG PRO" charset="0"/>
                  </a:rPr>
                  <a:t>100, to avoid the line to go above both ladybirds)</a:t>
                </a:r>
                <a:r>
                  <a:rPr lang="en-US" altLang="ko-KR" sz="1600" b="1" dirty="0" smtClean="0">
                    <a:ea typeface="ADAM.CG PRO" charset="0"/>
                    <a:cs typeface="ADAM.CG PRO" charset="0"/>
                  </a:rPr>
                  <a:t> </a:t>
                </a:r>
                <a:r>
                  <a:rPr lang="en-US" altLang="ko-KR" sz="1600" dirty="0">
                    <a:ea typeface="ADAM.CG PRO" charset="0"/>
                    <a:cs typeface="ADAM.CG PRO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DAM.CG PRO" charset="0"/>
                        <a:cs typeface="ADAM.CG PRO" charset="0"/>
                      </a:rPr>
                      <m:t>𝑥</m:t>
                    </m:r>
                    <m:r>
                      <a:rPr lang="en-US" altLang="ko-KR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DAM.CG PRO" charset="0"/>
                        <a:cs typeface="ADAM.CG PRO" charset="0"/>
                      </a:rPr>
                      <m:t>=3.0</m:t>
                    </m:r>
                  </m:oMath>
                </a14:m>
                <a:r>
                  <a:rPr lang="en-US" altLang="ko-KR" sz="1600" b="1" dirty="0" smtClean="0">
                    <a:ea typeface="ADAM.CG PRO" charset="0"/>
                    <a:cs typeface="ADAM.CG PRO" charset="0"/>
                  </a:rPr>
                  <a:t> </a:t>
                </a:r>
                <a:r>
                  <a:rPr lang="en-US" altLang="ko-KR" sz="1600" dirty="0" smtClean="0">
                    <a:ea typeface="ADAM.CG PRO" charset="0"/>
                    <a:cs typeface="ADAM.CG PRO" charset="0"/>
                  </a:rPr>
                  <a:t>we can determine the error: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DAM.CG PRO" charset="0"/>
                          <a:cs typeface="ADAM.CG PRO" charset="0"/>
                        </a:rPr>
                        <m:t>𝑒𝑟𝑟𝑜𝑟</m:t>
                      </m:r>
                      <m:r>
                        <a:rPr lang="en-US" altLang="ko-KR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DAM.CG PRO" charset="0"/>
                          <a:cs typeface="ADAM.CG PRO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DAM.CG PRO" charset="0"/>
                          <a:cs typeface="ADAM.CG PRO" charset="0"/>
                        </a:rPr>
                        <m:t>(</m:t>
                      </m:r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DAM.CG PRO" charset="0"/>
                          <a:cs typeface="ADAM.CG PRO" charset="0"/>
                        </a:rPr>
                        <m:t>𝑑𝑒𝑠𝑖𝑟𝑒𝑑</m:t>
                      </m:r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DAM.CG PRO" charset="0"/>
                          <a:cs typeface="ADAM.CG PRO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DAM.CG PRO" charset="0"/>
                          <a:cs typeface="ADAM.CG PRO" charset="0"/>
                        </a:rPr>
                        <m:t>𝑡𝑎𝑟𝑔𝑒𝑡</m:t>
                      </m:r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DAM.CG PRO" charset="0"/>
                          <a:cs typeface="ADAM.CG PRO" charset="0"/>
                        </a:rPr>
                        <m:t> −</m:t>
                      </m:r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DAM.CG PRO" charset="0"/>
                          <a:cs typeface="ADAM.CG PRO" charset="0"/>
                        </a:rPr>
                        <m:t>𝑎𝑐𝑡𝑢𝑎𝑙</m:t>
                      </m:r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DAM.CG PRO" charset="0"/>
                          <a:cs typeface="ADAM.CG PRO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DAM.CG PRO" charset="0"/>
                          <a:cs typeface="ADAM.CG PRO" charset="0"/>
                        </a:rPr>
                        <m:t>𝑜𝑢𝑡𝑝𝑢</m:t>
                      </m:r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DAM.CG PRO" charset="0"/>
                          <a:cs typeface="ADAM.CG PRO" charset="0"/>
                        </a:rPr>
                        <m:t>)</m:t>
                      </m:r>
                    </m:oMath>
                  </m:oMathPara>
                </a14:m>
                <a:endParaRPr lang="en-US" altLang="ko-KR" sz="1600" b="1" dirty="0" smtClean="0">
                  <a:ea typeface="ADAM.CG PRO" charset="0"/>
                  <a:cs typeface="ADAM.CG PRO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DAM.CG PRO" charset="0"/>
                        <a:cs typeface="ADAM.CG PRO" charset="0"/>
                      </a:rPr>
                      <m:t>𝐸</m:t>
                    </m:r>
                    <m:r>
                      <a:rPr lang="en-US" altLang="ko-KR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DAM.CG PRO" charset="0"/>
                        <a:cs typeface="ADAM.CG PRO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DAM.CG PRO" charset="0"/>
                        <a:cs typeface="ADAM.CG PRO" charset="0"/>
                      </a:rPr>
                      <m:t>1.1 −0.75=0.35</m:t>
                    </m:r>
                  </m:oMath>
                </a14:m>
                <a:r>
                  <a:rPr lang="en-US" altLang="ko-KR" sz="1600" b="1" dirty="0" smtClean="0">
                    <a:ea typeface="ADAM.CG PRO" charset="0"/>
                    <a:cs typeface="ADAM.CG PRO" charset="0"/>
                  </a:rPr>
                  <a:t> </a:t>
                </a:r>
                <a:endParaRPr lang="en-US" altLang="ko-KR" sz="1600" b="1" dirty="0">
                  <a:ea typeface="ADAM.CG PRO" charset="0"/>
                  <a:cs typeface="ADAM.CG PRO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altLang="ko-KR" sz="1600" dirty="0">
                  <a:latin typeface="+mj-lt"/>
                  <a:ea typeface="ADAM.CG PRO" charset="0"/>
                  <a:cs typeface="ADAM.CG PRO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altLang="ko-KR" sz="1600" dirty="0" smtClean="0">
                  <a:latin typeface="+mj-lt"/>
                  <a:ea typeface="ADAM.CG PRO" charset="0"/>
                  <a:cs typeface="ADAM.CG PRO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altLang="ko-KR" sz="1600" dirty="0" smtClean="0">
                  <a:latin typeface="+mj-lt"/>
                  <a:ea typeface="ADAM.CG PRO" charset="0"/>
                  <a:cs typeface="ADAM.CG PRO" charset="0"/>
                </a:endParaRPr>
              </a:p>
            </p:txBody>
          </p:sp>
        </mc:Choice>
        <mc:Fallback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50" y="1310862"/>
                <a:ext cx="7465149" cy="2431435"/>
              </a:xfrm>
              <a:prstGeom prst="rect">
                <a:avLst/>
              </a:prstGeom>
              <a:blipFill>
                <a:blip r:embed="rId2"/>
                <a:stretch>
                  <a:fillRect l="-408" t="-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878173"/>
            <a:ext cx="6029686" cy="347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6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827" y="2417534"/>
            <a:ext cx="5318370" cy="415237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dirty="0"/>
              <a:t>1.2. Training a Simple Classifier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 smtClean="0"/>
              <a:t>ML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D064-8AD6-E847-A6B4-5188AC6A3132}" type="slidenum">
              <a:rPr kumimoji="1" lang="ko-KR" altLang="en-US" smtClean="0"/>
              <a:t>14</a:t>
            </a:fld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/>
              <p:cNvSpPr/>
              <p:nvPr/>
            </p:nvSpPr>
            <p:spPr>
              <a:xfrm>
                <a:off x="2152650" y="1310862"/>
                <a:ext cx="7465149" cy="45704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 smtClean="0">
                    <a:solidFill>
                      <a:prstClr val="black"/>
                    </a:solidFill>
                    <a:ea typeface="ADAM.CG PRO" charset="0"/>
                    <a:cs typeface="ADAM.CG PRO" charset="0"/>
                  </a:rPr>
                  <a:t>The objective is to use the error to refine parameter A, for this to be possible the relation between A and the error E must be encountered to understand how a change in one affects the other.</a:t>
                </a:r>
              </a:p>
              <a:p>
                <a:endParaRPr lang="en-US" altLang="ko-KR" sz="1600" dirty="0">
                  <a:solidFill>
                    <a:prstClr val="black"/>
                  </a:solidFill>
                  <a:ea typeface="ADAM.CG PRO" charset="0"/>
                  <a:cs typeface="ADAM.CG PRO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solidFill>
                      <a:prstClr val="black"/>
                    </a:solidFill>
                    <a:ea typeface="ADAM.CG PRO" charset="0"/>
                    <a:cs typeface="ADAM.CG PRO" charset="0"/>
                  </a:rPr>
                  <a:t>For the linear classifier: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  <a:ea typeface="ADAM.CG PRO" charset="0"/>
                          <a:cs typeface="ADAM.CG PRO" charset="0"/>
                        </a:rPr>
                        <m:t>𝑦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ADAM.CG PRO" charset="0"/>
                          <a:cs typeface="ADAM.CG PRO" charset="0"/>
                        </a:rPr>
                        <m:t>=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ADAM.CG PRO" charset="0"/>
                          <a:cs typeface="ADAM.CG PRO" charset="0"/>
                        </a:rPr>
                        <m:t>𝐴𝑥</m:t>
                      </m:r>
                    </m:oMath>
                  </m:oMathPara>
                </a14:m>
                <a:endParaRPr lang="en-US" altLang="ko-KR" sz="1600" dirty="0" smtClean="0">
                  <a:ea typeface="ADAM.CG PRO" charset="0"/>
                  <a:cs typeface="ADAM.CG PRO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ea typeface="ADAM.CG PRO" charset="0"/>
                    <a:cs typeface="ADAM.CG PRO" charset="0"/>
                  </a:rPr>
                  <a:t>The desired value is: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ADAM.CG PRO" charset="0"/>
                          <a:cs typeface="ADAM.CG PRO" charset="0"/>
                        </a:rPr>
                        <m:t>𝑡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ADAM.CG PRO" charset="0"/>
                          <a:cs typeface="ADAM.CG PRO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ADAM.CG PRO" charset="0"/>
                              <a:cs typeface="ADAM.CG PRO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ADAM.CG PRO" charset="0"/>
                              <a:cs typeface="ADAM.CG PRO" charset="0"/>
                            </a:rPr>
                            <m:t>𝐴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ADAM.CG PRO" charset="0"/>
                              <a:cs typeface="ADAM.CG PRO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altLang="ko-KR" sz="1600" b="0" i="1" smtClean="0">
                              <a:latin typeface="Cambria Math" panose="02040503050406030204" pitchFamily="18" charset="0"/>
                              <a:ea typeface="ADAM.CG PRO" charset="0"/>
                              <a:cs typeface="ADAM.CG PRO" charset="0"/>
                            </a:rPr>
                            <m:t>Δ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ADAM.CG PRO" charset="0"/>
                              <a:cs typeface="ADAM.CG PRO" charset="0"/>
                            </a:rPr>
                            <m:t>𝐴</m:t>
                          </m:r>
                        </m:e>
                      </m:d>
                      <m:r>
                        <a:rPr lang="en-US" altLang="ko-KR" sz="1600" i="1">
                          <a:latin typeface="Cambria Math" panose="02040503050406030204" pitchFamily="18" charset="0"/>
                          <a:ea typeface="ADAM.CG PRO" charset="0"/>
                          <a:cs typeface="ADAM.CG PRO" charset="0"/>
                        </a:rPr>
                        <m:t>𝑥</m:t>
                      </m:r>
                    </m:oMath>
                  </m:oMathPara>
                </a14:m>
                <a:endParaRPr lang="en-US" altLang="ko-KR" sz="1600" dirty="0">
                  <a:ea typeface="ADAM.CG PRO" charset="0"/>
                  <a:cs typeface="ADAM.CG PRO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 smtClean="0">
                  <a:ea typeface="ADAM.CG PRO" charset="0"/>
                  <a:cs typeface="ADAM.CG PRO" charset="0"/>
                </a:endParaRPr>
              </a:p>
              <a:p>
                <a:endParaRPr lang="en-US" altLang="ko-KR" sz="1600" dirty="0">
                  <a:ea typeface="ADAM.CG PRO" charset="0"/>
                  <a:cs typeface="ADAM.CG PRO" charset="0"/>
                </a:endParaRPr>
              </a:p>
              <a:p>
                <a:endParaRPr lang="en-US" altLang="ko-KR" sz="1600" dirty="0" smtClean="0">
                  <a:ea typeface="ADAM.CG PRO" charset="0"/>
                  <a:cs typeface="ADAM.CG PRO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altLang="ko-KR" sz="1600" dirty="0">
                  <a:latin typeface="+mj-lt"/>
                  <a:ea typeface="ADAM.CG PRO" charset="0"/>
                  <a:cs typeface="ADAM.CG PRO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altLang="ko-KR" sz="1600" dirty="0" smtClean="0">
                  <a:latin typeface="+mj-lt"/>
                  <a:ea typeface="ADAM.CG PRO" charset="0"/>
                  <a:cs typeface="ADAM.CG PRO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altLang="ko-KR" sz="1600" dirty="0" smtClean="0">
                  <a:latin typeface="+mj-lt"/>
                  <a:ea typeface="ADAM.CG PRO" charset="0"/>
                  <a:cs typeface="ADAM.CG PRO" charset="0"/>
                </a:endParaRPr>
              </a:p>
            </p:txBody>
          </p:sp>
        </mc:Choice>
        <mc:Fallback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50" y="1310862"/>
                <a:ext cx="7465149" cy="4570482"/>
              </a:xfrm>
              <a:prstGeom prst="rect">
                <a:avLst/>
              </a:prstGeom>
              <a:blipFill>
                <a:blip r:embed="rId3"/>
                <a:stretch>
                  <a:fillRect l="-408" t="-400" r="-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09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dirty="0"/>
              <a:t>1.2. Training a Simple Classifier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 smtClean="0"/>
              <a:t>ML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D064-8AD6-E847-A6B4-5188AC6A3132}" type="slidenum">
              <a:rPr kumimoji="1" lang="ko-KR" altLang="en-US" smtClean="0"/>
              <a:t>15</a:t>
            </a:fld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/>
              <p:cNvSpPr/>
              <p:nvPr/>
            </p:nvSpPr>
            <p:spPr>
              <a:xfrm>
                <a:off x="2152650" y="1310862"/>
                <a:ext cx="7465149" cy="5078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solidFill>
                      <a:prstClr val="black"/>
                    </a:solidFill>
                    <a:ea typeface="ADAM.CG PRO" charset="0"/>
                    <a:cs typeface="ADAM.CG PRO" charset="0"/>
                  </a:rPr>
                  <a:t>The error E was the difference the desired value t and the calculated based on current guess y, and can be written: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DAM.CG PRO" charset="0"/>
                          <a:cs typeface="ADAM.CG PRO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DAM.CG PRO" charset="0"/>
                          <a:cs typeface="ADAM.CG PRO" charset="0"/>
                        </a:rPr>
                        <m:t>−</m:t>
                      </m:r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DAM.CG PRO" charset="0"/>
                          <a:cs typeface="ADAM.CG PRO" charset="0"/>
                        </a:rPr>
                        <m:t>𝑦</m:t>
                      </m:r>
                      <m:r>
                        <a:rPr lang="en-US" altLang="ko-KR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DAM.CG PRO" charset="0"/>
                          <a:cs typeface="ADAM.CG PRO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DAM.CG PRO" charset="0"/>
                              <a:cs typeface="ADAM.CG PRO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DAM.CG PRO" charset="0"/>
                              <a:cs typeface="ADAM.CG PRO" charset="0"/>
                            </a:rPr>
                            <m:t>𝐴</m:t>
                          </m:r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DAM.CG PRO" charset="0"/>
                              <a:cs typeface="ADAM.CG PRO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DAM.CG PRO" charset="0"/>
                              <a:cs typeface="ADAM.CG PRO" charset="0"/>
                            </a:rPr>
                            <m:t>Δ</m:t>
                          </m:r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DAM.CG PRO" charset="0"/>
                              <a:cs typeface="ADAM.CG PRO" charset="0"/>
                            </a:rPr>
                            <m:t>𝐴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DAM.CG PRO" charset="0"/>
                          <a:cs typeface="ADAM.CG PRO" charset="0"/>
                        </a:rPr>
                        <m:t>𝑥</m:t>
                      </m:r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DAM.CG PRO" charset="0"/>
                          <a:cs typeface="ADAM.CG PRO" charset="0"/>
                        </a:rPr>
                        <m:t>−</m:t>
                      </m:r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DAM.CG PRO" charset="0"/>
                          <a:cs typeface="ADAM.CG PRO" charset="0"/>
                        </a:rPr>
                        <m:t>𝐴𝑥</m:t>
                      </m:r>
                    </m:oMath>
                  </m:oMathPara>
                </a14:m>
                <a:endParaRPr lang="en-US" altLang="ko-KR" sz="1600" b="1" dirty="0" smtClean="0">
                  <a:ea typeface="ADAM.CG PRO" charset="0"/>
                  <a:cs typeface="ADAM.CG PRO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ea typeface="ADAM.CG PRO" charset="0"/>
                    <a:cs typeface="ADAM.CG PRO" charset="0"/>
                  </a:rPr>
                  <a:t>Expanding the terms and simplifying: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DAM.CG PRO" charset="0"/>
                          <a:cs typeface="ADAM.CG PRO" charset="0"/>
                        </a:rPr>
                        <m:t>𝐸</m:t>
                      </m:r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DAM.CG PRO" charset="0"/>
                          <a:cs typeface="ADAM.CG PRO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DAM.CG PRO" charset="0"/>
                          <a:cs typeface="ADAM.CG PRO" charset="0"/>
                        </a:rPr>
                        <m:t>𝑡</m:t>
                      </m:r>
                      <m:r>
                        <a:rPr lang="en-US" altLang="ko-KR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DAM.CG PRO" charset="0"/>
                          <a:cs typeface="ADAM.CG PRO" charset="0"/>
                        </a:rPr>
                        <m:t>−</m:t>
                      </m:r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DAM.CG PRO" charset="0"/>
                          <a:cs typeface="ADAM.CG PRO" charset="0"/>
                        </a:rPr>
                        <m:t>𝑦</m:t>
                      </m:r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DAM.CG PRO" charset="0"/>
                          <a:cs typeface="ADAM.CG PRO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DAM.CG PRO" charset="0"/>
                          <a:cs typeface="ADAM.CG PRO" charset="0"/>
                        </a:rPr>
                        <m:t>𝐴𝑥</m:t>
                      </m:r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DAM.CG PRO" charset="0"/>
                          <a:cs typeface="ADAM.CG PRO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DAM.CG PRO" charset="0"/>
                              <a:cs typeface="ADAM.CG PRO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DAM.CG PRO" charset="0"/>
                              <a:cs typeface="ADAM.CG PRO" charset="0"/>
                            </a:rPr>
                            <m:t>Δ</m:t>
                          </m:r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DAM.CG PRO" charset="0"/>
                              <a:cs typeface="ADAM.CG PRO" charset="0"/>
                            </a:rPr>
                            <m:t>𝐴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DAM.CG PRO" charset="0"/>
                          <a:cs typeface="ADAM.CG PRO" charset="0"/>
                        </a:rPr>
                        <m:t>𝑥</m:t>
                      </m:r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DAM.CG PRO" charset="0"/>
                          <a:cs typeface="ADAM.CG PRO" charset="0"/>
                        </a:rPr>
                        <m:t>−</m:t>
                      </m:r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DAM.CG PRO" charset="0"/>
                          <a:cs typeface="ADAM.CG PRO" charset="0"/>
                        </a:rPr>
                        <m:t>𝐴𝑥</m:t>
                      </m:r>
                    </m:oMath>
                  </m:oMathPara>
                </a14:m>
                <a:endParaRPr lang="en-US" altLang="ko-KR" sz="1600" dirty="0" smtClean="0">
                  <a:ea typeface="ADAM.CG PRO" charset="0"/>
                  <a:cs typeface="ADAM.CG PRO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DAM.CG PRO" charset="0"/>
                          <a:cs typeface="ADAM.CG PRO" charset="0"/>
                        </a:rPr>
                        <m:t>𝐸</m:t>
                      </m:r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DAM.CG PRO" charset="0"/>
                          <a:cs typeface="ADAM.CG PRO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DAM.CG PRO" charset="0"/>
                              <a:cs typeface="ADAM.CG PRO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ko-K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DAM.CG PRO" charset="0"/>
                              <a:cs typeface="ADAM.CG PRO" charset="0"/>
                            </a:rPr>
                            <m:t>Δ</m:t>
                          </m:r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DAM.CG PRO" charset="0"/>
                              <a:cs typeface="ADAM.CG PRO" charset="0"/>
                            </a:rPr>
                            <m:t>𝐴</m:t>
                          </m:r>
                        </m:e>
                      </m:d>
                      <m:r>
                        <a:rPr lang="en-US" altLang="ko-KR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DAM.CG PRO" charset="0"/>
                          <a:cs typeface="ADAM.CG PRO" charset="0"/>
                        </a:rPr>
                        <m:t>𝑥</m:t>
                      </m:r>
                    </m:oMath>
                  </m:oMathPara>
                </a14:m>
                <a:endParaRPr lang="en-US" altLang="ko-KR" sz="1600" dirty="0">
                  <a:ea typeface="ADAM.CG PRO" charset="0"/>
                  <a:cs typeface="ADAM.CG PRO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solidFill>
                      <a:prstClr val="black"/>
                    </a:solidFill>
                    <a:ea typeface="ADAM.CG PRO" charset="0"/>
                    <a:cs typeface="ADAM.CG PRO" charset="0"/>
                  </a:rPr>
                  <a:t> To know how much to adjust A to improve the slope of the classifier simply re-arrange the last equation considering </a:t>
                </a:r>
                <a:r>
                  <a:rPr lang="el-GR" altLang="ko-KR" sz="1600" dirty="0" smtClean="0">
                    <a:solidFill>
                      <a:prstClr val="black"/>
                    </a:solidFill>
                    <a:ea typeface="ADAM.CG PRO" charset="0"/>
                    <a:cs typeface="ADAM.CG PRO" charset="0"/>
                  </a:rPr>
                  <a:t>Δ</a:t>
                </a:r>
                <a:r>
                  <a:rPr lang="en-US" altLang="ko-KR" sz="1600" dirty="0" smtClean="0">
                    <a:solidFill>
                      <a:prstClr val="black"/>
                    </a:solidFill>
                    <a:ea typeface="ADAM.CG PRO" charset="0"/>
                    <a:cs typeface="ADAM.CG PRO" charset="0"/>
                  </a:rPr>
                  <a:t>A: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DAM.CG PRO" charset="0"/>
                          <a:cs typeface="ADAM.CG PRO" charset="0"/>
                        </a:rPr>
                        <m:t>Δ</m:t>
                      </m:r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DAM.CG PRO" charset="0"/>
                          <a:cs typeface="ADAM.CG PRO" charset="0"/>
                        </a:rPr>
                        <m:t>𝐴</m:t>
                      </m:r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DAM.CG PRO" charset="0"/>
                          <a:cs typeface="ADAM.CG PRO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DAM.CG PRO" charset="0"/>
                          <a:cs typeface="ADAM.CG PRO" charset="0"/>
                        </a:rPr>
                        <m:t>𝐸</m:t>
                      </m:r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DAM.CG PRO" charset="0"/>
                          <a:cs typeface="ADAM.CG PRO" charset="0"/>
                        </a:rPr>
                        <m:t>/</m:t>
                      </m:r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DAM.CG PRO" charset="0"/>
                          <a:cs typeface="ADAM.CG PRO" charset="0"/>
                        </a:rPr>
                        <m:t>𝑥</m:t>
                      </m:r>
                    </m:oMath>
                  </m:oMathPara>
                </a14:m>
                <a:endParaRPr lang="en-US" altLang="ko-KR" sz="1600" dirty="0">
                  <a:ea typeface="ADAM.CG PRO" charset="0"/>
                  <a:cs typeface="ADAM.CG PRO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ea typeface="ADAM.CG PRO" charset="0"/>
                    <a:cs typeface="ADAM.CG PRO" charset="0"/>
                  </a:rPr>
                  <a:t>The error was 0.35 and the x was 3.0. That gives Δ A = E / x </a:t>
                </a:r>
                <a:r>
                  <a:rPr lang="en-US" altLang="ko-KR" sz="1600" dirty="0" smtClean="0">
                    <a:ea typeface="ADAM.CG PRO" charset="0"/>
                    <a:cs typeface="ADAM.CG PRO" charset="0"/>
                  </a:rPr>
                  <a:t>as 0.35 </a:t>
                </a:r>
                <a:r>
                  <a:rPr lang="en-US" altLang="ko-KR" sz="1600" dirty="0">
                    <a:ea typeface="ADAM.CG PRO" charset="0"/>
                    <a:cs typeface="ADAM.CG PRO" charset="0"/>
                  </a:rPr>
                  <a:t>/ 3.0 = </a:t>
                </a:r>
                <a:r>
                  <a:rPr lang="en-US" altLang="ko-KR" sz="1600" dirty="0" smtClean="0">
                    <a:ea typeface="ADAM.CG PRO" charset="0"/>
                    <a:cs typeface="ADAM.CG PRO" charset="0"/>
                  </a:rPr>
                  <a:t>0.1167. that means we </a:t>
                </a:r>
                <a:r>
                  <a:rPr lang="en-US" altLang="ko-KR" sz="1600" dirty="0">
                    <a:ea typeface="ADAM.CG PRO" charset="0"/>
                    <a:cs typeface="ADAM.CG PRO" charset="0"/>
                  </a:rPr>
                  <a:t>need to change the current A = 0.25 by 0.1167</a:t>
                </a:r>
                <a:r>
                  <a:rPr lang="en-US" altLang="ko-KR" sz="1600" dirty="0" smtClean="0">
                    <a:ea typeface="ADAM.CG PRO" charset="0"/>
                    <a:cs typeface="ADAM.CG PRO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600" dirty="0" smtClean="0">
                  <a:ea typeface="ADAM.CG PRO" charset="0"/>
                  <a:cs typeface="ADAM.CG PRO" charset="0"/>
                </a:endParaRPr>
              </a:p>
              <a:p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new improved value for </a:t>
                </a:r>
                <a:r>
                  <a:rPr lang="en-US" b="1" dirty="0"/>
                  <a:t>A </a:t>
                </a:r>
                <a:r>
                  <a:rPr lang="en-US" dirty="0" smtClean="0"/>
                  <a:t>is ( </a:t>
                </a:r>
                <a:r>
                  <a:rPr lang="en-US" b="1" dirty="0"/>
                  <a:t>A </a:t>
                </a:r>
                <a:r>
                  <a:rPr lang="en-US" dirty="0"/>
                  <a:t>+ Δ </a:t>
                </a:r>
                <a:r>
                  <a:rPr lang="en-US" b="1" dirty="0"/>
                  <a:t>A </a:t>
                </a:r>
                <a:r>
                  <a:rPr lang="en-US" dirty="0"/>
                  <a:t>) which </a:t>
                </a:r>
                <a:r>
                  <a:rPr lang="en-US" dirty="0" smtClean="0"/>
                  <a:t>is</a:t>
                </a:r>
                <a:br>
                  <a:rPr lang="en-US" dirty="0" smtClean="0"/>
                </a:br>
                <a:r>
                  <a:rPr lang="en-US" dirty="0" smtClean="0"/>
                  <a:t>0.25 </a:t>
                </a:r>
                <a:r>
                  <a:rPr lang="en-US" dirty="0"/>
                  <a:t>+ 0.1167 = 0.3667</a:t>
                </a:r>
                <a:r>
                  <a:rPr lang="en-US" dirty="0" smtClean="0"/>
                  <a:t>.</a:t>
                </a:r>
                <a:endParaRPr lang="en-US" altLang="ko-KR" sz="1600" dirty="0" smtClean="0">
                  <a:ea typeface="ADAM.CG PRO" charset="0"/>
                  <a:cs typeface="ADAM.CG PRO" charset="0"/>
                </a:endParaRPr>
              </a:p>
            </p:txBody>
          </p:sp>
        </mc:Choice>
        <mc:Fallback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50" y="1310862"/>
                <a:ext cx="7465149" cy="5078313"/>
              </a:xfrm>
              <a:prstGeom prst="rect">
                <a:avLst/>
              </a:prstGeom>
              <a:blipFill>
                <a:blip r:embed="rId2"/>
                <a:stretch>
                  <a:fillRect l="-653" b="-9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2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dirty="0"/>
              <a:t>1.2. Training a Simple Classifier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 smtClean="0"/>
              <a:t>ML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D064-8AD6-E847-A6B4-5188AC6A3132}" type="slidenum">
              <a:rPr kumimoji="1" lang="ko-KR" altLang="en-US" smtClean="0"/>
              <a:t>16</a:t>
            </a:fld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152650" y="1310862"/>
            <a:ext cx="746514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For a true </a:t>
            </a:r>
            <a:r>
              <a:rPr lang="en-US" altLang="ko-KR" sz="1600" dirty="0">
                <a:solidFill>
                  <a:prstClr val="black"/>
                </a:solidFill>
                <a:ea typeface="ADAM.CG PRO" charset="0"/>
                <a:cs typeface="ADAM.CG PRO" charset="0"/>
              </a:rPr>
              <a:t>pairing of x = 1.0 and y = </a:t>
            </a: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3.0</a:t>
            </a:r>
            <a:r>
              <a:rPr lang="en-US" altLang="ko-KR" sz="1600" dirty="0">
                <a:solidFill>
                  <a:prstClr val="black"/>
                </a:solidFill>
                <a:ea typeface="ADAM.CG PRO" charset="0"/>
                <a:cs typeface="ADAM.CG PRO" charset="0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and updated </a:t>
            </a:r>
            <a:r>
              <a:rPr lang="en-US" altLang="ko-KR" sz="1600" dirty="0">
                <a:solidFill>
                  <a:prstClr val="black"/>
                </a:solidFill>
                <a:ea typeface="ADAM.CG PRO" charset="0"/>
                <a:cs typeface="ADAM.CG PRO" charset="0"/>
              </a:rPr>
              <a:t>A = </a:t>
            </a: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0.3667: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y </a:t>
            </a:r>
            <a:r>
              <a:rPr lang="en-US" altLang="ko-KR" sz="1600" dirty="0">
                <a:solidFill>
                  <a:prstClr val="black"/>
                </a:solidFill>
                <a:ea typeface="ADAM.CG PRO" charset="0"/>
                <a:cs typeface="ADAM.CG PRO" charset="0"/>
              </a:rPr>
              <a:t>= 0.3667 * 1.0 = 0.3667. That’s not very close to the </a:t>
            </a: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training example y </a:t>
            </a:r>
            <a:r>
              <a:rPr lang="en-US" altLang="ko-KR" sz="1600" dirty="0">
                <a:solidFill>
                  <a:prstClr val="black"/>
                </a:solidFill>
                <a:ea typeface="ADAM.CG PRO" charset="0"/>
                <a:cs typeface="ADAM.CG PRO" charset="0"/>
              </a:rPr>
              <a:t>= </a:t>
            </a: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3.0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black"/>
              </a:solidFill>
              <a:ea typeface="ADAM.CG PRO" charset="0"/>
              <a:cs typeface="ADAM.CG PRO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Setting </a:t>
            </a:r>
            <a:r>
              <a:rPr lang="en-US" altLang="ko-KR" sz="1600" dirty="0">
                <a:solidFill>
                  <a:prstClr val="black"/>
                </a:solidFill>
                <a:ea typeface="ADAM.CG PRO" charset="0"/>
                <a:cs typeface="ADAM.CG PRO" charset="0"/>
              </a:rPr>
              <a:t>the desired target value </a:t>
            </a: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at t = </a:t>
            </a:r>
            <a:r>
              <a:rPr lang="en-US" altLang="ko-KR" sz="1600" dirty="0">
                <a:solidFill>
                  <a:prstClr val="black"/>
                </a:solidFill>
                <a:ea typeface="ADAM.CG PRO" charset="0"/>
                <a:cs typeface="ADAM.CG PRO" charset="0"/>
              </a:rPr>
              <a:t>2.9 error E =</a:t>
            </a: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ea typeface="ADAM.CG PRO" charset="0"/>
                <a:cs typeface="ADAM.CG PRO" charset="0"/>
              </a:rPr>
              <a:t>(</a:t>
            </a: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2.9 - </a:t>
            </a:r>
            <a:r>
              <a:rPr lang="en-US" altLang="ko-KR" sz="1600" dirty="0">
                <a:solidFill>
                  <a:prstClr val="black"/>
                </a:solidFill>
                <a:ea typeface="ADAM.CG PRO" charset="0"/>
                <a:cs typeface="ADAM.CG PRO" charset="0"/>
              </a:rPr>
              <a:t>0.3667</a:t>
            </a: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) = 2.5333.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Update </a:t>
            </a:r>
            <a:r>
              <a:rPr lang="en-US" altLang="ko-KR" sz="1600" dirty="0">
                <a:solidFill>
                  <a:prstClr val="black"/>
                </a:solidFill>
                <a:ea typeface="ADAM.CG PRO" charset="0"/>
                <a:cs typeface="ADAM.CG PRO" charset="0"/>
              </a:rPr>
              <a:t>the </a:t>
            </a: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A: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ΔA = E </a:t>
            </a:r>
            <a:r>
              <a:rPr lang="en-US" altLang="ko-KR" sz="1600" dirty="0">
                <a:solidFill>
                  <a:prstClr val="black"/>
                </a:solidFill>
                <a:ea typeface="ADAM.CG PRO" charset="0"/>
                <a:cs typeface="ADAM.CG PRO" charset="0"/>
              </a:rPr>
              <a:t>/ </a:t>
            </a: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x		</a:t>
            </a:r>
            <a:r>
              <a:rPr lang="en-US" altLang="ko-KR" sz="1600" dirty="0">
                <a:solidFill>
                  <a:prstClr val="black"/>
                </a:solidFill>
                <a:ea typeface="ADAM.CG PRO" charset="0"/>
                <a:cs typeface="ADAM.CG PRO" charset="0"/>
              </a:rPr>
              <a:t> ΔA </a:t>
            </a: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= 2.5333 </a:t>
            </a:r>
            <a:r>
              <a:rPr lang="en-US" altLang="ko-KR" sz="1600" dirty="0">
                <a:solidFill>
                  <a:prstClr val="black"/>
                </a:solidFill>
                <a:ea typeface="ADAM.CG PRO" charset="0"/>
                <a:cs typeface="ADAM.CG PRO" charset="0"/>
              </a:rPr>
              <a:t>/ 1.0 = </a:t>
            </a: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2.5333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prstClr val="black"/>
              </a:solidFill>
              <a:ea typeface="ADAM.CG PRO" charset="0"/>
              <a:cs typeface="ADAM.CG PRO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A = </a:t>
            </a:r>
            <a:r>
              <a:rPr lang="en-US" altLang="ko-KR" sz="1600" dirty="0">
                <a:solidFill>
                  <a:prstClr val="black"/>
                </a:solidFill>
                <a:ea typeface="ADAM.CG PRO" charset="0"/>
                <a:cs typeface="ADAM.CG PRO" charset="0"/>
              </a:rPr>
              <a:t>0.3667 + 2.5333 = </a:t>
            </a: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2.9.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prstClr val="black"/>
              </a:solidFill>
              <a:ea typeface="ADAM.CG PRO" charset="0"/>
              <a:cs typeface="ADAM.CG PRO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That </a:t>
            </a:r>
            <a:r>
              <a:rPr lang="en-US" altLang="ko-KR" sz="1600" dirty="0">
                <a:solidFill>
                  <a:prstClr val="black"/>
                </a:solidFill>
                <a:ea typeface="ADAM.CG PRO" charset="0"/>
                <a:cs typeface="ADAM.CG PRO" charset="0"/>
              </a:rPr>
              <a:t>means for x = 1.0 the </a:t>
            </a: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function gives </a:t>
            </a:r>
            <a:r>
              <a:rPr lang="en-US" altLang="ko-KR" sz="1600" dirty="0">
                <a:solidFill>
                  <a:prstClr val="black"/>
                </a:solidFill>
                <a:ea typeface="ADAM.CG PRO" charset="0"/>
                <a:cs typeface="ADAM.CG PRO" charset="0"/>
              </a:rPr>
              <a:t>2.9 as the answer, which is what the desired value was</a:t>
            </a: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prstClr val="black"/>
              </a:solidFill>
              <a:ea typeface="ADAM.CG PRO" charset="0"/>
              <a:cs typeface="ADAM.CG PRO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black"/>
              </a:solidFill>
              <a:ea typeface="ADAM.CG PRO" charset="0"/>
              <a:cs typeface="ADAM.CG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17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dirty="0"/>
              <a:t>1.2. Training a Simple Classifier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 smtClean="0"/>
              <a:t>ML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D064-8AD6-E847-A6B4-5188AC6A3132}" type="slidenum">
              <a:rPr kumimoji="1" lang="ko-KR" altLang="en-US" smtClean="0"/>
              <a:t>17</a:t>
            </a:fld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152650" y="1310862"/>
            <a:ext cx="74651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The following </a:t>
            </a:r>
            <a:r>
              <a:rPr lang="en-US" altLang="ko-KR" sz="1600" dirty="0">
                <a:solidFill>
                  <a:prstClr val="black"/>
                </a:solidFill>
                <a:ea typeface="ADAM.CG PRO" charset="0"/>
                <a:cs typeface="ADAM.CG PRO" charset="0"/>
              </a:rPr>
              <a:t>plot shows the initial line, the line updated after learning from the first training example</a:t>
            </a: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, and </a:t>
            </a:r>
            <a:r>
              <a:rPr lang="en-US" altLang="ko-KR" sz="1600" dirty="0">
                <a:solidFill>
                  <a:prstClr val="black"/>
                </a:solidFill>
                <a:ea typeface="ADAM.CG PRO" charset="0"/>
                <a:cs typeface="ADAM.CG PRO" charset="0"/>
              </a:rPr>
              <a:t>the final line after learning from the second training example</a:t>
            </a: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. When updating </a:t>
            </a:r>
            <a:r>
              <a:rPr lang="en-US" altLang="ko-KR" sz="1600" dirty="0">
                <a:solidFill>
                  <a:prstClr val="black"/>
                </a:solidFill>
                <a:ea typeface="ADAM.CG PRO" charset="0"/>
                <a:cs typeface="ADAM.CG PRO" charset="0"/>
              </a:rPr>
              <a:t>for each training data example, </a:t>
            </a: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all we </a:t>
            </a:r>
            <a:r>
              <a:rPr lang="en-US" altLang="ko-KR" sz="1600" dirty="0">
                <a:solidFill>
                  <a:prstClr val="black"/>
                </a:solidFill>
                <a:ea typeface="ADAM.CG PRO" charset="0"/>
                <a:cs typeface="ADAM.CG PRO" charset="0"/>
              </a:rPr>
              <a:t>get is that the final update simply matches the last training example </a:t>
            </a: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closely.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2581943"/>
            <a:ext cx="47053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5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dirty="0"/>
              <a:t>1.2. Training a Simple Classifier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 smtClean="0"/>
              <a:t>ML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D064-8AD6-E847-A6B4-5188AC6A3132}" type="slidenum">
              <a:rPr kumimoji="1" lang="ko-KR" altLang="en-US" smtClean="0"/>
              <a:t>18</a:t>
            </a:fld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152650" y="1310862"/>
            <a:ext cx="74651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ea typeface="ADAM.CG PRO" charset="0"/>
                <a:cs typeface="ADAM.CG PRO" charset="0"/>
              </a:rPr>
              <a:t>How </a:t>
            </a: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the fact of the </a:t>
            </a:r>
            <a:r>
              <a:rPr lang="en-US" altLang="ko-KR" sz="1600" dirty="0">
                <a:solidFill>
                  <a:prstClr val="black"/>
                </a:solidFill>
                <a:ea typeface="ADAM.CG PRO" charset="0"/>
                <a:cs typeface="ADAM.CG PRO" charset="0"/>
              </a:rPr>
              <a:t>final update simply matches the last training example </a:t>
            </a: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closely can be fixed?</a:t>
            </a:r>
          </a:p>
          <a:p>
            <a:pPr algn="just">
              <a:lnSpc>
                <a:spcPct val="150000"/>
              </a:lnSpc>
            </a:pPr>
            <a:endParaRPr lang="en-US" altLang="ko-KR" sz="1600" dirty="0">
              <a:solidFill>
                <a:prstClr val="black"/>
              </a:solidFill>
              <a:ea typeface="ADAM.CG PRO" charset="0"/>
              <a:cs typeface="ADAM.CG PRO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This is obtained by </a:t>
            </a:r>
            <a:r>
              <a:rPr lang="en-US" altLang="ko-KR" sz="1600" b="1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moderating the updates </a:t>
            </a: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what is an important idea in </a:t>
            </a:r>
            <a:r>
              <a:rPr lang="en-US" altLang="ko-KR" sz="1600" b="1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machine learning. </a:t>
            </a:r>
            <a:r>
              <a:rPr lang="en-US" altLang="ko-KR" sz="1600" dirty="0">
                <a:solidFill>
                  <a:prstClr val="black"/>
                </a:solidFill>
                <a:ea typeface="ADAM.CG PRO" charset="0"/>
                <a:cs typeface="ADAM.CG PRO" charset="0"/>
              </a:rPr>
              <a:t>Instead of jumping enthusiastically to each new </a:t>
            </a: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A, a </a:t>
            </a:r>
            <a:r>
              <a:rPr lang="en-US" altLang="ko-KR" sz="1600" dirty="0">
                <a:solidFill>
                  <a:prstClr val="black"/>
                </a:solidFill>
                <a:ea typeface="ADAM.CG PRO" charset="0"/>
                <a:cs typeface="ADAM.CG PRO" charset="0"/>
              </a:rPr>
              <a:t>fraction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ea typeface="ADAM.CG PRO" charset="0"/>
                <a:cs typeface="ADAM.CG PRO" charset="0"/>
              </a:rPr>
              <a:t>of the change </a:t>
            </a: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ΔA is taken, so that </a:t>
            </a:r>
            <a:r>
              <a:rPr lang="en-US" altLang="ko-KR" sz="1600" dirty="0">
                <a:solidFill>
                  <a:prstClr val="black"/>
                </a:solidFill>
                <a:ea typeface="ADAM.CG PRO" charset="0"/>
                <a:cs typeface="ADAM.CG PRO" charset="0"/>
              </a:rPr>
              <a:t>we move in the direction that the training </a:t>
            </a: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example suggests</a:t>
            </a:r>
            <a:r>
              <a:rPr lang="en-US" altLang="ko-KR" sz="1600" dirty="0">
                <a:solidFill>
                  <a:prstClr val="black"/>
                </a:solidFill>
                <a:ea typeface="ADAM.CG PRO" charset="0"/>
                <a:cs typeface="ADAM.CG PRO" charset="0"/>
              </a:rPr>
              <a:t>, but do so slightly cautiously, keeping some of the previous </a:t>
            </a: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value.</a:t>
            </a:r>
            <a:endParaRPr lang="en-US" altLang="ko-KR" sz="1600" b="1" dirty="0">
              <a:solidFill>
                <a:prstClr val="black"/>
              </a:solidFill>
              <a:ea typeface="ADAM.CG PRO" charset="0"/>
              <a:cs typeface="ADAM.CG PRO" charset="0"/>
            </a:endParaRPr>
          </a:p>
          <a:p>
            <a:pPr algn="just">
              <a:lnSpc>
                <a:spcPct val="150000"/>
              </a:lnSpc>
            </a:pPr>
            <a:endParaRPr lang="en-US" altLang="ko-KR" sz="1600" b="1" dirty="0" smtClean="0">
              <a:solidFill>
                <a:prstClr val="black"/>
              </a:solidFill>
              <a:ea typeface="ADAM.CG PRO" charset="0"/>
              <a:cs typeface="ADAM.CG PRO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The </a:t>
            </a:r>
            <a:r>
              <a:rPr lang="en-US" altLang="ko-KR" sz="1600" dirty="0">
                <a:solidFill>
                  <a:prstClr val="black"/>
                </a:solidFill>
                <a:ea typeface="ADAM.CG PRO" charset="0"/>
                <a:cs typeface="ADAM.CG PRO" charset="0"/>
              </a:rPr>
              <a:t>moderation can dampen the impact of those errors or </a:t>
            </a: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noise contained sometimes in training data.</a:t>
            </a:r>
            <a:endParaRPr lang="en-US" altLang="ko-KR" sz="1600" dirty="0">
              <a:solidFill>
                <a:prstClr val="black"/>
              </a:solidFill>
              <a:ea typeface="ADAM.CG PRO" charset="0"/>
              <a:cs typeface="ADAM.CG PRO" charset="0"/>
            </a:endParaRPr>
          </a:p>
          <a:p>
            <a:pPr algn="ctr">
              <a:lnSpc>
                <a:spcPct val="150000"/>
              </a:lnSpc>
            </a:pPr>
            <a:r>
              <a:rPr lang="el-GR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Δ</a:t>
            </a: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A = L (E / x )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Moderating </a:t>
            </a:r>
            <a:r>
              <a:rPr lang="en-US" altLang="ko-KR" sz="1600" dirty="0">
                <a:solidFill>
                  <a:prstClr val="black"/>
                </a:solidFill>
                <a:ea typeface="ADAM.CG PRO" charset="0"/>
                <a:cs typeface="ADAM.CG PRO" charset="0"/>
              </a:rPr>
              <a:t>factor is often called a learning </a:t>
            </a: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rate (L).</a:t>
            </a:r>
            <a:endParaRPr lang="en-US" altLang="ko-KR" sz="1600" dirty="0">
              <a:solidFill>
                <a:prstClr val="black"/>
              </a:solidFill>
              <a:ea typeface="ADAM.CG PRO" charset="0"/>
              <a:cs typeface="ADAM.CG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70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dirty="0"/>
              <a:t>1.2. Training a Simple Classifier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 smtClean="0"/>
              <a:t>ML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D064-8AD6-E847-A6B4-5188AC6A3132}" type="slidenum">
              <a:rPr kumimoji="1" lang="ko-KR" altLang="en-US" smtClean="0"/>
              <a:t>19</a:t>
            </a:fld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152650" y="1310862"/>
            <a:ext cx="746515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For L=0.5:</a:t>
            </a:r>
            <a:endParaRPr lang="en-US" altLang="ko-KR" sz="1600" dirty="0">
              <a:solidFill>
                <a:prstClr val="black"/>
              </a:solidFill>
              <a:ea typeface="ADAM.CG PRO" charset="0"/>
              <a:cs typeface="ADAM.CG PRO" charset="0"/>
            </a:endParaRPr>
          </a:p>
          <a:p>
            <a:pPr algn="just"/>
            <a:endParaRPr lang="en-US" altLang="ko-KR" sz="1600" dirty="0" smtClean="0">
              <a:solidFill>
                <a:prstClr val="black"/>
              </a:solidFill>
              <a:ea typeface="ADAM.CG PRO" charset="0"/>
              <a:cs typeface="ADAM.CG PRO" charset="0"/>
            </a:endParaRPr>
          </a:p>
          <a:p>
            <a:pPr algn="just"/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A </a:t>
            </a:r>
            <a:r>
              <a:rPr lang="en-US" altLang="ko-KR" sz="1600" dirty="0">
                <a:solidFill>
                  <a:prstClr val="black"/>
                </a:solidFill>
                <a:ea typeface="ADAM.CG PRO" charset="0"/>
                <a:cs typeface="ADAM.CG PRO" charset="0"/>
              </a:rPr>
              <a:t>= </a:t>
            </a: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0.25. and x = 0.3</a:t>
            </a:r>
          </a:p>
          <a:p>
            <a:pPr algn="just"/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y </a:t>
            </a:r>
            <a:r>
              <a:rPr lang="en-US" altLang="ko-KR" sz="1600" dirty="0">
                <a:solidFill>
                  <a:prstClr val="black"/>
                </a:solidFill>
                <a:ea typeface="ADAM.CG PRO" charset="0"/>
                <a:cs typeface="ADAM.CG PRO" charset="0"/>
              </a:rPr>
              <a:t>= 0.25 * 3.0 = 0.75.</a:t>
            </a:r>
          </a:p>
          <a:p>
            <a:pPr algn="just"/>
            <a:r>
              <a:rPr lang="en-US" altLang="ko-KR" sz="1600" dirty="0">
                <a:solidFill>
                  <a:prstClr val="black"/>
                </a:solidFill>
                <a:ea typeface="ADAM.CG PRO" charset="0"/>
                <a:cs typeface="ADAM.CG PRO" charset="0"/>
              </a:rPr>
              <a:t>A desired value </a:t>
            </a: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of t = </a:t>
            </a:r>
            <a:r>
              <a:rPr lang="en-US" altLang="ko-KR" sz="1600" dirty="0">
                <a:solidFill>
                  <a:prstClr val="black"/>
                </a:solidFill>
                <a:ea typeface="ADAM.CG PRO" charset="0"/>
                <a:cs typeface="ADAM.CG PRO" charset="0"/>
              </a:rPr>
              <a:t>1.1 gives us an error </a:t>
            </a: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of E = </a:t>
            </a:r>
            <a:r>
              <a:rPr lang="en-US" altLang="ko-KR" sz="1600" dirty="0">
                <a:solidFill>
                  <a:prstClr val="black"/>
                </a:solidFill>
                <a:ea typeface="ADAM.CG PRO" charset="0"/>
                <a:cs typeface="ADAM.CG PRO" charset="0"/>
              </a:rPr>
              <a:t>0.35.</a:t>
            </a:r>
          </a:p>
          <a:p>
            <a:pPr algn="just"/>
            <a:r>
              <a:rPr lang="en-US" altLang="ko-KR" sz="1600" dirty="0">
                <a:solidFill>
                  <a:prstClr val="black"/>
                </a:solidFill>
                <a:ea typeface="ADAM.CG PRO" charset="0"/>
                <a:cs typeface="ADAM.CG PRO" charset="0"/>
              </a:rPr>
              <a:t>The Δ A = L ( E / x ) = 0.5 * 0.35 / 3.0 = 0.0583.</a:t>
            </a:r>
          </a:p>
          <a:p>
            <a:pPr algn="just"/>
            <a:r>
              <a:rPr lang="en-US" altLang="ko-KR" sz="1600" dirty="0">
                <a:solidFill>
                  <a:prstClr val="black"/>
                </a:solidFill>
                <a:ea typeface="ADAM.CG PRO" charset="0"/>
                <a:cs typeface="ADAM.CG PRO" charset="0"/>
              </a:rPr>
              <a:t>The updated A is 0.25 + 0.0583 = 0.3083</a:t>
            </a: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.</a:t>
            </a:r>
          </a:p>
          <a:p>
            <a:pPr algn="just"/>
            <a:endParaRPr lang="en-US" altLang="ko-KR" sz="1600" dirty="0">
              <a:solidFill>
                <a:prstClr val="black"/>
              </a:solidFill>
              <a:ea typeface="ADAM.CG PRO" charset="0"/>
              <a:cs typeface="ADAM.CG PRO" charset="0"/>
            </a:endParaRPr>
          </a:p>
          <a:p>
            <a:pPr algn="just"/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A = 0.3083 and  </a:t>
            </a:r>
            <a:r>
              <a:rPr lang="en-US" altLang="ko-KR" sz="1600" dirty="0">
                <a:solidFill>
                  <a:prstClr val="black"/>
                </a:solidFill>
                <a:ea typeface="ADAM.CG PRO" charset="0"/>
                <a:cs typeface="ADAM.CG PRO" charset="0"/>
              </a:rPr>
              <a:t>x = </a:t>
            </a: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3.0</a:t>
            </a:r>
          </a:p>
          <a:p>
            <a:pPr algn="just"/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y </a:t>
            </a:r>
            <a:r>
              <a:rPr lang="en-US" altLang="ko-KR" sz="1600" dirty="0">
                <a:solidFill>
                  <a:prstClr val="black"/>
                </a:solidFill>
                <a:ea typeface="ADAM.CG PRO" charset="0"/>
                <a:cs typeface="ADAM.CG PRO" charset="0"/>
              </a:rPr>
              <a:t>= 0.3083 * 3.0 = 0.9250</a:t>
            </a: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. therefore, the line falls on the wrong side.</a:t>
            </a:r>
          </a:p>
          <a:p>
            <a:pPr algn="just"/>
            <a:endParaRPr lang="en-US" altLang="ko-KR" sz="1600" dirty="0" smtClean="0">
              <a:solidFill>
                <a:prstClr val="black"/>
              </a:solidFill>
              <a:ea typeface="ADAM.CG PRO" charset="0"/>
              <a:cs typeface="ADAM.CG PRO" charset="0"/>
            </a:endParaRPr>
          </a:p>
          <a:p>
            <a:pPr algn="just"/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A = 0.3083 and x </a:t>
            </a:r>
            <a:r>
              <a:rPr lang="en-US" altLang="ko-KR" sz="1600" dirty="0">
                <a:solidFill>
                  <a:prstClr val="black"/>
                </a:solidFill>
                <a:ea typeface="ADAM.CG PRO" charset="0"/>
                <a:cs typeface="ADAM.CG PRO" charset="0"/>
              </a:rPr>
              <a:t>= 1.0 </a:t>
            </a:r>
            <a:endParaRPr lang="en-US" altLang="ko-KR" sz="1600" dirty="0" smtClean="0">
              <a:solidFill>
                <a:prstClr val="black"/>
              </a:solidFill>
              <a:ea typeface="ADAM.CG PRO" charset="0"/>
              <a:cs typeface="ADAM.CG PRO" charset="0"/>
            </a:endParaRPr>
          </a:p>
          <a:p>
            <a:pPr algn="just"/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y = 0.3083 </a:t>
            </a:r>
            <a:r>
              <a:rPr lang="en-US" altLang="ko-KR" sz="1600" dirty="0">
                <a:solidFill>
                  <a:prstClr val="black"/>
                </a:solidFill>
                <a:ea typeface="ADAM.CG PRO" charset="0"/>
                <a:cs typeface="ADAM.CG PRO" charset="0"/>
              </a:rPr>
              <a:t>* 1.0 = 0.3083</a:t>
            </a: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.</a:t>
            </a:r>
          </a:p>
          <a:p>
            <a:pPr algn="just"/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The desired value was 2.9 so </a:t>
            </a:r>
            <a:r>
              <a:rPr lang="en-US" altLang="ko-KR" sz="1600" dirty="0">
                <a:solidFill>
                  <a:prstClr val="black"/>
                </a:solidFill>
                <a:ea typeface="ADAM.CG PRO" charset="0"/>
                <a:cs typeface="ADAM.CG PRO" charset="0"/>
              </a:rPr>
              <a:t>the error E = (2.9 0.3083</a:t>
            </a: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) = </a:t>
            </a:r>
            <a:r>
              <a:rPr lang="en-US" altLang="ko-KR" sz="1600" dirty="0">
                <a:solidFill>
                  <a:prstClr val="black"/>
                </a:solidFill>
                <a:ea typeface="ADAM.CG PRO" charset="0"/>
                <a:cs typeface="ADAM.CG PRO" charset="0"/>
              </a:rPr>
              <a:t>2.5917</a:t>
            </a: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.</a:t>
            </a:r>
          </a:p>
          <a:p>
            <a:pPr algn="just"/>
            <a:endParaRPr lang="en-US" altLang="ko-KR" sz="1600" dirty="0" smtClean="0">
              <a:solidFill>
                <a:prstClr val="black"/>
              </a:solidFill>
              <a:ea typeface="ADAM.CG PRO" charset="0"/>
              <a:cs typeface="ADAM.CG PRO" charset="0"/>
            </a:endParaRPr>
          </a:p>
          <a:p>
            <a:pPr algn="just"/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The </a:t>
            </a:r>
            <a:r>
              <a:rPr lang="el-GR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Δ </a:t>
            </a:r>
            <a:r>
              <a:rPr lang="en-US" altLang="ko-KR" sz="1600" dirty="0">
                <a:solidFill>
                  <a:prstClr val="black"/>
                </a:solidFill>
                <a:ea typeface="ADAM.CG PRO" charset="0"/>
                <a:cs typeface="ADAM.CG PRO" charset="0"/>
              </a:rPr>
              <a:t>A = L ( E / x ) = 0.5 * 2.5917 / 1.0 = 1.2958</a:t>
            </a: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.</a:t>
            </a:r>
          </a:p>
          <a:p>
            <a:pPr algn="just"/>
            <a:endParaRPr lang="en-US" altLang="ko-KR" sz="1600" dirty="0" smtClean="0">
              <a:solidFill>
                <a:prstClr val="black"/>
              </a:solidFill>
              <a:ea typeface="ADAM.CG PRO" charset="0"/>
              <a:cs typeface="ADAM.CG PRO" charset="0"/>
            </a:endParaRPr>
          </a:p>
          <a:p>
            <a:pPr algn="just"/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The </a:t>
            </a:r>
            <a:r>
              <a:rPr lang="en-US" altLang="ko-KR" sz="1600" dirty="0">
                <a:solidFill>
                  <a:prstClr val="black"/>
                </a:solidFill>
                <a:ea typeface="ADAM.CG PRO" charset="0"/>
                <a:cs typeface="ADAM.CG PRO" charset="0"/>
              </a:rPr>
              <a:t>even newer A is now 0.3083 + 1.2958 </a:t>
            </a: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= 1.6042.</a:t>
            </a:r>
          </a:p>
          <a:p>
            <a:pPr algn="just"/>
            <a:endParaRPr lang="en-US" altLang="ko-KR" sz="1600" dirty="0">
              <a:solidFill>
                <a:prstClr val="black"/>
              </a:solidFill>
              <a:ea typeface="ADAM.CG PRO" charset="0"/>
              <a:cs typeface="ADAM.CG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44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dirty="0"/>
              <a:t>1.1. Classifying is not very different from Predicting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 smtClean="0"/>
              <a:t>ML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D064-8AD6-E847-A6B4-5188AC6A3132}" type="slidenum">
              <a:rPr kumimoji="1" lang="ko-KR" altLang="en-US" smtClean="0"/>
              <a:t>2</a:t>
            </a:fld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52650" y="1310862"/>
            <a:ext cx="74651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The </a:t>
            </a: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following graph </a:t>
            </a: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shows </a:t>
            </a: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the measured widths and lengths of garden bugs</a:t>
            </a: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The caterpillars are thin and long, and the ladybirds are </a:t>
            </a: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wide and </a:t>
            </a: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short.</a:t>
            </a:r>
            <a:endParaRPr lang="ko-KR" altLang="en-US" sz="1600" dirty="0">
              <a:latin typeface="+mj-lt"/>
              <a:ea typeface="ADAM.CG PRO" charset="0"/>
              <a:cs typeface="ADAM.CG PR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687" y="2229518"/>
            <a:ext cx="42386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3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dirty="0"/>
              <a:t>1.2. Training a Simple Classifier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 smtClean="0"/>
              <a:t>ML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D064-8AD6-E847-A6B4-5188AC6A3132}" type="slidenum">
              <a:rPr kumimoji="1" lang="ko-KR" altLang="en-US" smtClean="0"/>
              <a:t>20</a:t>
            </a:fld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152650" y="1310862"/>
            <a:ext cx="74651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With these two simple </a:t>
            </a:r>
            <a:r>
              <a:rPr lang="en-US" altLang="ko-KR" sz="1600" dirty="0">
                <a:solidFill>
                  <a:prstClr val="black"/>
                </a:solidFill>
                <a:ea typeface="ADAM.CG PRO" charset="0"/>
                <a:cs typeface="ADAM.CG PRO" charset="0"/>
              </a:rPr>
              <a:t>training examples, and a relatively simple update method using </a:t>
            </a: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a moderating </a:t>
            </a:r>
            <a:r>
              <a:rPr lang="en-US" altLang="ko-KR" sz="1600" dirty="0">
                <a:solidFill>
                  <a:prstClr val="black"/>
                </a:solidFill>
                <a:ea typeface="ADAM.CG PRO" charset="0"/>
                <a:cs typeface="ADAM.CG PRO" charset="0"/>
              </a:rPr>
              <a:t>learning rate , we have very rapidly arrived at a good dividing line y = Ax where A </a:t>
            </a:r>
            <a:r>
              <a:rPr lang="en-US" altLang="ko-KR" sz="1600" dirty="0" smtClean="0">
                <a:solidFill>
                  <a:prstClr val="black"/>
                </a:solidFill>
                <a:ea typeface="ADAM.CG PRO" charset="0"/>
                <a:cs typeface="ADAM.CG PRO" charset="0"/>
              </a:rPr>
              <a:t>is 1.6042</a:t>
            </a:r>
            <a:r>
              <a:rPr lang="en-US" altLang="ko-KR" sz="1600" dirty="0">
                <a:solidFill>
                  <a:prstClr val="black"/>
                </a:solidFill>
                <a:ea typeface="ADAM.CG PRO" charset="0"/>
                <a:cs typeface="ADAM.CG PRO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12" y="2518107"/>
            <a:ext cx="50577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4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dirty="0"/>
              <a:t>1.2. Training a Simple Classifier</a:t>
            </a:r>
            <a:endParaRPr lang="ko-KR" altLang="en-US" sz="240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 smtClean="0"/>
              <a:t>ML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D064-8AD6-E847-A6B4-5188AC6A3132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7" name="직사각형 8"/>
          <p:cNvSpPr/>
          <p:nvPr/>
        </p:nvSpPr>
        <p:spPr>
          <a:xfrm>
            <a:off x="2152650" y="1587936"/>
            <a:ext cx="7431226" cy="329320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600" b="1" dirty="0" smtClean="0">
                <a:solidFill>
                  <a:srgbClr val="FF0000"/>
                </a:solidFill>
                <a:latin typeface="+mj-lt"/>
                <a:ea typeface="ADAM.CG PRO" charset="0"/>
                <a:cs typeface="ADAM.CG PRO" charset="0"/>
              </a:rPr>
              <a:t>Key </a:t>
            </a:r>
            <a:r>
              <a:rPr lang="en-US" altLang="ko-KR" sz="1600" b="1" dirty="0">
                <a:solidFill>
                  <a:srgbClr val="FF0000"/>
                </a:solidFill>
                <a:latin typeface="+mj-lt"/>
                <a:ea typeface="ADAM.CG PRO" charset="0"/>
                <a:cs typeface="ADAM.CG PRO" charset="0"/>
              </a:rPr>
              <a:t>Points</a:t>
            </a:r>
            <a:r>
              <a:rPr lang="en-US" altLang="ko-KR" sz="1600" b="1" dirty="0" smtClean="0">
                <a:solidFill>
                  <a:srgbClr val="FF0000"/>
                </a:solidFill>
                <a:latin typeface="+mj-lt"/>
                <a:ea typeface="ADAM.CG PRO" charset="0"/>
                <a:cs typeface="ADAM.CG PRO" charset="0"/>
              </a:rPr>
              <a:t>:</a:t>
            </a:r>
          </a:p>
          <a:p>
            <a:pPr algn="just"/>
            <a:endParaRPr lang="en-US" altLang="ko-KR" sz="1600" dirty="0">
              <a:latin typeface="+mj-lt"/>
              <a:ea typeface="ADAM.CG PRO" charset="0"/>
              <a:cs typeface="ADAM.CG PRO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We can use simple </a:t>
            </a:r>
            <a:r>
              <a:rPr lang="en-US" altLang="ko-KR" sz="1600" dirty="0" err="1">
                <a:latin typeface="+mj-lt"/>
                <a:ea typeface="ADAM.CG PRO" charset="0"/>
                <a:cs typeface="ADAM.CG PRO" charset="0"/>
              </a:rPr>
              <a:t>maths</a:t>
            </a: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 to understand the relationship between the output error of </a:t>
            </a: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a linear classifier </a:t>
            </a: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and the adjustable slope parameter. That is the same as knowing </a:t>
            </a: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how much </a:t>
            </a: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to adjust the slope to remove that output error</a:t>
            </a: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altLang="ko-KR" sz="1600" dirty="0">
              <a:latin typeface="+mj-lt"/>
              <a:ea typeface="ADAM.CG PRO" charset="0"/>
              <a:cs typeface="ADAM.CG PRO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A problem with doing these adjustments naively, is that the model is updated to </a:t>
            </a: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best match </a:t>
            </a: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the last training example only, discarding all previous training examples. A </a:t>
            </a: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good way </a:t>
            </a: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to fix this is to moderate the updates with a learning rate so no single </a:t>
            </a: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training example </a:t>
            </a: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totally dominates the learning</a:t>
            </a: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altLang="ko-KR" sz="1600" dirty="0" smtClean="0">
              <a:latin typeface="+mj-lt"/>
              <a:ea typeface="ADAM.CG PRO" charset="0"/>
              <a:cs typeface="ADAM.CG PRO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Training examples from the real world can be noisy or contain errors. </a:t>
            </a: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Moderating updates </a:t>
            </a: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in this way helpfully limits the impact of these false examples.</a:t>
            </a:r>
            <a:endParaRPr lang="en-US" altLang="ko-KR" sz="1600" dirty="0" smtClean="0">
              <a:latin typeface="+mj-lt"/>
              <a:ea typeface="ADAM.CG PRO" charset="0"/>
              <a:cs typeface="ADAM.CG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21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dirty="0"/>
              <a:t>1.1. Classifying is not very different from Predicting</a:t>
            </a:r>
            <a:endParaRPr lang="ko-KR" altLang="en-US" sz="240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 smtClean="0"/>
              <a:t>ML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D064-8AD6-E847-A6B4-5188AC6A3132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52650" y="1310862"/>
            <a:ext cx="74651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Linear </a:t>
            </a: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functions </a:t>
            </a: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give straight </a:t>
            </a: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lines when you plot their output against input</a:t>
            </a: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The adjustable parameter c changed </a:t>
            </a: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the slope </a:t>
            </a: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of that straight line</a:t>
            </a: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.</a:t>
            </a:r>
            <a:endParaRPr lang="en-US" altLang="ko-KR" sz="1600" dirty="0">
              <a:latin typeface="+mj-lt"/>
              <a:ea typeface="ADAM.CG PRO" charset="0"/>
              <a:cs typeface="ADAM.CG PRO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What happens if we place a straight line over that plot?</a:t>
            </a:r>
            <a:endParaRPr lang="ko-KR" altLang="en-US" sz="1600" dirty="0">
              <a:latin typeface="+mj-lt"/>
              <a:ea typeface="ADAM.CG PRO" charset="0"/>
              <a:cs typeface="ADAM.CG PR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75" y="2294268"/>
            <a:ext cx="41338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3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dirty="0"/>
              <a:t>1.1. Classifying is not very different from Predicting</a:t>
            </a:r>
            <a:endParaRPr lang="ko-KR" altLang="en-US" sz="240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 smtClean="0"/>
              <a:t>ML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D064-8AD6-E847-A6B4-5188AC6A3132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52650" y="1310862"/>
            <a:ext cx="74651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The </a:t>
            </a: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line </a:t>
            </a: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can be used to </a:t>
            </a: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separate different kinds of </a:t>
            </a: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things.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It </a:t>
            </a: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could be </a:t>
            </a: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used to </a:t>
            </a: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classify an unknown bug based on its measurements</a:t>
            </a: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By </a:t>
            </a: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adjusting the slope </a:t>
            </a: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again the graph below is obtained.</a:t>
            </a:r>
            <a:endParaRPr lang="ko-KR" altLang="en-US" sz="1600" dirty="0">
              <a:latin typeface="+mj-lt"/>
              <a:ea typeface="ADAM.CG PRO" charset="0"/>
              <a:cs typeface="ADAM.CG PR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2259180"/>
            <a:ext cx="42100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2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dirty="0"/>
              <a:t>1.1. Classifying is not very different from Predicting</a:t>
            </a:r>
            <a:endParaRPr lang="ko-KR" altLang="en-US" sz="240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 smtClean="0"/>
              <a:t>ML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D064-8AD6-E847-A6B4-5188AC6A3132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52650" y="1310862"/>
            <a:ext cx="74651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Adjusting again the slope the line that neatly </a:t>
            </a: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separates caterpillars from </a:t>
            </a: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ladybirds is obtained and, therefore, can be used as </a:t>
            </a: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classifier of bugs</a:t>
            </a: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ko-KR" altLang="en-US" sz="1600" dirty="0">
              <a:latin typeface="+mj-lt"/>
              <a:ea typeface="ADAM.CG PRO" charset="0"/>
              <a:cs typeface="ADAM.CG PR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5" y="2337631"/>
            <a:ext cx="40957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8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dirty="0"/>
              <a:t>1.1. Classifying is not very different from Predicting</a:t>
            </a:r>
            <a:endParaRPr lang="ko-KR" altLang="en-US" sz="240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 smtClean="0"/>
              <a:t>ML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D064-8AD6-E847-A6B4-5188AC6A3132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52650" y="1310862"/>
            <a:ext cx="74651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In the </a:t>
            </a: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following plot, </a:t>
            </a: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the </a:t>
            </a: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unknown bug </a:t>
            </a: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can be seen that is </a:t>
            </a: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a caterpillar because it lies </a:t>
            </a: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above the line.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This </a:t>
            </a: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classification is simple but pretty powerful already!</a:t>
            </a:r>
            <a:endParaRPr lang="ko-KR" altLang="en-US" sz="1600" dirty="0">
              <a:latin typeface="+mj-lt"/>
              <a:ea typeface="ADAM.CG PRO" charset="0"/>
              <a:cs typeface="ADAM.CG PR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412" y="2263942"/>
            <a:ext cx="40671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7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dirty="0"/>
              <a:t>1.1. Classifying is not very different from Predicting</a:t>
            </a:r>
            <a:endParaRPr lang="ko-KR" altLang="en-US" sz="240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 smtClean="0"/>
              <a:t>ML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D064-8AD6-E847-A6B4-5188AC6A3132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52650" y="1310862"/>
            <a:ext cx="78867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Notes:</a:t>
            </a:r>
          </a:p>
          <a:p>
            <a:endParaRPr lang="en-US" altLang="ko-KR" sz="1600" dirty="0" smtClean="0">
              <a:latin typeface="+mj-lt"/>
              <a:ea typeface="ADAM.CG PRO" charset="0"/>
              <a:cs typeface="ADAM.CG PRO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It was seen how </a:t>
            </a: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a linear function inside </a:t>
            </a: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a </a:t>
            </a: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simple predictors can be used to classify </a:t>
            </a: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previously unseen </a:t>
            </a: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data</a:t>
            </a: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ko-KR" sz="1600" dirty="0">
              <a:latin typeface="+mj-lt"/>
              <a:ea typeface="ADAM.CG PRO" charset="0"/>
              <a:cs typeface="ADAM.CG PRO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Some crucial element were skipped intentionally, such as: </a:t>
            </a: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How do we get the right slope? How do we improve </a:t>
            </a: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a line </a:t>
            </a: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we know isn’t a good divider between the two kinds of bugs</a:t>
            </a: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ko-KR" sz="1600" dirty="0">
              <a:latin typeface="+mj-lt"/>
              <a:ea typeface="ADAM.CG PRO" charset="0"/>
              <a:cs typeface="ADAM.CG PRO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The answer to that is again at the very heart of how neural networks learn, and we’ll look at </a:t>
            </a: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this next</a:t>
            </a: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.</a:t>
            </a:r>
            <a:endParaRPr lang="ko-KR" altLang="en-US" sz="1600" dirty="0">
              <a:latin typeface="+mj-lt"/>
              <a:ea typeface="ADAM.CG PRO" charset="0"/>
              <a:cs typeface="ADAM.CG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03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dirty="0"/>
              <a:t>1.2. Training a Simple Classifier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 smtClean="0"/>
              <a:t>ML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D064-8AD6-E847-A6B4-5188AC6A3132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52650" y="1310862"/>
            <a:ext cx="74651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The aim is to </a:t>
            </a: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train </a:t>
            </a: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a </a:t>
            </a: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linear classifier to correctly classify bugs as ladybirds or caterpillars. How </a:t>
            </a: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to do this?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ko-KR" sz="1600" dirty="0">
              <a:latin typeface="+mj-lt"/>
              <a:ea typeface="ADAM.CG PRO" charset="0"/>
              <a:cs typeface="ADAM.CG PRO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Instead of developing mathematical theory, another way will be adopted and will help to understand mathematics better.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ko-KR" sz="1600" dirty="0">
              <a:latin typeface="+mj-lt"/>
              <a:ea typeface="ADAM.CG PRO" charset="0"/>
              <a:cs typeface="ADAM.CG PRO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The </a:t>
            </a: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following table shows two </a:t>
            </a: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examples of bugs, ladybird and caterpillar.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ko-KR" sz="1600" dirty="0">
              <a:latin typeface="+mj-lt"/>
              <a:ea typeface="ADAM.CG PRO" charset="0"/>
              <a:cs typeface="ADAM.CG PRO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ko-KR" sz="1600" dirty="0" smtClean="0">
              <a:latin typeface="+mj-lt"/>
              <a:ea typeface="ADAM.CG PRO" charset="0"/>
              <a:cs typeface="ADAM.CG PRO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ko-KR" sz="1600" dirty="0">
              <a:latin typeface="+mj-lt"/>
              <a:ea typeface="ADAM.CG PRO" charset="0"/>
              <a:cs typeface="ADAM.CG PRO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ko-KR" sz="1600" dirty="0" smtClean="0">
              <a:latin typeface="+mj-lt"/>
              <a:ea typeface="ADAM.CG PRO" charset="0"/>
              <a:cs typeface="ADAM.CG PRO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ko-KR" sz="1600" dirty="0">
              <a:latin typeface="+mj-lt"/>
              <a:ea typeface="ADAM.CG PRO" charset="0"/>
              <a:cs typeface="ADAM.CG PRO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This is a set of examples </a:t>
            </a: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of </a:t>
            </a: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truth used to teach a predictor or </a:t>
            </a: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a classifier and is called </a:t>
            </a: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the training </a:t>
            </a: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data.</a:t>
            </a:r>
            <a:endParaRPr lang="ko-KR" altLang="en-US" sz="1600" dirty="0">
              <a:latin typeface="+mj-lt"/>
              <a:ea typeface="ADAM.CG PRO" charset="0"/>
              <a:cs typeface="ADAM.CG PR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825" y="3226216"/>
            <a:ext cx="43243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dirty="0"/>
              <a:t>1.2. Training a Simple Classifier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 smtClean="0"/>
              <a:t>ML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D064-8AD6-E847-A6B4-5188AC6A3132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52650" y="1310862"/>
            <a:ext cx="74651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Visualizing </a:t>
            </a: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data is often very helpful to get a </a:t>
            </a: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better understand </a:t>
            </a:r>
            <a:r>
              <a:rPr lang="en-US" altLang="ko-KR" sz="1600" dirty="0">
                <a:latin typeface="+mj-lt"/>
                <a:ea typeface="ADAM.CG PRO" charset="0"/>
                <a:cs typeface="ADAM.CG PRO" charset="0"/>
              </a:rPr>
              <a:t>of </a:t>
            </a:r>
            <a:r>
              <a:rPr lang="en-US" altLang="ko-KR" sz="1600" dirty="0" smtClean="0">
                <a:latin typeface="+mj-lt"/>
                <a:ea typeface="ADAM.CG PRO" charset="0"/>
                <a:cs typeface="ADAM.CG PRO" charset="0"/>
              </a:rPr>
              <a:t>it. The next plot shows the two training data examples: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1958889"/>
            <a:ext cx="44005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2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4714</TotalTime>
  <Words>1502</Words>
  <Application>Microsoft Office PowerPoint</Application>
  <PresentationFormat>와이드스크린</PresentationFormat>
  <Paragraphs>187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ADAM.CG PRO</vt:lpstr>
      <vt:lpstr>Nanum Myeongjo</vt:lpstr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Machine Learning</vt:lpstr>
      <vt:lpstr>1.1. Classifying is not very different from Predicting</vt:lpstr>
      <vt:lpstr>1.1. Classifying is not very different from Predicting</vt:lpstr>
      <vt:lpstr>1.1. Classifying is not very different from Predicting</vt:lpstr>
      <vt:lpstr>1.1. Classifying is not very different from Predicting</vt:lpstr>
      <vt:lpstr>1.1. Classifying is not very different from Predicting</vt:lpstr>
      <vt:lpstr>1.1. Classifying is not very different from Predicting</vt:lpstr>
      <vt:lpstr>1.2. Training a Simple Classifier</vt:lpstr>
      <vt:lpstr>1.2. Training a Simple Classifier</vt:lpstr>
      <vt:lpstr>1.2. Training a Simple Classifier</vt:lpstr>
      <vt:lpstr>1.2. Training a Simple Classifier</vt:lpstr>
      <vt:lpstr>1.2. Training a Simple Classifier</vt:lpstr>
      <vt:lpstr>1.2. Training a Simple Classifier</vt:lpstr>
      <vt:lpstr>1.2. Training a Simple Classifier</vt:lpstr>
      <vt:lpstr>1.2. Training a Simple Classifier</vt:lpstr>
      <vt:lpstr>1.2. Training a Simple Classifier</vt:lpstr>
      <vt:lpstr>1.2. Training a Simple Classifier</vt:lpstr>
      <vt:lpstr>1.2. Training a Simple Classifier</vt:lpstr>
      <vt:lpstr>1.2. Training a Simple Classifier</vt:lpstr>
      <vt:lpstr>1.2. Training a Simple Classifier</vt:lpstr>
      <vt:lpstr>1.2. Training a Simple Classifier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이광현</dc:creator>
  <cp:lastModifiedBy>김 영섭</cp:lastModifiedBy>
  <cp:revision>202</cp:revision>
  <cp:lastPrinted>2017-05-19T00:36:30Z</cp:lastPrinted>
  <dcterms:created xsi:type="dcterms:W3CDTF">2017-05-12T01:13:20Z</dcterms:created>
  <dcterms:modified xsi:type="dcterms:W3CDTF">2019-11-12T05:19:00Z</dcterms:modified>
</cp:coreProperties>
</file>