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9" r:id="rId1"/>
  </p:sldMasterIdLst>
  <p:notesMasterIdLst>
    <p:notesMasterId r:id="rId24"/>
  </p:notesMasterIdLst>
  <p:handoutMasterIdLst>
    <p:handoutMasterId r:id="rId25"/>
  </p:handoutMasterIdLst>
  <p:sldIdLst>
    <p:sldId id="425" r:id="rId2"/>
    <p:sldId id="426" r:id="rId3"/>
    <p:sldId id="427" r:id="rId4"/>
    <p:sldId id="428" r:id="rId5"/>
    <p:sldId id="429" r:id="rId6"/>
    <p:sldId id="430" r:id="rId7"/>
    <p:sldId id="431" r:id="rId8"/>
    <p:sldId id="432" r:id="rId9"/>
    <p:sldId id="433" r:id="rId10"/>
    <p:sldId id="434" r:id="rId11"/>
    <p:sldId id="435" r:id="rId12"/>
    <p:sldId id="436" r:id="rId13"/>
    <p:sldId id="437" r:id="rId14"/>
    <p:sldId id="438" r:id="rId15"/>
    <p:sldId id="439" r:id="rId16"/>
    <p:sldId id="440" r:id="rId17"/>
    <p:sldId id="441" r:id="rId18"/>
    <p:sldId id="442" r:id="rId19"/>
    <p:sldId id="443" r:id="rId20"/>
    <p:sldId id="444" r:id="rId21"/>
    <p:sldId id="445" r:id="rId22"/>
    <p:sldId id="446" r:id="rId2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AD6"/>
    <a:srgbClr val="00D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밝은 스타일 1 - 강조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90" autoAdjust="0"/>
    <p:restoredTop sz="92722" autoAdjust="0"/>
  </p:normalViewPr>
  <p:slideViewPr>
    <p:cSldViewPr snapToGrid="0" snapToObjects="1" showGuides="1">
      <p:cViewPr varScale="1">
        <p:scale>
          <a:sx n="56" d="100"/>
          <a:sy n="56" d="100"/>
        </p:scale>
        <p:origin x="77" y="427"/>
      </p:cViewPr>
      <p:guideLst>
        <p:guide orient="horz" pos="2183"/>
        <p:guide pos="3840"/>
      </p:guideLst>
    </p:cSldViewPr>
  </p:slideViewPr>
  <p:outlineViewPr>
    <p:cViewPr>
      <p:scale>
        <a:sx n="33" d="100"/>
        <a:sy n="33" d="100"/>
      </p:scale>
      <p:origin x="0" y="-6449"/>
    </p:cViewPr>
  </p:outlineViewPr>
  <p:notesTextViewPr>
    <p:cViewPr>
      <p:scale>
        <a:sx n="1" d="1"/>
        <a:sy n="1" d="1"/>
      </p:scale>
      <p:origin x="0" y="0"/>
    </p:cViewPr>
  </p:notesTextViewPr>
  <p:notesViewPr>
    <p:cSldViewPr snapToGrid="0" snapToObjects="1">
      <p:cViewPr varScale="1">
        <p:scale>
          <a:sx n="62" d="100"/>
          <a:sy n="62" d="100"/>
        </p:scale>
        <p:origin x="2304"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036F663-6FCA-45DD-B66B-C8EA9FF2CD13}" type="datetimeFigureOut">
              <a:rPr lang="en-US" smtClean="0"/>
              <a:t>11/12/2019</a:t>
            </a:fld>
            <a:endParaRPr 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7E429C-011F-431B-AB06-B5E28EEE0874}" type="slidenum">
              <a:rPr lang="en-US" smtClean="0"/>
              <a:t>‹#›</a:t>
            </a:fld>
            <a:endParaRPr lang="en-US"/>
          </a:p>
        </p:txBody>
      </p:sp>
    </p:spTree>
    <p:extLst>
      <p:ext uri="{BB962C8B-B14F-4D97-AF65-F5344CB8AC3E}">
        <p14:creationId xmlns:p14="http://schemas.microsoft.com/office/powerpoint/2010/main" val="2776032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5B0207-C6A1-F546-85FF-EAE18718FB21}" type="datetimeFigureOut">
              <a:rPr kumimoji="1" lang="ko-KR" altLang="en-US" smtClean="0"/>
              <a:t>19-11-12</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18DFB3-3BA5-1943-832B-9E4BC32F5650}" type="slidenum">
              <a:rPr kumimoji="1" lang="ko-KR" altLang="en-US" smtClean="0"/>
              <a:t>‹#›</a:t>
            </a:fld>
            <a:endParaRPr kumimoji="1" lang="ko-KR" altLang="en-US"/>
          </a:p>
        </p:txBody>
      </p:sp>
    </p:spTree>
    <p:extLst>
      <p:ext uri="{BB962C8B-B14F-4D97-AF65-F5344CB8AC3E}">
        <p14:creationId xmlns:p14="http://schemas.microsoft.com/office/powerpoint/2010/main" val="175023563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endParaRPr kumimoji="1" lang="ko-KR" altLang="en-US"/>
          </a:p>
        </p:txBody>
      </p:sp>
      <p:sp>
        <p:nvSpPr>
          <p:cNvPr id="5" name="Footer Placeholder 4"/>
          <p:cNvSpPr>
            <a:spLocks noGrp="1"/>
          </p:cNvSpPr>
          <p:nvPr>
            <p:ph type="ftr" sz="quarter" idx="11"/>
          </p:nvPr>
        </p:nvSpPr>
        <p:spPr/>
        <p:txBody>
          <a:bodyPr/>
          <a:lstStyle/>
          <a:p>
            <a:r>
              <a:rPr kumimoji="1" lang="en-US" altLang="ko-KR"/>
              <a:t>Machine Learning</a:t>
            </a:r>
            <a:endParaRPr kumimoji="1" lang="ko-KR" altLang="en-US" dirty="0"/>
          </a:p>
        </p:txBody>
      </p:sp>
      <p:sp>
        <p:nvSpPr>
          <p:cNvPr id="6" name="Slide Number Placeholder 5"/>
          <p:cNvSpPr>
            <a:spLocks noGrp="1"/>
          </p:cNvSpPr>
          <p:nvPr>
            <p:ph type="sldNum" sz="quarter" idx="12"/>
          </p:nvPr>
        </p:nvSpPr>
        <p:spPr/>
        <p:txBody>
          <a:bodyPr/>
          <a:lstStyle/>
          <a:p>
            <a:fld id="{7D96D064-8AD6-E847-A6B4-5188AC6A3132}" type="slidenum">
              <a:rPr kumimoji="1" lang="ko-KR" altLang="en-US" smtClean="0"/>
              <a:t>‹#›</a:t>
            </a:fld>
            <a:endParaRPr kumimoji="1" lang="ko-KR" altLang="en-US"/>
          </a:p>
        </p:txBody>
      </p:sp>
    </p:spTree>
    <p:extLst>
      <p:ext uri="{BB962C8B-B14F-4D97-AF65-F5344CB8AC3E}">
        <p14:creationId xmlns:p14="http://schemas.microsoft.com/office/powerpoint/2010/main" val="643813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endParaRPr kumimoji="1" lang="ko-KR" altLang="en-US"/>
          </a:p>
        </p:txBody>
      </p:sp>
      <p:sp>
        <p:nvSpPr>
          <p:cNvPr id="5" name="Footer Placeholder 4"/>
          <p:cNvSpPr>
            <a:spLocks noGrp="1"/>
          </p:cNvSpPr>
          <p:nvPr>
            <p:ph type="ftr" sz="quarter" idx="11"/>
          </p:nvPr>
        </p:nvSpPr>
        <p:spPr/>
        <p:txBody>
          <a:bodyPr/>
          <a:lstStyle/>
          <a:p>
            <a:r>
              <a:rPr kumimoji="1" lang="en-US" altLang="ko-KR"/>
              <a:t>Machine Learning</a:t>
            </a:r>
            <a:endParaRPr kumimoji="1" lang="ko-KR" altLang="en-US" dirty="0"/>
          </a:p>
        </p:txBody>
      </p:sp>
      <p:sp>
        <p:nvSpPr>
          <p:cNvPr id="6" name="Slide Number Placeholder 5"/>
          <p:cNvSpPr>
            <a:spLocks noGrp="1"/>
          </p:cNvSpPr>
          <p:nvPr>
            <p:ph type="sldNum" sz="quarter" idx="12"/>
          </p:nvPr>
        </p:nvSpPr>
        <p:spPr/>
        <p:txBody>
          <a:bodyPr/>
          <a:lstStyle/>
          <a:p>
            <a:fld id="{7D96D064-8AD6-E847-A6B4-5188AC6A3132}" type="slidenum">
              <a:rPr kumimoji="1" lang="ko-KR" altLang="en-US" smtClean="0"/>
              <a:t>‹#›</a:t>
            </a:fld>
            <a:endParaRPr kumimoji="1" lang="ko-KR" altLang="en-US"/>
          </a:p>
        </p:txBody>
      </p:sp>
    </p:spTree>
    <p:extLst>
      <p:ext uri="{BB962C8B-B14F-4D97-AF65-F5344CB8AC3E}">
        <p14:creationId xmlns:p14="http://schemas.microsoft.com/office/powerpoint/2010/main" val="4005555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endParaRPr kumimoji="1" lang="ko-KR" altLang="en-US"/>
          </a:p>
        </p:txBody>
      </p:sp>
      <p:sp>
        <p:nvSpPr>
          <p:cNvPr id="5" name="Footer Placeholder 4"/>
          <p:cNvSpPr>
            <a:spLocks noGrp="1"/>
          </p:cNvSpPr>
          <p:nvPr>
            <p:ph type="ftr" sz="quarter" idx="11"/>
          </p:nvPr>
        </p:nvSpPr>
        <p:spPr/>
        <p:txBody>
          <a:bodyPr/>
          <a:lstStyle/>
          <a:p>
            <a:r>
              <a:rPr kumimoji="1" lang="en-US" altLang="ko-KR"/>
              <a:t>Machine Learning</a:t>
            </a:r>
            <a:endParaRPr kumimoji="1" lang="ko-KR" altLang="en-US" dirty="0"/>
          </a:p>
        </p:txBody>
      </p:sp>
      <p:sp>
        <p:nvSpPr>
          <p:cNvPr id="6" name="Slide Number Placeholder 5"/>
          <p:cNvSpPr>
            <a:spLocks noGrp="1"/>
          </p:cNvSpPr>
          <p:nvPr>
            <p:ph type="sldNum" sz="quarter" idx="12"/>
          </p:nvPr>
        </p:nvSpPr>
        <p:spPr/>
        <p:txBody>
          <a:bodyPr/>
          <a:lstStyle/>
          <a:p>
            <a:fld id="{7D96D064-8AD6-E847-A6B4-5188AC6A3132}" type="slidenum">
              <a:rPr kumimoji="1" lang="ko-KR" altLang="en-US" smtClean="0"/>
              <a:t>‹#›</a:t>
            </a:fld>
            <a:endParaRPr kumimoji="1" lang="ko-KR" altLang="en-US"/>
          </a:p>
        </p:txBody>
      </p:sp>
    </p:spTree>
    <p:extLst>
      <p:ext uri="{BB962C8B-B14F-4D97-AF65-F5344CB8AC3E}">
        <p14:creationId xmlns:p14="http://schemas.microsoft.com/office/powerpoint/2010/main" val="3115385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제목 슬라이드">
    <p:spTree>
      <p:nvGrpSpPr>
        <p:cNvPr id="1" name=""/>
        <p:cNvGrpSpPr/>
        <p:nvPr/>
      </p:nvGrpSpPr>
      <p:grpSpPr>
        <a:xfrm>
          <a:off x="0" y="0"/>
          <a:ext cx="0" cy="0"/>
          <a:chOff x="0" y="0"/>
          <a:chExt cx="0" cy="0"/>
        </a:xfrm>
      </p:grpSpPr>
      <p:sp>
        <p:nvSpPr>
          <p:cNvPr id="7" name="제목 6"/>
          <p:cNvSpPr>
            <a:spLocks noGrp="1"/>
          </p:cNvSpPr>
          <p:nvPr>
            <p:ph type="title" hasCustomPrompt="1"/>
          </p:nvPr>
        </p:nvSpPr>
        <p:spPr>
          <a:xfrm>
            <a:off x="1524000" y="2882980"/>
            <a:ext cx="9144000" cy="1079150"/>
          </a:xfrm>
          <a:prstGeom prst="rect">
            <a:avLst/>
          </a:prstGeom>
        </p:spPr>
        <p:txBody>
          <a:bodyPr anchor="ctr"/>
          <a:lstStyle>
            <a:lvl1pPr algn="ctr">
              <a:defRPr>
                <a:solidFill>
                  <a:schemeClr val="tx1">
                    <a:lumMod val="65000"/>
                    <a:lumOff val="35000"/>
                  </a:schemeClr>
                </a:solidFill>
              </a:defRPr>
            </a:lvl1pPr>
          </a:lstStyle>
          <a:p>
            <a:r>
              <a:rPr kumimoji="1" lang="ko-KR" altLang="en-US" dirty="0"/>
              <a:t>한글 제목</a:t>
            </a:r>
          </a:p>
        </p:txBody>
      </p:sp>
      <p:sp>
        <p:nvSpPr>
          <p:cNvPr id="4" name="날짜 개체 틀 3"/>
          <p:cNvSpPr>
            <a:spLocks noGrp="1"/>
          </p:cNvSpPr>
          <p:nvPr>
            <p:ph type="dt" sz="half" idx="10"/>
          </p:nvPr>
        </p:nvSpPr>
        <p:spPr/>
        <p:txBody>
          <a:bodyPr/>
          <a:lstStyle/>
          <a:p>
            <a:endParaRPr kumimoji="1" lang="ko-KR" altLang="en-US"/>
          </a:p>
        </p:txBody>
      </p:sp>
      <p:sp>
        <p:nvSpPr>
          <p:cNvPr id="5" name="바닥글 개체 틀 4"/>
          <p:cNvSpPr>
            <a:spLocks noGrp="1"/>
          </p:cNvSpPr>
          <p:nvPr>
            <p:ph type="ftr" sz="quarter" idx="11"/>
          </p:nvPr>
        </p:nvSpPr>
        <p:spPr/>
        <p:txBody>
          <a:bodyPr/>
          <a:lstStyle/>
          <a:p>
            <a:r>
              <a:rPr kumimoji="1" lang="en-US" altLang="ko-KR"/>
              <a:t>Machine Learning</a:t>
            </a:r>
            <a:endParaRPr kumimoji="1" lang="ko-KR" altLang="en-US" dirty="0"/>
          </a:p>
        </p:txBody>
      </p:sp>
      <p:sp>
        <p:nvSpPr>
          <p:cNvPr id="6" name="슬라이드 번호 개체 틀 5"/>
          <p:cNvSpPr>
            <a:spLocks noGrp="1"/>
          </p:cNvSpPr>
          <p:nvPr>
            <p:ph type="sldNum" sz="quarter" idx="12"/>
          </p:nvPr>
        </p:nvSpPr>
        <p:spPr/>
        <p:txBody>
          <a:bodyPr/>
          <a:lstStyle/>
          <a:p>
            <a:fld id="{7D96D064-8AD6-E847-A6B4-5188AC6A3132}" type="slidenum">
              <a:rPr kumimoji="1" lang="ko-KR" altLang="en-US" smtClean="0"/>
              <a:t>‹#›</a:t>
            </a:fld>
            <a:endParaRPr kumimoji="1" lang="ko-KR" altLang="en-US"/>
          </a:p>
        </p:txBody>
      </p:sp>
      <p:cxnSp>
        <p:nvCxnSpPr>
          <p:cNvPr id="8" name="직선 연결선[R] 7"/>
          <p:cNvCxnSpPr/>
          <p:nvPr userDrawn="1"/>
        </p:nvCxnSpPr>
        <p:spPr>
          <a:xfrm>
            <a:off x="950976" y="2365248"/>
            <a:ext cx="10290048" cy="0"/>
          </a:xfrm>
          <a:prstGeom prst="line">
            <a:avLst/>
          </a:prstGeom>
          <a:ln w="28575">
            <a:solidFill>
              <a:srgbClr val="00AAD6"/>
            </a:solidFill>
          </a:ln>
        </p:spPr>
        <p:style>
          <a:lnRef idx="1">
            <a:schemeClr val="accent1"/>
          </a:lnRef>
          <a:fillRef idx="0">
            <a:schemeClr val="accent1"/>
          </a:fillRef>
          <a:effectRef idx="0">
            <a:schemeClr val="accent1"/>
          </a:effectRef>
          <a:fontRef idx="minor">
            <a:schemeClr val="tx1"/>
          </a:fontRef>
        </p:style>
      </p:cxnSp>
      <p:cxnSp>
        <p:nvCxnSpPr>
          <p:cNvPr id="9" name="직선 연결선[R] 8"/>
          <p:cNvCxnSpPr/>
          <p:nvPr userDrawn="1"/>
        </p:nvCxnSpPr>
        <p:spPr>
          <a:xfrm>
            <a:off x="950976" y="4479862"/>
            <a:ext cx="10290048" cy="0"/>
          </a:xfrm>
          <a:prstGeom prst="line">
            <a:avLst/>
          </a:prstGeom>
          <a:ln w="28575">
            <a:solidFill>
              <a:srgbClr val="00AAD6"/>
            </a:solidFill>
          </a:ln>
        </p:spPr>
        <p:style>
          <a:lnRef idx="1">
            <a:schemeClr val="accent1"/>
          </a:lnRef>
          <a:fillRef idx="0">
            <a:schemeClr val="accent1"/>
          </a:fillRef>
          <a:effectRef idx="0">
            <a:schemeClr val="accent1"/>
          </a:effectRef>
          <a:fontRef idx="minor">
            <a:schemeClr val="tx1"/>
          </a:fontRef>
        </p:style>
      </p:cxnSp>
      <p:sp>
        <p:nvSpPr>
          <p:cNvPr id="14" name="내용 개체 틀 13"/>
          <p:cNvSpPr>
            <a:spLocks noGrp="1"/>
          </p:cNvSpPr>
          <p:nvPr>
            <p:ph sz="quarter" idx="14" hasCustomPrompt="1"/>
          </p:nvPr>
        </p:nvSpPr>
        <p:spPr>
          <a:xfrm>
            <a:off x="4864100" y="1987298"/>
            <a:ext cx="2463800" cy="677137"/>
          </a:xfrm>
          <a:solidFill>
            <a:schemeClr val="bg1"/>
          </a:solidFill>
        </p:spPr>
        <p:txBody>
          <a:bodyPr anchor="ctr"/>
          <a:lstStyle>
            <a:lvl1pPr marL="0" indent="0" algn="ctr">
              <a:buNone/>
              <a:defRPr/>
            </a:lvl1pPr>
          </a:lstStyle>
          <a:p>
            <a:pPr marL="0" indent="0" algn="ctr">
              <a:buNone/>
            </a:pPr>
            <a:r>
              <a:rPr kumimoji="1" lang="en-US" altLang="ko-KR" dirty="0">
                <a:solidFill>
                  <a:srgbClr val="00AAD6"/>
                </a:solidFill>
                <a:latin typeface="ADAM.CG PRO" charset="0"/>
                <a:ea typeface="ADAM.CG PRO" charset="0"/>
                <a:cs typeface="ADAM.CG PRO" charset="0"/>
              </a:rPr>
              <a:t>Chapter #</a:t>
            </a:r>
            <a:endParaRPr kumimoji="1" lang="ko-KR" altLang="en-US" dirty="0">
              <a:solidFill>
                <a:srgbClr val="00AAD6"/>
              </a:solidFill>
              <a:latin typeface="ADAM.CG PRO" charset="0"/>
              <a:ea typeface="ADAM.CG PRO" charset="0"/>
              <a:cs typeface="ADAM.CG PRO" charset="0"/>
            </a:endParaRPr>
          </a:p>
        </p:txBody>
      </p:sp>
    </p:spTree>
    <p:extLst>
      <p:ext uri="{BB962C8B-B14F-4D97-AF65-F5344CB8AC3E}">
        <p14:creationId xmlns:p14="http://schemas.microsoft.com/office/powerpoint/2010/main" val="822926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제목 슬라이드">
    <p:spTree>
      <p:nvGrpSpPr>
        <p:cNvPr id="1" name=""/>
        <p:cNvGrpSpPr/>
        <p:nvPr/>
      </p:nvGrpSpPr>
      <p:grpSpPr>
        <a:xfrm>
          <a:off x="0" y="0"/>
          <a:ext cx="0" cy="0"/>
          <a:chOff x="0" y="0"/>
          <a:chExt cx="0" cy="0"/>
        </a:xfrm>
      </p:grpSpPr>
      <p:sp>
        <p:nvSpPr>
          <p:cNvPr id="7" name="제목 6"/>
          <p:cNvSpPr>
            <a:spLocks noGrp="1"/>
          </p:cNvSpPr>
          <p:nvPr>
            <p:ph type="title" hasCustomPrompt="1"/>
          </p:nvPr>
        </p:nvSpPr>
        <p:spPr>
          <a:xfrm>
            <a:off x="1524000" y="3159571"/>
            <a:ext cx="9144000" cy="1079150"/>
          </a:xfrm>
        </p:spPr>
        <p:txBody>
          <a:bodyPr anchor="ctr"/>
          <a:lstStyle>
            <a:lvl1pPr algn="ctr">
              <a:defRPr>
                <a:solidFill>
                  <a:schemeClr val="tx1">
                    <a:lumMod val="65000"/>
                    <a:lumOff val="35000"/>
                  </a:schemeClr>
                </a:solidFill>
              </a:defRPr>
            </a:lvl1pPr>
          </a:lstStyle>
          <a:p>
            <a:r>
              <a:rPr kumimoji="1" lang="ko-KR" altLang="en-US" dirty="0"/>
              <a:t>한글 제목</a:t>
            </a:r>
          </a:p>
        </p:txBody>
      </p:sp>
      <p:sp>
        <p:nvSpPr>
          <p:cNvPr id="3" name="부제 2"/>
          <p:cNvSpPr>
            <a:spLocks noGrp="1"/>
          </p:cNvSpPr>
          <p:nvPr>
            <p:ph type="subTitle" idx="1" hasCustomPrompt="1"/>
          </p:nvPr>
        </p:nvSpPr>
        <p:spPr>
          <a:xfrm>
            <a:off x="1524000" y="2664436"/>
            <a:ext cx="9144000" cy="49513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ko-KR" altLang="en-US" sz="1800" dirty="0">
                <a:solidFill>
                  <a:schemeClr val="tx1">
                    <a:lumMod val="65000"/>
                    <a:lumOff val="35000"/>
                  </a:schemeClr>
                </a:solidFill>
                <a:latin typeface="Nanum Myeongjo" charset="-127"/>
                <a:ea typeface="Nanum Myeongjo" charset="-127"/>
                <a:cs typeface="Nanum Myeongjo" charset="-127"/>
              </a:rPr>
              <a:t>자바 프로그래밍</a:t>
            </a:r>
            <a:r>
              <a:rPr kumimoji="1" lang="en-US" altLang="ko-KR" sz="1800" dirty="0">
                <a:solidFill>
                  <a:schemeClr val="tx1">
                    <a:lumMod val="65000"/>
                    <a:lumOff val="35000"/>
                  </a:schemeClr>
                </a:solidFill>
                <a:latin typeface="Nanum Myeongjo" charset="-127"/>
                <a:ea typeface="Nanum Myeongjo" charset="-127"/>
                <a:cs typeface="Nanum Myeongjo" charset="-127"/>
              </a:rPr>
              <a:t>,</a:t>
            </a:r>
            <a:endParaRPr kumimoji="1" lang="ko-KR" altLang="en-US" sz="1800" dirty="0">
              <a:solidFill>
                <a:schemeClr val="tx1">
                  <a:lumMod val="65000"/>
                  <a:lumOff val="35000"/>
                </a:schemeClr>
              </a:solidFill>
              <a:latin typeface="Nanum Myeongjo" charset="-127"/>
              <a:ea typeface="Nanum Myeongjo" charset="-127"/>
              <a:cs typeface="Nanum Myeongjo" charset="-127"/>
            </a:endParaRPr>
          </a:p>
        </p:txBody>
      </p:sp>
      <p:sp>
        <p:nvSpPr>
          <p:cNvPr id="4" name="날짜 개체 틀 3"/>
          <p:cNvSpPr>
            <a:spLocks noGrp="1"/>
          </p:cNvSpPr>
          <p:nvPr>
            <p:ph type="dt" sz="half" idx="10"/>
          </p:nvPr>
        </p:nvSpPr>
        <p:spPr/>
        <p:txBody>
          <a:bodyPr/>
          <a:lstStyle/>
          <a:p>
            <a:endParaRPr kumimoji="1" lang="ko-KR" altLang="en-US"/>
          </a:p>
        </p:txBody>
      </p:sp>
      <p:sp>
        <p:nvSpPr>
          <p:cNvPr id="5" name="바닥글 개체 틀 4"/>
          <p:cNvSpPr>
            <a:spLocks noGrp="1"/>
          </p:cNvSpPr>
          <p:nvPr>
            <p:ph type="ftr" sz="quarter" idx="11"/>
          </p:nvPr>
        </p:nvSpPr>
        <p:spPr/>
        <p:txBody>
          <a:bodyPr/>
          <a:lstStyle/>
          <a:p>
            <a:r>
              <a:rPr kumimoji="1" lang="en-US" altLang="ko-KR"/>
              <a:t>Machine Learning</a:t>
            </a:r>
            <a:endParaRPr kumimoji="1" lang="ko-KR" altLang="en-US" dirty="0"/>
          </a:p>
        </p:txBody>
      </p:sp>
      <p:sp>
        <p:nvSpPr>
          <p:cNvPr id="6" name="슬라이드 번호 개체 틀 5"/>
          <p:cNvSpPr>
            <a:spLocks noGrp="1"/>
          </p:cNvSpPr>
          <p:nvPr>
            <p:ph type="sldNum" sz="quarter" idx="12"/>
          </p:nvPr>
        </p:nvSpPr>
        <p:spPr/>
        <p:txBody>
          <a:bodyPr/>
          <a:lstStyle/>
          <a:p>
            <a:fld id="{7D96D064-8AD6-E847-A6B4-5188AC6A3132}" type="slidenum">
              <a:rPr kumimoji="1" lang="ko-KR" altLang="en-US" smtClean="0"/>
              <a:t>‹#›</a:t>
            </a:fld>
            <a:endParaRPr kumimoji="1" lang="ko-KR" altLang="en-US"/>
          </a:p>
        </p:txBody>
      </p:sp>
      <p:cxnSp>
        <p:nvCxnSpPr>
          <p:cNvPr id="8" name="직선 연결선[R] 7"/>
          <p:cNvCxnSpPr/>
          <p:nvPr userDrawn="1"/>
        </p:nvCxnSpPr>
        <p:spPr>
          <a:xfrm>
            <a:off x="950976" y="2365248"/>
            <a:ext cx="10290048" cy="0"/>
          </a:xfrm>
          <a:prstGeom prst="line">
            <a:avLst/>
          </a:prstGeom>
          <a:ln w="28575">
            <a:solidFill>
              <a:srgbClr val="00AAD6"/>
            </a:solidFill>
          </a:ln>
        </p:spPr>
        <p:style>
          <a:lnRef idx="1">
            <a:schemeClr val="accent1"/>
          </a:lnRef>
          <a:fillRef idx="0">
            <a:schemeClr val="accent1"/>
          </a:fillRef>
          <a:effectRef idx="0">
            <a:schemeClr val="accent1"/>
          </a:effectRef>
          <a:fontRef idx="minor">
            <a:schemeClr val="tx1"/>
          </a:fontRef>
        </p:style>
      </p:cxnSp>
      <p:cxnSp>
        <p:nvCxnSpPr>
          <p:cNvPr id="9" name="직선 연결선[R] 8"/>
          <p:cNvCxnSpPr/>
          <p:nvPr userDrawn="1"/>
        </p:nvCxnSpPr>
        <p:spPr>
          <a:xfrm>
            <a:off x="950976" y="4479862"/>
            <a:ext cx="10290048" cy="0"/>
          </a:xfrm>
          <a:prstGeom prst="line">
            <a:avLst/>
          </a:prstGeom>
          <a:ln w="28575">
            <a:solidFill>
              <a:srgbClr val="00AAD6"/>
            </a:solidFill>
          </a:ln>
        </p:spPr>
        <p:style>
          <a:lnRef idx="1">
            <a:schemeClr val="accent1"/>
          </a:lnRef>
          <a:fillRef idx="0">
            <a:schemeClr val="accent1"/>
          </a:fillRef>
          <a:effectRef idx="0">
            <a:schemeClr val="accent1"/>
          </a:effectRef>
          <a:fontRef idx="minor">
            <a:schemeClr val="tx1"/>
          </a:fontRef>
        </p:style>
      </p:cxnSp>
      <p:sp>
        <p:nvSpPr>
          <p:cNvPr id="14" name="내용 개체 틀 13"/>
          <p:cNvSpPr>
            <a:spLocks noGrp="1"/>
          </p:cNvSpPr>
          <p:nvPr>
            <p:ph sz="quarter" idx="14" hasCustomPrompt="1"/>
          </p:nvPr>
        </p:nvSpPr>
        <p:spPr>
          <a:xfrm>
            <a:off x="4864100" y="1987298"/>
            <a:ext cx="2463800" cy="677137"/>
          </a:xfrm>
          <a:solidFill>
            <a:schemeClr val="bg1"/>
          </a:solidFill>
        </p:spPr>
        <p:txBody>
          <a:bodyPr anchor="ctr"/>
          <a:lstStyle>
            <a:lvl1pPr marL="0" indent="0" algn="ctr">
              <a:buNone/>
              <a:defRPr/>
            </a:lvl1pPr>
          </a:lstStyle>
          <a:p>
            <a:pPr marL="0" indent="0" algn="ctr">
              <a:buNone/>
            </a:pPr>
            <a:r>
              <a:rPr kumimoji="1" lang="en-US" altLang="ko-KR" dirty="0">
                <a:solidFill>
                  <a:srgbClr val="00AAD6"/>
                </a:solidFill>
                <a:latin typeface="ADAM.CG PRO" charset="0"/>
                <a:ea typeface="ADAM.CG PRO" charset="0"/>
                <a:cs typeface="ADAM.CG PRO" charset="0"/>
              </a:rPr>
              <a:t>Chapter #</a:t>
            </a:r>
            <a:endParaRPr kumimoji="1" lang="ko-KR" altLang="en-US" dirty="0">
              <a:solidFill>
                <a:srgbClr val="00AAD6"/>
              </a:solidFill>
              <a:latin typeface="ADAM.CG PRO" charset="0"/>
              <a:ea typeface="ADAM.CG PRO" charset="0"/>
              <a:cs typeface="ADAM.CG PRO"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sp>
        <p:nvSpPr>
          <p:cNvPr id="13" name="직사각형 12"/>
          <p:cNvSpPr/>
          <p:nvPr userDrawn="1"/>
        </p:nvSpPr>
        <p:spPr>
          <a:xfrm>
            <a:off x="0" y="6384163"/>
            <a:ext cx="12192000" cy="469392"/>
          </a:xfrm>
          <a:prstGeom prst="rect">
            <a:avLst/>
          </a:prstGeom>
          <a:solidFill>
            <a:srgbClr val="00A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ko-KR" altLang="en-US" sz="1350" dirty="0">
              <a:latin typeface="Nanum Myeongjo" charset="-127"/>
              <a:ea typeface="Nanum Myeongjo" charset="-127"/>
              <a:cs typeface="Nanum Myeongjo" charset="-127"/>
            </a:endParaRPr>
          </a:p>
        </p:txBody>
      </p:sp>
      <p:sp>
        <p:nvSpPr>
          <p:cNvPr id="2" name="제목 1"/>
          <p:cNvSpPr>
            <a:spLocks noGrp="1"/>
          </p:cNvSpPr>
          <p:nvPr>
            <p:ph type="title" hasCustomPrompt="1"/>
          </p:nvPr>
        </p:nvSpPr>
        <p:spPr>
          <a:xfrm>
            <a:off x="838200" y="461460"/>
            <a:ext cx="10515600" cy="686434"/>
          </a:xfrm>
        </p:spPr>
        <p:txBody>
          <a:bodyPr/>
          <a:lstStyle>
            <a:lvl1pPr algn="ctr">
              <a:defRPr b="1" i="0" baseline="0">
                <a:latin typeface="ADAM.CG PRO" charset="0"/>
                <a:ea typeface="ADAM.CG PRO" charset="0"/>
                <a:cs typeface="ADAM.CG PRO" charset="0"/>
              </a:defRPr>
            </a:lvl1pPr>
          </a:lstStyle>
          <a:p>
            <a:r>
              <a:rPr kumimoji="1" lang="en-US" altLang="ko-KR" dirty="0"/>
              <a:t>1.2 English Title</a:t>
            </a:r>
            <a:endParaRPr kumimoji="1" lang="ko-KR" altLang="en-US" dirty="0"/>
          </a:p>
        </p:txBody>
      </p:sp>
      <p:cxnSp>
        <p:nvCxnSpPr>
          <p:cNvPr id="7" name="직선 연결선[R] 6"/>
          <p:cNvCxnSpPr/>
          <p:nvPr userDrawn="1"/>
        </p:nvCxnSpPr>
        <p:spPr>
          <a:xfrm>
            <a:off x="950976" y="1338010"/>
            <a:ext cx="10290048" cy="0"/>
          </a:xfrm>
          <a:prstGeom prst="line">
            <a:avLst/>
          </a:prstGeom>
          <a:ln w="28575">
            <a:solidFill>
              <a:srgbClr val="00AAD6"/>
            </a:solidFill>
          </a:ln>
        </p:spPr>
        <p:style>
          <a:lnRef idx="1">
            <a:schemeClr val="accent1"/>
          </a:lnRef>
          <a:fillRef idx="0">
            <a:schemeClr val="accent1"/>
          </a:fillRef>
          <a:effectRef idx="0">
            <a:schemeClr val="accent1"/>
          </a:effectRef>
          <a:fontRef idx="minor">
            <a:schemeClr val="tx1"/>
          </a:fontRef>
        </p:style>
      </p:cxnSp>
      <p:grpSp>
        <p:nvGrpSpPr>
          <p:cNvPr id="8" name="그룹 7"/>
          <p:cNvGrpSpPr/>
          <p:nvPr userDrawn="1"/>
        </p:nvGrpSpPr>
        <p:grpSpPr>
          <a:xfrm>
            <a:off x="4096431" y="1292291"/>
            <a:ext cx="3999139" cy="91438"/>
            <a:chOff x="2621280" y="822962"/>
            <a:chExt cx="3999138" cy="91438"/>
          </a:xfrm>
        </p:grpSpPr>
        <p:sp>
          <p:nvSpPr>
            <p:cNvPr id="9" name="직사각형 8"/>
            <p:cNvSpPr/>
            <p:nvPr/>
          </p:nvSpPr>
          <p:spPr>
            <a:xfrm>
              <a:off x="2621280" y="822962"/>
              <a:ext cx="1333046" cy="91438"/>
            </a:xfrm>
            <a:prstGeom prst="rect">
              <a:avLst/>
            </a:prstGeom>
            <a:solidFill>
              <a:srgbClr val="00A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1350"/>
            </a:p>
          </p:txBody>
        </p:sp>
        <p:sp>
          <p:nvSpPr>
            <p:cNvPr id="10" name="직사각형 9"/>
            <p:cNvSpPr/>
            <p:nvPr/>
          </p:nvSpPr>
          <p:spPr>
            <a:xfrm>
              <a:off x="3954326" y="822962"/>
              <a:ext cx="1333046" cy="9143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1350"/>
            </a:p>
          </p:txBody>
        </p:sp>
        <p:sp>
          <p:nvSpPr>
            <p:cNvPr id="11" name="직사각형 10"/>
            <p:cNvSpPr/>
            <p:nvPr/>
          </p:nvSpPr>
          <p:spPr>
            <a:xfrm>
              <a:off x="5287372" y="822962"/>
              <a:ext cx="1333046" cy="914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1350"/>
            </a:p>
          </p:txBody>
        </p:sp>
      </p:grpSp>
      <p:sp>
        <p:nvSpPr>
          <p:cNvPr id="16" name="내용 개체 틀 2"/>
          <p:cNvSpPr>
            <a:spLocks noGrp="1"/>
          </p:cNvSpPr>
          <p:nvPr>
            <p:ph idx="1"/>
          </p:nvPr>
        </p:nvSpPr>
        <p:spPr>
          <a:xfrm>
            <a:off x="838200" y="1731265"/>
            <a:ext cx="10515600" cy="4445697"/>
          </a:xfrm>
        </p:spPr>
        <p:txBody>
          <a:bodyPr>
            <a:normAutofit/>
          </a:bodyPr>
          <a:lstStyle>
            <a:lvl1pPr>
              <a:lnSpc>
                <a:spcPct val="120000"/>
              </a:lnSpc>
              <a:defRPr sz="1800"/>
            </a:lvl1pPr>
            <a:lvl2pPr>
              <a:lnSpc>
                <a:spcPct val="120000"/>
              </a:lnSpc>
              <a:defRPr sz="1500"/>
            </a:lvl2pPr>
            <a:lvl3pPr>
              <a:lnSpc>
                <a:spcPct val="120000"/>
              </a:lnSpc>
              <a:defRPr sz="1350"/>
            </a:lvl3pPr>
            <a:lvl4pPr>
              <a:lnSpc>
                <a:spcPct val="120000"/>
              </a:lnSpc>
              <a:defRPr sz="1200"/>
            </a:lvl4pPr>
            <a:lvl5pPr>
              <a:lnSpc>
                <a:spcPct val="120000"/>
              </a:lnSpc>
              <a:defRPr sz="1200"/>
            </a:lvl5pPr>
          </a:lstStyle>
          <a:p>
            <a:pPr lvl="0"/>
            <a:r>
              <a:rPr kumimoji="1" lang="ko-KR" altLang="en-US" dirty="0"/>
              <a:t>마스터 텍스트 스타일을 편집하려면 클릭</a:t>
            </a:r>
          </a:p>
          <a:p>
            <a:pPr lvl="1"/>
            <a:r>
              <a:rPr kumimoji="1" lang="ko-KR" altLang="en-US" dirty="0"/>
              <a:t>두 번째 수준</a:t>
            </a:r>
          </a:p>
          <a:p>
            <a:pPr lvl="2"/>
            <a:r>
              <a:rPr kumimoji="1" lang="ko-KR" altLang="en-US" dirty="0"/>
              <a:t>세 번째 수준</a:t>
            </a:r>
          </a:p>
          <a:p>
            <a:pPr lvl="3"/>
            <a:r>
              <a:rPr kumimoji="1" lang="ko-KR" altLang="en-US" dirty="0"/>
              <a:t>네 번째 수준</a:t>
            </a:r>
          </a:p>
          <a:p>
            <a:pPr lvl="4"/>
            <a:r>
              <a:rPr kumimoji="1" lang="ko-KR" altLang="en-US" dirty="0"/>
              <a:t>다섯 번째 수준</a:t>
            </a:r>
          </a:p>
        </p:txBody>
      </p:sp>
      <p:sp>
        <p:nvSpPr>
          <p:cNvPr id="12" name="슬라이드 번호 개체 틀 5"/>
          <p:cNvSpPr>
            <a:spLocks noGrp="1"/>
          </p:cNvSpPr>
          <p:nvPr>
            <p:ph type="sldNum" sz="quarter" idx="12"/>
          </p:nvPr>
        </p:nvSpPr>
        <p:spPr>
          <a:xfrm>
            <a:off x="8095569" y="6436298"/>
            <a:ext cx="3901440" cy="365125"/>
          </a:xfrm>
        </p:spPr>
        <p:txBody>
          <a:bodyPr/>
          <a:lstStyle>
            <a:lvl1pPr>
              <a:defRPr b="1" i="0">
                <a:solidFill>
                  <a:schemeClr val="bg1"/>
                </a:solidFill>
                <a:latin typeface="Nanum Myeongjo" charset="-127"/>
                <a:ea typeface="Nanum Myeongjo" charset="-127"/>
                <a:cs typeface="Nanum Myeongjo" charset="-127"/>
              </a:defRPr>
            </a:lvl1pPr>
          </a:lstStyle>
          <a:p>
            <a:r>
              <a:rPr kumimoji="1" lang="ko-KR" altLang="en-US" dirty="0"/>
              <a:t>   </a:t>
            </a:r>
            <a:fld id="{7D96D064-8AD6-E847-A6B4-5188AC6A3132}" type="slidenum">
              <a:rPr kumimoji="1" lang="ko-KR" altLang="en-US" smtClean="0"/>
              <a:pPr/>
              <a:t>‹#›</a:t>
            </a:fld>
            <a:endParaRPr kumimoji="1" lang="ko-KR" altLang="en-US" dirty="0"/>
          </a:p>
        </p:txBody>
      </p:sp>
      <p:sp>
        <p:nvSpPr>
          <p:cNvPr id="14" name="바닥글 개체 틀 21"/>
          <p:cNvSpPr>
            <a:spLocks noGrp="1"/>
          </p:cNvSpPr>
          <p:nvPr>
            <p:ph type="ftr" sz="quarter" idx="17"/>
          </p:nvPr>
        </p:nvSpPr>
        <p:spPr>
          <a:xfrm>
            <a:off x="139699" y="6431028"/>
            <a:ext cx="5456116" cy="365125"/>
          </a:xfrm>
        </p:spPr>
        <p:txBody>
          <a:bodyPr/>
          <a:lstStyle>
            <a:lvl1pPr algn="l">
              <a:defRPr b="1" i="0">
                <a:solidFill>
                  <a:schemeClr val="bg1"/>
                </a:solidFill>
                <a:latin typeface="Nanum Myeongjo" charset="-127"/>
                <a:ea typeface="Nanum Myeongjo" charset="-127"/>
                <a:cs typeface="Nanum Myeongjo" charset="-127"/>
              </a:defRPr>
            </a:lvl1pPr>
          </a:lstStyle>
          <a:p>
            <a:r>
              <a:rPr kumimoji="1" lang="en-US" altLang="ko-KR"/>
              <a:t>Machine Learning</a:t>
            </a:r>
            <a:endParaRPr kumimoji="1" lang="ko-KR"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제목 및 내용">
    <p:spTree>
      <p:nvGrpSpPr>
        <p:cNvPr id="1" name=""/>
        <p:cNvGrpSpPr/>
        <p:nvPr/>
      </p:nvGrpSpPr>
      <p:grpSpPr>
        <a:xfrm>
          <a:off x="0" y="0"/>
          <a:ext cx="0" cy="0"/>
          <a:chOff x="0" y="0"/>
          <a:chExt cx="0" cy="0"/>
        </a:xfrm>
      </p:grpSpPr>
      <p:sp>
        <p:nvSpPr>
          <p:cNvPr id="13" name="직사각형 12"/>
          <p:cNvSpPr/>
          <p:nvPr userDrawn="1"/>
        </p:nvSpPr>
        <p:spPr>
          <a:xfrm>
            <a:off x="0" y="6384163"/>
            <a:ext cx="12192000" cy="469392"/>
          </a:xfrm>
          <a:prstGeom prst="rect">
            <a:avLst/>
          </a:prstGeom>
          <a:solidFill>
            <a:srgbClr val="00A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ko-KR" altLang="en-US" sz="1350" dirty="0">
              <a:latin typeface="Nanum Myeongjo" charset="-127"/>
              <a:ea typeface="Nanum Myeongjo" charset="-127"/>
              <a:cs typeface="Nanum Myeongjo" charset="-127"/>
            </a:endParaRPr>
          </a:p>
        </p:txBody>
      </p:sp>
      <p:sp>
        <p:nvSpPr>
          <p:cNvPr id="2" name="제목 1"/>
          <p:cNvSpPr>
            <a:spLocks noGrp="1"/>
          </p:cNvSpPr>
          <p:nvPr>
            <p:ph type="title" hasCustomPrompt="1"/>
          </p:nvPr>
        </p:nvSpPr>
        <p:spPr>
          <a:xfrm>
            <a:off x="838200" y="461460"/>
            <a:ext cx="10515600" cy="686434"/>
          </a:xfrm>
        </p:spPr>
        <p:txBody>
          <a:bodyPr/>
          <a:lstStyle>
            <a:lvl1pPr algn="ctr">
              <a:defRPr b="1" i="0" baseline="0">
                <a:latin typeface="ADAM.CG PRO" charset="0"/>
                <a:ea typeface="ADAM.CG PRO" charset="0"/>
                <a:cs typeface="ADAM.CG PRO" charset="0"/>
              </a:defRPr>
            </a:lvl1pPr>
          </a:lstStyle>
          <a:p>
            <a:r>
              <a:rPr kumimoji="1" lang="en-US" altLang="ko-KR" dirty="0"/>
              <a:t>1.2 English Title</a:t>
            </a:r>
            <a:endParaRPr kumimoji="1" lang="ko-KR" altLang="en-US" dirty="0"/>
          </a:p>
        </p:txBody>
      </p:sp>
      <p:cxnSp>
        <p:nvCxnSpPr>
          <p:cNvPr id="7" name="직선 연결선[R] 6"/>
          <p:cNvCxnSpPr/>
          <p:nvPr userDrawn="1"/>
        </p:nvCxnSpPr>
        <p:spPr>
          <a:xfrm>
            <a:off x="950976" y="1338010"/>
            <a:ext cx="10290048" cy="0"/>
          </a:xfrm>
          <a:prstGeom prst="line">
            <a:avLst/>
          </a:prstGeom>
          <a:ln w="28575">
            <a:solidFill>
              <a:srgbClr val="00AAD6"/>
            </a:solidFill>
          </a:ln>
        </p:spPr>
        <p:style>
          <a:lnRef idx="1">
            <a:schemeClr val="accent1"/>
          </a:lnRef>
          <a:fillRef idx="0">
            <a:schemeClr val="accent1"/>
          </a:fillRef>
          <a:effectRef idx="0">
            <a:schemeClr val="accent1"/>
          </a:effectRef>
          <a:fontRef idx="minor">
            <a:schemeClr val="tx1"/>
          </a:fontRef>
        </p:style>
      </p:cxnSp>
      <p:grpSp>
        <p:nvGrpSpPr>
          <p:cNvPr id="8" name="그룹 7"/>
          <p:cNvGrpSpPr/>
          <p:nvPr userDrawn="1"/>
        </p:nvGrpSpPr>
        <p:grpSpPr>
          <a:xfrm>
            <a:off x="4096431" y="1292291"/>
            <a:ext cx="3999139" cy="91438"/>
            <a:chOff x="2621280" y="822962"/>
            <a:chExt cx="3999138" cy="91438"/>
          </a:xfrm>
        </p:grpSpPr>
        <p:sp>
          <p:nvSpPr>
            <p:cNvPr id="9" name="직사각형 8"/>
            <p:cNvSpPr/>
            <p:nvPr/>
          </p:nvSpPr>
          <p:spPr>
            <a:xfrm>
              <a:off x="2621280" y="822962"/>
              <a:ext cx="1333046" cy="91438"/>
            </a:xfrm>
            <a:prstGeom prst="rect">
              <a:avLst/>
            </a:prstGeom>
            <a:solidFill>
              <a:srgbClr val="00A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1350"/>
            </a:p>
          </p:txBody>
        </p:sp>
        <p:sp>
          <p:nvSpPr>
            <p:cNvPr id="10" name="직사각형 9"/>
            <p:cNvSpPr/>
            <p:nvPr/>
          </p:nvSpPr>
          <p:spPr>
            <a:xfrm>
              <a:off x="3954326" y="822962"/>
              <a:ext cx="1333046" cy="9143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1350"/>
            </a:p>
          </p:txBody>
        </p:sp>
        <p:sp>
          <p:nvSpPr>
            <p:cNvPr id="11" name="직사각형 10"/>
            <p:cNvSpPr/>
            <p:nvPr/>
          </p:nvSpPr>
          <p:spPr>
            <a:xfrm>
              <a:off x="5287372" y="822962"/>
              <a:ext cx="1333046" cy="914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1350"/>
            </a:p>
          </p:txBody>
        </p:sp>
      </p:grpSp>
      <p:sp>
        <p:nvSpPr>
          <p:cNvPr id="18" name="내용 개체 틀 2"/>
          <p:cNvSpPr>
            <a:spLocks noGrp="1"/>
          </p:cNvSpPr>
          <p:nvPr>
            <p:ph idx="1"/>
          </p:nvPr>
        </p:nvSpPr>
        <p:spPr>
          <a:xfrm>
            <a:off x="838200" y="1731265"/>
            <a:ext cx="5111496" cy="4445698"/>
          </a:xfrm>
        </p:spPr>
        <p:txBody>
          <a:bodyPr>
            <a:normAutofit/>
          </a:bodyPr>
          <a:lstStyle>
            <a:lvl1pPr>
              <a:lnSpc>
                <a:spcPct val="120000"/>
              </a:lnSpc>
              <a:defRPr sz="1800"/>
            </a:lvl1pPr>
            <a:lvl2pPr>
              <a:lnSpc>
                <a:spcPct val="120000"/>
              </a:lnSpc>
              <a:defRPr sz="1500"/>
            </a:lvl2pPr>
            <a:lvl3pPr>
              <a:lnSpc>
                <a:spcPct val="120000"/>
              </a:lnSpc>
              <a:defRPr sz="1350"/>
            </a:lvl3pPr>
            <a:lvl4pPr>
              <a:lnSpc>
                <a:spcPct val="120000"/>
              </a:lnSpc>
              <a:defRPr sz="1200"/>
            </a:lvl4pPr>
            <a:lvl5pPr>
              <a:lnSpc>
                <a:spcPct val="120000"/>
              </a:lnSpc>
              <a:defRPr sz="1200"/>
            </a:lvl5pPr>
          </a:lstStyle>
          <a:p>
            <a:pPr lvl="0"/>
            <a:r>
              <a:rPr kumimoji="1" lang="ko-KR" altLang="en-US" dirty="0"/>
              <a:t>마스터 텍스트 스타일을 편집하려면 클릭</a:t>
            </a:r>
          </a:p>
          <a:p>
            <a:pPr lvl="1"/>
            <a:r>
              <a:rPr kumimoji="1" lang="ko-KR" altLang="en-US" dirty="0"/>
              <a:t>두 번째 수준</a:t>
            </a:r>
          </a:p>
          <a:p>
            <a:pPr lvl="2"/>
            <a:r>
              <a:rPr kumimoji="1" lang="ko-KR" altLang="en-US" dirty="0"/>
              <a:t>세 번째 수준</a:t>
            </a:r>
          </a:p>
          <a:p>
            <a:pPr lvl="3"/>
            <a:r>
              <a:rPr kumimoji="1" lang="ko-KR" altLang="en-US" dirty="0"/>
              <a:t>네 번째 수준</a:t>
            </a:r>
          </a:p>
          <a:p>
            <a:pPr lvl="4"/>
            <a:r>
              <a:rPr kumimoji="1" lang="ko-KR" altLang="en-US" dirty="0"/>
              <a:t>다섯 번째 수준</a:t>
            </a:r>
          </a:p>
        </p:txBody>
      </p:sp>
      <p:sp>
        <p:nvSpPr>
          <p:cNvPr id="19" name="내용 개체 틀 2"/>
          <p:cNvSpPr>
            <a:spLocks noGrp="1"/>
          </p:cNvSpPr>
          <p:nvPr>
            <p:ph idx="14"/>
          </p:nvPr>
        </p:nvSpPr>
        <p:spPr>
          <a:xfrm>
            <a:off x="6242304" y="1731265"/>
            <a:ext cx="5111496" cy="4445698"/>
          </a:xfrm>
        </p:spPr>
        <p:txBody>
          <a:bodyPr>
            <a:normAutofit/>
          </a:bodyPr>
          <a:lstStyle>
            <a:lvl1pPr>
              <a:lnSpc>
                <a:spcPct val="120000"/>
              </a:lnSpc>
              <a:defRPr sz="1800"/>
            </a:lvl1pPr>
            <a:lvl2pPr>
              <a:lnSpc>
                <a:spcPct val="120000"/>
              </a:lnSpc>
              <a:defRPr sz="1500"/>
            </a:lvl2pPr>
            <a:lvl3pPr>
              <a:lnSpc>
                <a:spcPct val="120000"/>
              </a:lnSpc>
              <a:defRPr sz="1350"/>
            </a:lvl3pPr>
            <a:lvl4pPr>
              <a:lnSpc>
                <a:spcPct val="120000"/>
              </a:lnSpc>
              <a:defRPr sz="1200"/>
            </a:lvl4pPr>
            <a:lvl5pPr>
              <a:lnSpc>
                <a:spcPct val="120000"/>
              </a:lnSpc>
              <a:defRPr sz="1200"/>
            </a:lvl5pPr>
          </a:lstStyle>
          <a:p>
            <a:pPr lvl="0"/>
            <a:r>
              <a:rPr kumimoji="1" lang="ko-KR" altLang="en-US" dirty="0"/>
              <a:t>마스터 텍스트 스타일을 편집하려면 클릭</a:t>
            </a:r>
          </a:p>
          <a:p>
            <a:pPr lvl="1"/>
            <a:r>
              <a:rPr kumimoji="1" lang="ko-KR" altLang="en-US" dirty="0"/>
              <a:t>두 번째 수준</a:t>
            </a:r>
          </a:p>
          <a:p>
            <a:pPr lvl="2"/>
            <a:r>
              <a:rPr kumimoji="1" lang="ko-KR" altLang="en-US" dirty="0"/>
              <a:t>세 번째 수준</a:t>
            </a:r>
          </a:p>
          <a:p>
            <a:pPr lvl="3"/>
            <a:r>
              <a:rPr kumimoji="1" lang="ko-KR" altLang="en-US" dirty="0"/>
              <a:t>네 번째 수준</a:t>
            </a:r>
          </a:p>
          <a:p>
            <a:pPr lvl="4"/>
            <a:r>
              <a:rPr kumimoji="1" lang="ko-KR" altLang="en-US" dirty="0"/>
              <a:t>다섯 번째 수준</a:t>
            </a:r>
          </a:p>
        </p:txBody>
      </p:sp>
      <p:sp>
        <p:nvSpPr>
          <p:cNvPr id="14" name="슬라이드 번호 개체 틀 5"/>
          <p:cNvSpPr>
            <a:spLocks noGrp="1"/>
          </p:cNvSpPr>
          <p:nvPr>
            <p:ph type="sldNum" sz="quarter" idx="12"/>
          </p:nvPr>
        </p:nvSpPr>
        <p:spPr>
          <a:xfrm>
            <a:off x="8095569" y="6436298"/>
            <a:ext cx="3901440" cy="365125"/>
          </a:xfrm>
        </p:spPr>
        <p:txBody>
          <a:bodyPr/>
          <a:lstStyle>
            <a:lvl1pPr>
              <a:defRPr b="1" i="0">
                <a:solidFill>
                  <a:schemeClr val="bg1"/>
                </a:solidFill>
                <a:latin typeface="Nanum Myeongjo" charset="-127"/>
                <a:ea typeface="Nanum Myeongjo" charset="-127"/>
                <a:cs typeface="Nanum Myeongjo" charset="-127"/>
              </a:defRPr>
            </a:lvl1pPr>
          </a:lstStyle>
          <a:p>
            <a:r>
              <a:rPr kumimoji="1" lang="ko-KR" altLang="en-US" dirty="0"/>
              <a:t>   </a:t>
            </a:r>
            <a:fld id="{7D96D064-8AD6-E847-A6B4-5188AC6A3132}" type="slidenum">
              <a:rPr kumimoji="1" lang="ko-KR" altLang="en-US" smtClean="0"/>
              <a:pPr/>
              <a:t>‹#›</a:t>
            </a:fld>
            <a:endParaRPr kumimoji="1" lang="ko-KR" altLang="en-US" dirty="0"/>
          </a:p>
        </p:txBody>
      </p:sp>
      <p:sp>
        <p:nvSpPr>
          <p:cNvPr id="15" name="바닥글 개체 틀 21"/>
          <p:cNvSpPr>
            <a:spLocks noGrp="1"/>
          </p:cNvSpPr>
          <p:nvPr>
            <p:ph type="ftr" sz="quarter" idx="17"/>
          </p:nvPr>
        </p:nvSpPr>
        <p:spPr>
          <a:xfrm>
            <a:off x="139699" y="6431028"/>
            <a:ext cx="5456116" cy="365125"/>
          </a:xfrm>
        </p:spPr>
        <p:txBody>
          <a:bodyPr/>
          <a:lstStyle>
            <a:lvl1pPr algn="l">
              <a:defRPr b="1" i="0">
                <a:solidFill>
                  <a:schemeClr val="bg1"/>
                </a:solidFill>
                <a:latin typeface="Nanum Myeongjo" charset="-127"/>
                <a:ea typeface="Nanum Myeongjo" charset="-127"/>
                <a:cs typeface="Nanum Myeongjo" charset="-127"/>
              </a:defRPr>
            </a:lvl1pPr>
          </a:lstStyle>
          <a:p>
            <a:r>
              <a:rPr kumimoji="1" lang="en-US" altLang="ko-KR"/>
              <a:t>Machine Learning</a:t>
            </a:r>
            <a:endParaRPr kumimoji="1"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endParaRPr kumimoji="1" lang="ko-KR" altLang="en-US"/>
          </a:p>
        </p:txBody>
      </p:sp>
      <p:sp>
        <p:nvSpPr>
          <p:cNvPr id="5" name="Footer Placeholder 4"/>
          <p:cNvSpPr>
            <a:spLocks noGrp="1"/>
          </p:cNvSpPr>
          <p:nvPr>
            <p:ph type="ftr" sz="quarter" idx="11"/>
          </p:nvPr>
        </p:nvSpPr>
        <p:spPr/>
        <p:txBody>
          <a:bodyPr/>
          <a:lstStyle/>
          <a:p>
            <a:r>
              <a:rPr kumimoji="1" lang="en-US" altLang="ko-KR"/>
              <a:t>Machine Learning</a:t>
            </a:r>
            <a:endParaRPr kumimoji="1" lang="ko-KR" altLang="en-US" dirty="0"/>
          </a:p>
        </p:txBody>
      </p:sp>
      <p:sp>
        <p:nvSpPr>
          <p:cNvPr id="6" name="Slide Number Placeholder 5"/>
          <p:cNvSpPr>
            <a:spLocks noGrp="1"/>
          </p:cNvSpPr>
          <p:nvPr>
            <p:ph type="sldNum" sz="quarter" idx="12"/>
          </p:nvPr>
        </p:nvSpPr>
        <p:spPr/>
        <p:txBody>
          <a:bodyPr/>
          <a:lstStyle/>
          <a:p>
            <a:fld id="{7D96D064-8AD6-E847-A6B4-5188AC6A3132}" type="slidenum">
              <a:rPr kumimoji="1" lang="ko-KR" altLang="en-US" smtClean="0"/>
              <a:t>‹#›</a:t>
            </a:fld>
            <a:endParaRPr kumimoji="1" lang="ko-KR" altLang="en-US"/>
          </a:p>
        </p:txBody>
      </p:sp>
    </p:spTree>
    <p:extLst>
      <p:ext uri="{BB962C8B-B14F-4D97-AF65-F5344CB8AC3E}">
        <p14:creationId xmlns:p14="http://schemas.microsoft.com/office/powerpoint/2010/main" val="1603702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endParaRPr kumimoji="1" lang="ko-KR" altLang="en-US"/>
          </a:p>
        </p:txBody>
      </p:sp>
      <p:sp>
        <p:nvSpPr>
          <p:cNvPr id="5" name="Footer Placeholder 4"/>
          <p:cNvSpPr>
            <a:spLocks noGrp="1"/>
          </p:cNvSpPr>
          <p:nvPr>
            <p:ph type="ftr" sz="quarter" idx="11"/>
          </p:nvPr>
        </p:nvSpPr>
        <p:spPr/>
        <p:txBody>
          <a:bodyPr/>
          <a:lstStyle/>
          <a:p>
            <a:r>
              <a:rPr kumimoji="1" lang="en-US" altLang="ko-KR"/>
              <a:t>Machine Learning</a:t>
            </a:r>
            <a:endParaRPr kumimoji="1" lang="ko-KR" altLang="en-US" dirty="0"/>
          </a:p>
        </p:txBody>
      </p:sp>
      <p:sp>
        <p:nvSpPr>
          <p:cNvPr id="6" name="Slide Number Placeholder 5"/>
          <p:cNvSpPr>
            <a:spLocks noGrp="1"/>
          </p:cNvSpPr>
          <p:nvPr>
            <p:ph type="sldNum" sz="quarter" idx="12"/>
          </p:nvPr>
        </p:nvSpPr>
        <p:spPr/>
        <p:txBody>
          <a:bodyPr/>
          <a:lstStyle/>
          <a:p>
            <a:fld id="{7D96D064-8AD6-E847-A6B4-5188AC6A3132}" type="slidenum">
              <a:rPr kumimoji="1" lang="ko-KR" altLang="en-US" smtClean="0"/>
              <a:t>‹#›</a:t>
            </a:fld>
            <a:endParaRPr kumimoji="1" lang="ko-KR" altLang="en-US"/>
          </a:p>
        </p:txBody>
      </p:sp>
    </p:spTree>
    <p:extLst>
      <p:ext uri="{BB962C8B-B14F-4D97-AF65-F5344CB8AC3E}">
        <p14:creationId xmlns:p14="http://schemas.microsoft.com/office/powerpoint/2010/main" val="4279099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endParaRPr kumimoji="1" lang="ko-KR" altLang="en-US"/>
          </a:p>
        </p:txBody>
      </p:sp>
      <p:sp>
        <p:nvSpPr>
          <p:cNvPr id="6" name="Footer Placeholder 5"/>
          <p:cNvSpPr>
            <a:spLocks noGrp="1"/>
          </p:cNvSpPr>
          <p:nvPr>
            <p:ph type="ftr" sz="quarter" idx="11"/>
          </p:nvPr>
        </p:nvSpPr>
        <p:spPr/>
        <p:txBody>
          <a:bodyPr/>
          <a:lstStyle/>
          <a:p>
            <a:r>
              <a:rPr kumimoji="1" lang="en-US" altLang="ko-KR"/>
              <a:t>Machine Learning</a:t>
            </a:r>
            <a:endParaRPr kumimoji="1" lang="ko-KR" altLang="en-US" dirty="0"/>
          </a:p>
        </p:txBody>
      </p:sp>
      <p:sp>
        <p:nvSpPr>
          <p:cNvPr id="7" name="Slide Number Placeholder 6"/>
          <p:cNvSpPr>
            <a:spLocks noGrp="1"/>
          </p:cNvSpPr>
          <p:nvPr>
            <p:ph type="sldNum" sz="quarter" idx="12"/>
          </p:nvPr>
        </p:nvSpPr>
        <p:spPr/>
        <p:txBody>
          <a:bodyPr/>
          <a:lstStyle/>
          <a:p>
            <a:fld id="{7D96D064-8AD6-E847-A6B4-5188AC6A3132}" type="slidenum">
              <a:rPr kumimoji="1" lang="ko-KR" altLang="en-US" smtClean="0"/>
              <a:t>‹#›</a:t>
            </a:fld>
            <a:endParaRPr kumimoji="1" lang="ko-KR" altLang="en-US"/>
          </a:p>
        </p:txBody>
      </p:sp>
    </p:spTree>
    <p:extLst>
      <p:ext uri="{BB962C8B-B14F-4D97-AF65-F5344CB8AC3E}">
        <p14:creationId xmlns:p14="http://schemas.microsoft.com/office/powerpoint/2010/main" val="2021194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endParaRPr kumimoji="1" lang="ko-KR" altLang="en-US"/>
          </a:p>
        </p:txBody>
      </p:sp>
      <p:sp>
        <p:nvSpPr>
          <p:cNvPr id="8" name="Footer Placeholder 7"/>
          <p:cNvSpPr>
            <a:spLocks noGrp="1"/>
          </p:cNvSpPr>
          <p:nvPr>
            <p:ph type="ftr" sz="quarter" idx="11"/>
          </p:nvPr>
        </p:nvSpPr>
        <p:spPr/>
        <p:txBody>
          <a:bodyPr/>
          <a:lstStyle/>
          <a:p>
            <a:r>
              <a:rPr kumimoji="1" lang="en-US" altLang="ko-KR"/>
              <a:t>Machine Learning</a:t>
            </a:r>
            <a:endParaRPr kumimoji="1" lang="ko-KR" altLang="en-US" dirty="0"/>
          </a:p>
        </p:txBody>
      </p:sp>
      <p:sp>
        <p:nvSpPr>
          <p:cNvPr id="9" name="Slide Number Placeholder 8"/>
          <p:cNvSpPr>
            <a:spLocks noGrp="1"/>
          </p:cNvSpPr>
          <p:nvPr>
            <p:ph type="sldNum" sz="quarter" idx="12"/>
          </p:nvPr>
        </p:nvSpPr>
        <p:spPr/>
        <p:txBody>
          <a:bodyPr/>
          <a:lstStyle/>
          <a:p>
            <a:fld id="{7D96D064-8AD6-E847-A6B4-5188AC6A3132}" type="slidenum">
              <a:rPr kumimoji="1" lang="ko-KR" altLang="en-US" smtClean="0"/>
              <a:t>‹#›</a:t>
            </a:fld>
            <a:endParaRPr kumimoji="1" lang="ko-KR" altLang="en-US"/>
          </a:p>
        </p:txBody>
      </p:sp>
    </p:spTree>
    <p:extLst>
      <p:ext uri="{BB962C8B-B14F-4D97-AF65-F5344CB8AC3E}">
        <p14:creationId xmlns:p14="http://schemas.microsoft.com/office/powerpoint/2010/main" val="3952143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endParaRPr kumimoji="1" lang="ko-KR" altLang="en-US"/>
          </a:p>
        </p:txBody>
      </p:sp>
      <p:sp>
        <p:nvSpPr>
          <p:cNvPr id="4" name="Footer Placeholder 3"/>
          <p:cNvSpPr>
            <a:spLocks noGrp="1"/>
          </p:cNvSpPr>
          <p:nvPr>
            <p:ph type="ftr" sz="quarter" idx="11"/>
          </p:nvPr>
        </p:nvSpPr>
        <p:spPr/>
        <p:txBody>
          <a:bodyPr/>
          <a:lstStyle/>
          <a:p>
            <a:r>
              <a:rPr kumimoji="1" lang="en-US" altLang="ko-KR"/>
              <a:t>Machine Learning</a:t>
            </a:r>
            <a:endParaRPr kumimoji="1" lang="ko-KR" altLang="en-US" dirty="0"/>
          </a:p>
        </p:txBody>
      </p:sp>
      <p:sp>
        <p:nvSpPr>
          <p:cNvPr id="5" name="Slide Number Placeholder 4"/>
          <p:cNvSpPr>
            <a:spLocks noGrp="1"/>
          </p:cNvSpPr>
          <p:nvPr>
            <p:ph type="sldNum" sz="quarter" idx="12"/>
          </p:nvPr>
        </p:nvSpPr>
        <p:spPr/>
        <p:txBody>
          <a:bodyPr/>
          <a:lstStyle/>
          <a:p>
            <a:fld id="{7D96D064-8AD6-E847-A6B4-5188AC6A3132}" type="slidenum">
              <a:rPr kumimoji="1" lang="ko-KR" altLang="en-US" smtClean="0"/>
              <a:t>‹#›</a:t>
            </a:fld>
            <a:endParaRPr kumimoji="1" lang="ko-KR" altLang="en-US"/>
          </a:p>
        </p:txBody>
      </p:sp>
    </p:spTree>
    <p:extLst>
      <p:ext uri="{BB962C8B-B14F-4D97-AF65-F5344CB8AC3E}">
        <p14:creationId xmlns:p14="http://schemas.microsoft.com/office/powerpoint/2010/main" val="11244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ko-KR" altLang="en-US"/>
          </a:p>
        </p:txBody>
      </p:sp>
      <p:sp>
        <p:nvSpPr>
          <p:cNvPr id="3" name="Footer Placeholder 2"/>
          <p:cNvSpPr>
            <a:spLocks noGrp="1"/>
          </p:cNvSpPr>
          <p:nvPr>
            <p:ph type="ftr" sz="quarter" idx="11"/>
          </p:nvPr>
        </p:nvSpPr>
        <p:spPr/>
        <p:txBody>
          <a:bodyPr/>
          <a:lstStyle/>
          <a:p>
            <a:r>
              <a:rPr kumimoji="1" lang="en-US" altLang="ko-KR"/>
              <a:t>Machine Learning</a:t>
            </a:r>
            <a:endParaRPr kumimoji="1" lang="ko-KR" altLang="en-US" dirty="0"/>
          </a:p>
        </p:txBody>
      </p:sp>
      <p:sp>
        <p:nvSpPr>
          <p:cNvPr id="4" name="Slide Number Placeholder 3"/>
          <p:cNvSpPr>
            <a:spLocks noGrp="1"/>
          </p:cNvSpPr>
          <p:nvPr>
            <p:ph type="sldNum" sz="quarter" idx="12"/>
          </p:nvPr>
        </p:nvSpPr>
        <p:spPr/>
        <p:txBody>
          <a:bodyPr/>
          <a:lstStyle/>
          <a:p>
            <a:fld id="{7D96D064-8AD6-E847-A6B4-5188AC6A3132}" type="slidenum">
              <a:rPr kumimoji="1" lang="ko-KR" altLang="en-US" smtClean="0"/>
              <a:t>‹#›</a:t>
            </a:fld>
            <a:endParaRPr kumimoji="1" lang="ko-KR" altLang="en-US"/>
          </a:p>
        </p:txBody>
      </p:sp>
    </p:spTree>
    <p:extLst>
      <p:ext uri="{BB962C8B-B14F-4D97-AF65-F5344CB8AC3E}">
        <p14:creationId xmlns:p14="http://schemas.microsoft.com/office/powerpoint/2010/main" val="1607421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endParaRPr kumimoji="1" lang="ko-KR" altLang="en-US"/>
          </a:p>
        </p:txBody>
      </p:sp>
      <p:sp>
        <p:nvSpPr>
          <p:cNvPr id="6" name="Footer Placeholder 5"/>
          <p:cNvSpPr>
            <a:spLocks noGrp="1"/>
          </p:cNvSpPr>
          <p:nvPr>
            <p:ph type="ftr" sz="quarter" idx="11"/>
          </p:nvPr>
        </p:nvSpPr>
        <p:spPr/>
        <p:txBody>
          <a:bodyPr/>
          <a:lstStyle/>
          <a:p>
            <a:r>
              <a:rPr kumimoji="1" lang="en-US" altLang="ko-KR"/>
              <a:t>Machine Learning</a:t>
            </a:r>
            <a:endParaRPr kumimoji="1" lang="ko-KR" altLang="en-US" dirty="0"/>
          </a:p>
        </p:txBody>
      </p:sp>
      <p:sp>
        <p:nvSpPr>
          <p:cNvPr id="7" name="Slide Number Placeholder 6"/>
          <p:cNvSpPr>
            <a:spLocks noGrp="1"/>
          </p:cNvSpPr>
          <p:nvPr>
            <p:ph type="sldNum" sz="quarter" idx="12"/>
          </p:nvPr>
        </p:nvSpPr>
        <p:spPr/>
        <p:txBody>
          <a:bodyPr/>
          <a:lstStyle/>
          <a:p>
            <a:fld id="{7D96D064-8AD6-E847-A6B4-5188AC6A3132}" type="slidenum">
              <a:rPr kumimoji="1" lang="ko-KR" altLang="en-US" smtClean="0"/>
              <a:t>‹#›</a:t>
            </a:fld>
            <a:endParaRPr kumimoji="1" lang="ko-KR" altLang="en-US"/>
          </a:p>
        </p:txBody>
      </p:sp>
    </p:spTree>
    <p:extLst>
      <p:ext uri="{BB962C8B-B14F-4D97-AF65-F5344CB8AC3E}">
        <p14:creationId xmlns:p14="http://schemas.microsoft.com/office/powerpoint/2010/main" val="2351023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endParaRPr kumimoji="1" lang="ko-KR" altLang="en-US"/>
          </a:p>
        </p:txBody>
      </p:sp>
      <p:sp>
        <p:nvSpPr>
          <p:cNvPr id="6" name="Footer Placeholder 5"/>
          <p:cNvSpPr>
            <a:spLocks noGrp="1"/>
          </p:cNvSpPr>
          <p:nvPr>
            <p:ph type="ftr" sz="quarter" idx="11"/>
          </p:nvPr>
        </p:nvSpPr>
        <p:spPr/>
        <p:txBody>
          <a:bodyPr/>
          <a:lstStyle/>
          <a:p>
            <a:r>
              <a:rPr kumimoji="1" lang="en-US" altLang="ko-KR"/>
              <a:t>Machine Learning</a:t>
            </a:r>
            <a:endParaRPr kumimoji="1" lang="ko-KR" altLang="en-US" dirty="0"/>
          </a:p>
        </p:txBody>
      </p:sp>
      <p:sp>
        <p:nvSpPr>
          <p:cNvPr id="7" name="Slide Number Placeholder 6"/>
          <p:cNvSpPr>
            <a:spLocks noGrp="1"/>
          </p:cNvSpPr>
          <p:nvPr>
            <p:ph type="sldNum" sz="quarter" idx="12"/>
          </p:nvPr>
        </p:nvSpPr>
        <p:spPr/>
        <p:txBody>
          <a:bodyPr/>
          <a:lstStyle/>
          <a:p>
            <a:fld id="{7D96D064-8AD6-E847-A6B4-5188AC6A3132}" type="slidenum">
              <a:rPr kumimoji="1" lang="ko-KR" altLang="en-US" smtClean="0"/>
              <a:t>‹#›</a:t>
            </a:fld>
            <a:endParaRPr kumimoji="1" lang="ko-KR" altLang="en-US"/>
          </a:p>
        </p:txBody>
      </p:sp>
    </p:spTree>
    <p:extLst>
      <p:ext uri="{BB962C8B-B14F-4D97-AF65-F5344CB8AC3E}">
        <p14:creationId xmlns:p14="http://schemas.microsoft.com/office/powerpoint/2010/main" val="4011657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ko-KR"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ko-KR"/>
              <a:t>Machine Learning</a:t>
            </a:r>
            <a:endParaRPr kumimoji="1" lang="ko-KR"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6D064-8AD6-E847-A6B4-5188AC6A3132}" type="slidenum">
              <a:rPr kumimoji="1" lang="ko-KR" altLang="en-US" smtClean="0"/>
              <a:t>‹#›</a:t>
            </a:fld>
            <a:endParaRPr kumimoji="1" lang="ko-KR" altLang="en-US"/>
          </a:p>
        </p:txBody>
      </p:sp>
    </p:spTree>
    <p:extLst>
      <p:ext uri="{BB962C8B-B14F-4D97-AF65-F5344CB8AC3E}">
        <p14:creationId xmlns:p14="http://schemas.microsoft.com/office/powerpoint/2010/main" val="2741736281"/>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63" r:id="rId13"/>
    <p:sldLayoutId id="2147483660" r:id="rId14"/>
    <p:sldLayoutId id="2147483662" r:id="rId15"/>
  </p:sldLayoutIdLst>
  <p:hf hd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idebtor@gmail.com"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60120" y="972936"/>
            <a:ext cx="10393680" cy="677137"/>
          </a:xfrm>
        </p:spPr>
        <p:txBody>
          <a:bodyPr>
            <a:normAutofit/>
          </a:bodyPr>
          <a:lstStyle/>
          <a:p>
            <a:r>
              <a:rPr kumimoji="1" lang="en-US" altLang="ko-KR" sz="2800" b="1" dirty="0"/>
              <a:t>Machine Learning</a:t>
            </a:r>
            <a:endParaRPr lang="ko-KR" altLang="en-US" sz="2800" dirty="0"/>
          </a:p>
        </p:txBody>
      </p:sp>
      <p:sp>
        <p:nvSpPr>
          <p:cNvPr id="5" name="슬라이드 번호 개체 틀 4"/>
          <p:cNvSpPr>
            <a:spLocks noGrp="1"/>
          </p:cNvSpPr>
          <p:nvPr>
            <p:ph type="sldNum" sz="quarter" idx="12"/>
          </p:nvPr>
        </p:nvSpPr>
        <p:spPr/>
        <p:txBody>
          <a:bodyPr/>
          <a:lstStyle/>
          <a:p>
            <a:fld id="{7D96D064-8AD6-E847-A6B4-5188AC6A3132}" type="slidenum">
              <a:rPr kumimoji="1" lang="ko-KR" altLang="en-US" smtClean="0"/>
              <a:t>1</a:t>
            </a:fld>
            <a:endParaRPr kumimoji="1" lang="ko-KR" altLang="en-US"/>
          </a:p>
        </p:txBody>
      </p:sp>
      <p:sp>
        <p:nvSpPr>
          <p:cNvPr id="7" name="부제 2"/>
          <p:cNvSpPr txBox="1">
            <a:spLocks noGrp="1"/>
          </p:cNvSpPr>
          <p:nvPr>
            <p:ph sz="quarter" idx="14"/>
          </p:nvPr>
        </p:nvSpPr>
        <p:spPr>
          <a:prstGeom prst="rect">
            <a:avLst/>
          </a:prstGeom>
          <a:solidFill>
            <a:schemeClr val="bg1"/>
          </a:solidFill>
        </p:spPr>
        <p:txBody>
          <a:bodyPr vert="horz" lIns="68580" tIns="34290" rIns="68580" bIns="34290" rtlCol="0" anchor="ctr">
            <a:normAutofit/>
          </a:bodyPr>
          <a:lstStyle>
            <a:lvl1pPr marL="0" indent="0" algn="ctr" defTabSz="914400" rtl="0" eaLnBrk="1" latinLnBrk="1" hangingPunct="1">
              <a:lnSpc>
                <a:spcPct val="90000"/>
              </a:lnSpc>
              <a:spcBef>
                <a:spcPts val="1000"/>
              </a:spcBef>
              <a:buFont typeface="Arial"/>
              <a:buNone/>
              <a:defRPr sz="2400" b="0" i="0" kern="1200">
                <a:solidFill>
                  <a:schemeClr val="tx1"/>
                </a:solidFill>
                <a:latin typeface="Nanum Myeongjo" charset="-127"/>
                <a:ea typeface="Nanum Myeongjo" charset="-127"/>
                <a:cs typeface="Nanum Myeongjo" charset="-127"/>
              </a:defRPr>
            </a:lvl1pPr>
            <a:lvl2pPr marL="457200" indent="0" algn="ctr" defTabSz="914400" rtl="0" eaLnBrk="1" latinLnBrk="1" hangingPunct="1">
              <a:lnSpc>
                <a:spcPct val="90000"/>
              </a:lnSpc>
              <a:spcBef>
                <a:spcPts val="500"/>
              </a:spcBef>
              <a:buFont typeface="Arial"/>
              <a:buNone/>
              <a:defRPr sz="2000" b="0" i="0" kern="1200">
                <a:solidFill>
                  <a:schemeClr val="tx1"/>
                </a:solidFill>
                <a:latin typeface="Nanum Myeongjo" charset="-127"/>
                <a:ea typeface="Nanum Myeongjo" charset="-127"/>
                <a:cs typeface="Nanum Myeongjo" charset="-127"/>
              </a:defRPr>
            </a:lvl2pPr>
            <a:lvl3pPr marL="914400" indent="0" algn="ctr" defTabSz="914400" rtl="0" eaLnBrk="1" latinLnBrk="1" hangingPunct="1">
              <a:lnSpc>
                <a:spcPct val="90000"/>
              </a:lnSpc>
              <a:spcBef>
                <a:spcPts val="500"/>
              </a:spcBef>
              <a:buFont typeface="Arial"/>
              <a:buNone/>
              <a:defRPr sz="1800" b="0" i="0" kern="1200">
                <a:solidFill>
                  <a:schemeClr val="tx1"/>
                </a:solidFill>
                <a:latin typeface="Nanum Myeongjo" charset="-127"/>
                <a:ea typeface="Nanum Myeongjo" charset="-127"/>
                <a:cs typeface="Nanum Myeongjo" charset="-127"/>
              </a:defRPr>
            </a:lvl3pPr>
            <a:lvl4pPr marL="1371600" indent="0" algn="ctr" defTabSz="914400" rtl="0" eaLnBrk="1" latinLnBrk="1" hangingPunct="1">
              <a:lnSpc>
                <a:spcPct val="90000"/>
              </a:lnSpc>
              <a:spcBef>
                <a:spcPts val="500"/>
              </a:spcBef>
              <a:buFont typeface="Arial"/>
              <a:buNone/>
              <a:defRPr sz="1600" b="0" i="0" kern="1200">
                <a:solidFill>
                  <a:schemeClr val="tx1"/>
                </a:solidFill>
                <a:latin typeface="Nanum Myeongjo" charset="-127"/>
                <a:ea typeface="Nanum Myeongjo" charset="-127"/>
                <a:cs typeface="Nanum Myeongjo" charset="-127"/>
              </a:defRPr>
            </a:lvl4pPr>
            <a:lvl5pPr marL="1828800" indent="0" algn="ctr" defTabSz="914400" rtl="0" eaLnBrk="1" latinLnBrk="1" hangingPunct="1">
              <a:lnSpc>
                <a:spcPct val="90000"/>
              </a:lnSpc>
              <a:spcBef>
                <a:spcPts val="500"/>
              </a:spcBef>
              <a:buFont typeface="Arial"/>
              <a:buNone/>
              <a:defRPr sz="1600" b="0" i="0" kern="1200">
                <a:solidFill>
                  <a:schemeClr val="tx1"/>
                </a:solidFill>
                <a:latin typeface="Nanum Myeongjo" charset="-127"/>
                <a:ea typeface="Nanum Myeongjo" charset="-127"/>
                <a:cs typeface="Nanum Myeongjo" charset="-127"/>
              </a:defRPr>
            </a:lvl5pPr>
            <a:lvl6pPr marL="22860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9pPr>
          </a:lstStyle>
          <a:p>
            <a:r>
              <a:rPr kumimoji="1" lang="en-US" altLang="ko-KR" sz="3200" dirty="0">
                <a:solidFill>
                  <a:srgbClr val="00AAD6"/>
                </a:solidFill>
                <a:latin typeface="ADAM.CG PRO" charset="0"/>
                <a:ea typeface="ADAM.CG PRO" charset="0"/>
                <a:cs typeface="ADAM.CG PRO" charset="0"/>
              </a:rPr>
              <a:t>Lecture 2</a:t>
            </a:r>
            <a:endParaRPr kumimoji="1" lang="ko-KR" altLang="en-US" sz="3200" dirty="0">
              <a:solidFill>
                <a:srgbClr val="00AAD6"/>
              </a:solidFill>
              <a:latin typeface="ADAM.CG PRO" charset="0"/>
              <a:ea typeface="ADAM.CG PRO" charset="0"/>
              <a:cs typeface="ADAM.CG PRO" charset="0"/>
            </a:endParaRPr>
          </a:p>
        </p:txBody>
      </p:sp>
      <p:sp>
        <p:nvSpPr>
          <p:cNvPr id="6" name="제목 1">
            <a:extLst>
              <a:ext uri="{FF2B5EF4-FFF2-40B4-BE49-F238E27FC236}">
                <a16:creationId xmlns:a16="http://schemas.microsoft.com/office/drawing/2014/main" id="{6D879684-0D8C-4008-9F9E-8EE501BFB6DB}"/>
              </a:ext>
            </a:extLst>
          </p:cNvPr>
          <p:cNvSpPr txBox="1">
            <a:spLocks/>
          </p:cNvSpPr>
          <p:nvPr/>
        </p:nvSpPr>
        <p:spPr>
          <a:xfrm>
            <a:off x="960120" y="2468880"/>
            <a:ext cx="10332720" cy="1949154"/>
          </a:xfrm>
          <a:prstGeom prst="rect">
            <a:avLst/>
          </a:prstGeom>
        </p:spPr>
        <p:txBody>
          <a:bodyPr vert="horz" lIns="91440" tIns="45720" rIns="91440" bIns="45720" rtlCol="0" anchor="ctr">
            <a:normAutofit fontScale="90000" lnSpcReduction="10000"/>
          </a:bodyPr>
          <a:lstStyle>
            <a:lvl1pPr algn="ctr" defTabSz="914400" rtl="0" eaLnBrk="1" latinLnBrk="1" hangingPunct="1">
              <a:lnSpc>
                <a:spcPct val="90000"/>
              </a:lnSpc>
              <a:spcBef>
                <a:spcPct val="0"/>
              </a:spcBef>
              <a:buNone/>
              <a:defRPr sz="4400" kern="1200">
                <a:solidFill>
                  <a:schemeClr val="tx1">
                    <a:lumMod val="65000"/>
                    <a:lumOff val="35000"/>
                  </a:schemeClr>
                </a:solidFill>
                <a:latin typeface="+mj-lt"/>
                <a:ea typeface="+mj-ea"/>
                <a:cs typeface="+mj-cs"/>
              </a:defRPr>
            </a:lvl1pPr>
          </a:lstStyle>
          <a:p>
            <a:pPr>
              <a:lnSpc>
                <a:spcPct val="160000"/>
              </a:lnSpc>
            </a:pPr>
            <a:r>
              <a:rPr lang="en-GB" dirty="0"/>
              <a:t>2.1. Sometimes One Classifier is not enough</a:t>
            </a:r>
          </a:p>
          <a:p>
            <a:pPr>
              <a:lnSpc>
                <a:spcPct val="160000"/>
              </a:lnSpc>
            </a:pPr>
            <a:r>
              <a:rPr lang="en-GB" dirty="0"/>
              <a:t>2.2. </a:t>
            </a:r>
            <a:r>
              <a:rPr lang="en-US" dirty="0"/>
              <a:t>Neurons, Nature's Computing Machines</a:t>
            </a:r>
            <a:endParaRPr lang="ko-KR" altLang="en-US" dirty="0"/>
          </a:p>
        </p:txBody>
      </p:sp>
      <p:sp>
        <p:nvSpPr>
          <p:cNvPr id="9" name="부제 2">
            <a:extLst>
              <a:ext uri="{FF2B5EF4-FFF2-40B4-BE49-F238E27FC236}">
                <a16:creationId xmlns:a16="http://schemas.microsoft.com/office/drawing/2014/main" id="{70EE2FB0-196D-48CD-BB55-9C8A8529F635}"/>
              </a:ext>
            </a:extLst>
          </p:cNvPr>
          <p:cNvSpPr txBox="1">
            <a:spLocks/>
          </p:cNvSpPr>
          <p:nvPr/>
        </p:nvSpPr>
        <p:spPr>
          <a:xfrm>
            <a:off x="4393247" y="5236841"/>
            <a:ext cx="3527425" cy="722312"/>
          </a:xfrm>
          <a:prstGeom prst="rect">
            <a:avLst/>
          </a:prstGeom>
        </p:spPr>
        <p:txBody>
          <a:bodyPr vert="horz" lIns="91440" tIns="45720" rIns="91440" bIns="45720" rtlCol="0" anchor="ctr">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kumimoji="1" lang="en-US" altLang="ko-KR" sz="1800">
                <a:solidFill>
                  <a:schemeClr val="tx1">
                    <a:lumMod val="65000"/>
                    <a:lumOff val="35000"/>
                  </a:schemeClr>
                </a:solidFill>
                <a:latin typeface="+mj-lt"/>
              </a:rPr>
              <a:t>Youngsup Kim</a:t>
            </a:r>
          </a:p>
          <a:p>
            <a:pPr marL="0" indent="0" algn="ctr">
              <a:lnSpc>
                <a:spcPct val="100000"/>
              </a:lnSpc>
              <a:spcBef>
                <a:spcPts val="0"/>
              </a:spcBef>
              <a:buFont typeface="Arial" panose="020B0604020202020204" pitchFamily="34" charset="0"/>
              <a:buNone/>
            </a:pPr>
            <a:r>
              <a:rPr kumimoji="1" lang="en-US" altLang="ko-KR" sz="1800">
                <a:solidFill>
                  <a:schemeClr val="tx1">
                    <a:lumMod val="65000"/>
                    <a:lumOff val="35000"/>
                  </a:schemeClr>
                </a:solidFill>
                <a:latin typeface="+mj-lt"/>
                <a:hlinkClick r:id="rId2"/>
              </a:rPr>
              <a:t>idebtor@gmail.com</a:t>
            </a:r>
            <a:endParaRPr kumimoji="1" lang="en-US" altLang="ko-KR" sz="1800">
              <a:solidFill>
                <a:schemeClr val="tx1">
                  <a:lumMod val="65000"/>
                  <a:lumOff val="35000"/>
                </a:schemeClr>
              </a:solidFill>
              <a:latin typeface="+mj-lt"/>
            </a:endParaRPr>
          </a:p>
          <a:p>
            <a:pPr marL="0" indent="0" algn="ctr">
              <a:lnSpc>
                <a:spcPct val="100000"/>
              </a:lnSpc>
              <a:spcBef>
                <a:spcPts val="0"/>
              </a:spcBef>
              <a:buFont typeface="Arial" panose="020B0604020202020204" pitchFamily="34" charset="0"/>
              <a:buNone/>
            </a:pPr>
            <a:r>
              <a:rPr kumimoji="1" lang="en-US" altLang="ko-KR" sz="1800">
                <a:solidFill>
                  <a:schemeClr val="tx1">
                    <a:lumMod val="65000"/>
                    <a:lumOff val="35000"/>
                  </a:schemeClr>
                </a:solidFill>
                <a:latin typeface="+mj-lt"/>
              </a:rPr>
              <a:t>Handong Global University</a:t>
            </a:r>
            <a:endParaRPr kumimoji="1" lang="en-US" altLang="ko-KR" sz="1800" dirty="0">
              <a:solidFill>
                <a:schemeClr val="tx1">
                  <a:lumMod val="65000"/>
                  <a:lumOff val="35000"/>
                </a:schemeClr>
              </a:solidFill>
              <a:latin typeface="+mj-lt"/>
            </a:endParaRPr>
          </a:p>
        </p:txBody>
      </p:sp>
    </p:spTree>
    <p:extLst>
      <p:ext uri="{BB962C8B-B14F-4D97-AF65-F5344CB8AC3E}">
        <p14:creationId xmlns:p14="http://schemas.microsoft.com/office/powerpoint/2010/main" val="1934134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152650" y="365127"/>
            <a:ext cx="7886700" cy="1325563"/>
          </a:xfrm>
          <a:prstGeom prst="rect">
            <a:avLst/>
          </a:prstGeom>
        </p:spPr>
        <p:txBody>
          <a:bodyPr>
            <a:normAutofit/>
          </a:bodyPr>
          <a:lstStyle/>
          <a:p>
            <a:r>
              <a:rPr lang="en-US" altLang="ko-KR" sz="2400" dirty="0"/>
              <a:t>Limitations of Linear Classifier</a:t>
            </a:r>
            <a:endParaRPr lang="ko-KR" altLang="en-US" sz="2400" dirty="0"/>
          </a:p>
        </p:txBody>
      </p:sp>
      <p:sp>
        <p:nvSpPr>
          <p:cNvPr id="3" name="바닥글 개체 틀 2"/>
          <p:cNvSpPr>
            <a:spLocks noGrp="1"/>
          </p:cNvSpPr>
          <p:nvPr>
            <p:ph type="ftr" sz="quarter" idx="11"/>
          </p:nvPr>
        </p:nvSpPr>
        <p:spPr/>
        <p:txBody>
          <a:bodyPr/>
          <a:lstStyle/>
          <a:p>
            <a:r>
              <a:rPr kumimoji="1" lang="en-US" altLang="ko-KR"/>
              <a:t>Machine Learning</a:t>
            </a:r>
            <a:endParaRPr kumimoji="1" lang="ko-KR" altLang="en-US" dirty="0"/>
          </a:p>
        </p:txBody>
      </p:sp>
      <p:sp>
        <p:nvSpPr>
          <p:cNvPr id="4" name="슬라이드 번호 개체 틀 3"/>
          <p:cNvSpPr>
            <a:spLocks noGrp="1"/>
          </p:cNvSpPr>
          <p:nvPr>
            <p:ph type="sldNum" sz="quarter" idx="12"/>
          </p:nvPr>
        </p:nvSpPr>
        <p:spPr/>
        <p:txBody>
          <a:bodyPr/>
          <a:lstStyle/>
          <a:p>
            <a:fld id="{7D96D064-8AD6-E847-A6B4-5188AC6A3132}" type="slidenum">
              <a:rPr kumimoji="1" lang="ko-KR" altLang="en-US" smtClean="0"/>
              <a:t>10</a:t>
            </a:fld>
            <a:endParaRPr kumimoji="1" lang="ko-KR" altLang="en-US"/>
          </a:p>
        </p:txBody>
      </p:sp>
      <p:sp>
        <p:nvSpPr>
          <p:cNvPr id="8" name="직사각형 8">
            <a:extLst>
              <a:ext uri="{FF2B5EF4-FFF2-40B4-BE49-F238E27FC236}">
                <a16:creationId xmlns:a16="http://schemas.microsoft.com/office/drawing/2014/main" id="{0D25BE0A-01B9-43DD-B20E-BDE1961CD4C1}"/>
              </a:ext>
            </a:extLst>
          </p:cNvPr>
          <p:cNvSpPr/>
          <p:nvPr/>
        </p:nvSpPr>
        <p:spPr>
          <a:xfrm>
            <a:off x="2033516" y="1787203"/>
            <a:ext cx="7407739" cy="3647152"/>
          </a:xfrm>
          <a:prstGeom prst="rect">
            <a:avLst/>
          </a:prstGeom>
        </p:spPr>
        <p:txBody>
          <a:bodyPr wrap="square">
            <a:spAutoFit/>
          </a:bodyPr>
          <a:lstStyle/>
          <a:p>
            <a:pPr algn="just">
              <a:lnSpc>
                <a:spcPct val="150000"/>
              </a:lnSpc>
            </a:pPr>
            <a:r>
              <a:rPr lang="en-US" altLang="ko-KR" sz="1400" b="1" dirty="0">
                <a:latin typeface="+mj-lt"/>
                <a:ea typeface="ADAM.CG PRO" charset="0"/>
                <a:cs typeface="ADAM.CG PRO" charset="0"/>
              </a:rPr>
              <a:t>Conclusion</a:t>
            </a:r>
            <a:r>
              <a:rPr lang="en-US" altLang="ko-KR" sz="1400" dirty="0">
                <a:latin typeface="+mj-lt"/>
                <a:ea typeface="ADAM.CG PRO" charset="0"/>
                <a:cs typeface="ADAM.CG PRO" charset="0"/>
              </a:rPr>
              <a:t>: Clearly is not possible to always find a simple line that classifies/separates the outputs of a certain function.</a:t>
            </a:r>
          </a:p>
          <a:p>
            <a:pPr algn="just">
              <a:lnSpc>
                <a:spcPct val="150000"/>
              </a:lnSpc>
            </a:pPr>
            <a:r>
              <a:rPr lang="en-GB" altLang="ko-KR" sz="1400" dirty="0">
                <a:latin typeface="+mj-lt"/>
                <a:ea typeface="ADAM.CG PRO" charset="0"/>
                <a:cs typeface="ADAM.CG PRO" charset="0"/>
              </a:rPr>
              <a:t>Most problems in the real world are not that simple. Finding a simple linear classifier becomes especially difficult or impossible in the case of  multi dimensional inputs or relationships that are naturally not linear.</a:t>
            </a:r>
            <a:endParaRPr lang="en-US" altLang="ko-KR" sz="1400" dirty="0">
              <a:latin typeface="+mj-lt"/>
              <a:ea typeface="ADAM.CG PRO" charset="0"/>
              <a:cs typeface="ADAM.CG PRO" charset="0"/>
            </a:endParaRPr>
          </a:p>
          <a:p>
            <a:pPr algn="just">
              <a:lnSpc>
                <a:spcPct val="150000"/>
              </a:lnSpc>
            </a:pPr>
            <a:r>
              <a:rPr lang="en-US" altLang="ko-KR" sz="1400" b="1" dirty="0">
                <a:latin typeface="+mj-lt"/>
                <a:ea typeface="ADAM.CG PRO" charset="0"/>
                <a:cs typeface="ADAM.CG PRO" charset="0"/>
              </a:rPr>
              <a:t>Key Points:</a:t>
            </a:r>
          </a:p>
          <a:p>
            <a:pPr marL="285750" indent="-285750" algn="just">
              <a:lnSpc>
                <a:spcPct val="150000"/>
              </a:lnSpc>
              <a:buFont typeface="Wingdings" panose="05000000000000000000" pitchFamily="2" charset="2"/>
              <a:buChar char="§"/>
            </a:pPr>
            <a:r>
              <a:rPr lang="en-GB" altLang="ko-KR" sz="1400" dirty="0">
                <a:latin typeface="+mj-lt"/>
                <a:ea typeface="ADAM.CG PRO" charset="0"/>
                <a:cs typeface="ADAM.CG PRO" charset="0"/>
              </a:rPr>
              <a:t>A simple linear classifier can’t separate data where that data itself isn’t governed by a single linear process. For example, data governed by the logical XOR operator  illustrates this.</a:t>
            </a:r>
          </a:p>
          <a:p>
            <a:pPr marL="285750" indent="-285750" algn="just">
              <a:lnSpc>
                <a:spcPct val="150000"/>
              </a:lnSpc>
              <a:buFont typeface="Wingdings" panose="05000000000000000000" pitchFamily="2" charset="2"/>
              <a:buChar char="§"/>
            </a:pPr>
            <a:r>
              <a:rPr lang="en-GB" altLang="ko-KR" sz="1400" dirty="0">
                <a:latin typeface="+mj-lt"/>
                <a:ea typeface="ADAM.CG PRO" charset="0"/>
                <a:cs typeface="ADAM.CG PRO" charset="0"/>
              </a:rPr>
              <a:t>However the solution is easy, you just use multiple linear classifiers to divide up data that can’t be separated by a single straight dividing line.  </a:t>
            </a:r>
          </a:p>
          <a:p>
            <a:pPr algn="just">
              <a:lnSpc>
                <a:spcPct val="150000"/>
              </a:lnSpc>
            </a:pPr>
            <a:endParaRPr lang="ko-KR" altLang="en-US" sz="1400" dirty="0">
              <a:latin typeface="+mj-lt"/>
              <a:ea typeface="ADAM.CG PRO" charset="0"/>
              <a:cs typeface="ADAM.CG PRO" charset="0"/>
            </a:endParaRPr>
          </a:p>
        </p:txBody>
      </p:sp>
    </p:spTree>
    <p:extLst>
      <p:ext uri="{BB962C8B-B14F-4D97-AF65-F5344CB8AC3E}">
        <p14:creationId xmlns:p14="http://schemas.microsoft.com/office/powerpoint/2010/main" val="1270353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152650" y="365127"/>
            <a:ext cx="7886700" cy="1325563"/>
          </a:xfrm>
          <a:prstGeom prst="rect">
            <a:avLst/>
          </a:prstGeom>
        </p:spPr>
        <p:txBody>
          <a:bodyPr>
            <a:normAutofit/>
          </a:bodyPr>
          <a:lstStyle/>
          <a:p>
            <a:r>
              <a:rPr lang="en-GB" altLang="ko-KR" sz="2400" dirty="0"/>
              <a:t>Biological Neural Network and Artificial Neural Network</a:t>
            </a:r>
            <a:endParaRPr lang="ko-KR" altLang="en-US" sz="2400" dirty="0"/>
          </a:p>
        </p:txBody>
      </p:sp>
      <p:sp>
        <p:nvSpPr>
          <p:cNvPr id="3" name="바닥글 개체 틀 2"/>
          <p:cNvSpPr>
            <a:spLocks noGrp="1"/>
          </p:cNvSpPr>
          <p:nvPr>
            <p:ph type="ftr" sz="quarter" idx="11"/>
          </p:nvPr>
        </p:nvSpPr>
        <p:spPr/>
        <p:txBody>
          <a:bodyPr/>
          <a:lstStyle/>
          <a:p>
            <a:r>
              <a:rPr kumimoji="1" lang="en-US" altLang="ko-KR"/>
              <a:t>Machine Learning</a:t>
            </a:r>
            <a:endParaRPr kumimoji="1" lang="ko-KR" altLang="en-US" dirty="0"/>
          </a:p>
        </p:txBody>
      </p:sp>
      <p:sp>
        <p:nvSpPr>
          <p:cNvPr id="4" name="슬라이드 번호 개체 틀 3"/>
          <p:cNvSpPr>
            <a:spLocks noGrp="1"/>
          </p:cNvSpPr>
          <p:nvPr>
            <p:ph type="sldNum" sz="quarter" idx="12"/>
          </p:nvPr>
        </p:nvSpPr>
        <p:spPr/>
        <p:txBody>
          <a:bodyPr/>
          <a:lstStyle/>
          <a:p>
            <a:fld id="{7D96D064-8AD6-E847-A6B4-5188AC6A3132}" type="slidenum">
              <a:rPr kumimoji="1" lang="ko-KR" altLang="en-US" smtClean="0"/>
              <a:t>11</a:t>
            </a:fld>
            <a:endParaRPr kumimoji="1" lang="ko-KR" altLang="en-US"/>
          </a:p>
        </p:txBody>
      </p:sp>
      <p:sp>
        <p:nvSpPr>
          <p:cNvPr id="8" name="직사각형 8">
            <a:extLst>
              <a:ext uri="{FF2B5EF4-FFF2-40B4-BE49-F238E27FC236}">
                <a16:creationId xmlns:a16="http://schemas.microsoft.com/office/drawing/2014/main" id="{0D25BE0A-01B9-43DD-B20E-BDE1961CD4C1}"/>
              </a:ext>
            </a:extLst>
          </p:cNvPr>
          <p:cNvSpPr/>
          <p:nvPr/>
        </p:nvSpPr>
        <p:spPr>
          <a:xfrm>
            <a:off x="2152650" y="1735460"/>
            <a:ext cx="7288605" cy="3970318"/>
          </a:xfrm>
          <a:prstGeom prst="rect">
            <a:avLst/>
          </a:prstGeom>
        </p:spPr>
        <p:txBody>
          <a:bodyPr wrap="square">
            <a:spAutoFit/>
          </a:bodyPr>
          <a:lstStyle/>
          <a:p>
            <a:pPr algn="just">
              <a:lnSpc>
                <a:spcPct val="150000"/>
              </a:lnSpc>
            </a:pPr>
            <a:r>
              <a:rPr lang="en-US" altLang="ko-KR" sz="1400" dirty="0">
                <a:latin typeface="+mj-lt"/>
                <a:ea typeface="ADAM.CG PRO" charset="0"/>
                <a:cs typeface="ADAM.CG PRO" charset="0"/>
              </a:rPr>
              <a:t>The concept of </a:t>
            </a:r>
            <a:r>
              <a:rPr lang="en-US" altLang="ko-KR" sz="1400" b="1" dirty="0">
                <a:latin typeface="+mj-lt"/>
                <a:ea typeface="ADAM.CG PRO" charset="0"/>
                <a:cs typeface="ADAM.CG PRO" charset="0"/>
              </a:rPr>
              <a:t>Artificial Neural Network </a:t>
            </a:r>
            <a:r>
              <a:rPr lang="en-US" altLang="ko-KR" sz="1400" dirty="0">
                <a:latin typeface="+mj-lt"/>
                <a:ea typeface="ADAM.CG PRO" charset="0"/>
                <a:cs typeface="ADAM.CG PRO" charset="0"/>
              </a:rPr>
              <a:t>is based on the idea of how </a:t>
            </a:r>
            <a:r>
              <a:rPr lang="en-US" altLang="ko-KR" sz="1400" b="1" dirty="0">
                <a:latin typeface="+mj-lt"/>
                <a:ea typeface="ADAM.CG PRO" charset="0"/>
                <a:cs typeface="ADAM.CG PRO" charset="0"/>
              </a:rPr>
              <a:t>Biological Neural Network </a:t>
            </a:r>
            <a:r>
              <a:rPr lang="en-US" altLang="ko-KR" sz="1400" dirty="0">
                <a:latin typeface="+mj-lt"/>
                <a:ea typeface="ADAM.CG PRO" charset="0"/>
                <a:cs typeface="ADAM.CG PRO" charset="0"/>
              </a:rPr>
              <a:t>work, on the idea of learning by seeing enough examples and developing an internal method for identifying future cases.  </a:t>
            </a:r>
          </a:p>
          <a:p>
            <a:pPr algn="just">
              <a:lnSpc>
                <a:spcPct val="150000"/>
              </a:lnSpc>
            </a:pPr>
            <a:endParaRPr lang="en-GB" altLang="ko-KR" sz="1400" dirty="0">
              <a:latin typeface="+mj-lt"/>
              <a:ea typeface="ADAM.CG PRO" charset="0"/>
              <a:cs typeface="ADAM.CG PRO" charset="0"/>
            </a:endParaRPr>
          </a:p>
          <a:p>
            <a:pPr algn="just">
              <a:lnSpc>
                <a:spcPct val="150000"/>
              </a:lnSpc>
            </a:pPr>
            <a:r>
              <a:rPr lang="en-GB" altLang="ko-KR" sz="1400" dirty="0">
                <a:latin typeface="+mj-lt"/>
                <a:ea typeface="ADAM.CG PRO" charset="0"/>
                <a:cs typeface="ADAM.CG PRO" charset="0"/>
              </a:rPr>
              <a:t>When we were two years old, our parents didn’t teach us how to recognize a dog by measuring the shape of its nose or the contours of its body. We learned to recognize by being shown multiple examples and being corrected when we made the wrong guess, by doing so we refined our internal model that allowed us to identify a dog, until we became very good at it.</a:t>
            </a:r>
          </a:p>
          <a:p>
            <a:pPr algn="just">
              <a:lnSpc>
                <a:spcPct val="150000"/>
              </a:lnSpc>
            </a:pPr>
            <a:r>
              <a:rPr lang="en-GB" altLang="ko-KR" sz="1400" dirty="0">
                <a:latin typeface="+mj-lt"/>
                <a:ea typeface="ADAM.CG PRO" charset="0"/>
                <a:cs typeface="ADAM.CG PRO" charset="0"/>
              </a:rPr>
              <a:t>In machine learning instead of giving the computer a list of rules to solve the problem, we give it a model with which it can evaluate examples, and small set of instructions to modify the model when it makes a mistake.</a:t>
            </a:r>
          </a:p>
          <a:p>
            <a:pPr algn="just">
              <a:lnSpc>
                <a:spcPct val="150000"/>
              </a:lnSpc>
            </a:pPr>
            <a:endParaRPr lang="ko-KR" altLang="en-US" sz="1400" dirty="0">
              <a:latin typeface="+mj-lt"/>
              <a:ea typeface="ADAM.CG PRO" charset="0"/>
              <a:cs typeface="ADAM.CG PRO" charset="0"/>
            </a:endParaRPr>
          </a:p>
        </p:txBody>
      </p:sp>
    </p:spTree>
    <p:extLst>
      <p:ext uri="{BB962C8B-B14F-4D97-AF65-F5344CB8AC3E}">
        <p14:creationId xmlns:p14="http://schemas.microsoft.com/office/powerpoint/2010/main" val="3876636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152650" y="365127"/>
            <a:ext cx="7886700" cy="1325563"/>
          </a:xfrm>
          <a:prstGeom prst="rect">
            <a:avLst/>
          </a:prstGeom>
        </p:spPr>
        <p:txBody>
          <a:bodyPr>
            <a:normAutofit/>
          </a:bodyPr>
          <a:lstStyle/>
          <a:p>
            <a:r>
              <a:rPr lang="en-GB" altLang="ko-KR" sz="2400" dirty="0"/>
              <a:t>Biological Neural Network and Artificial Neural Network</a:t>
            </a:r>
            <a:endParaRPr lang="ko-KR" altLang="en-US" sz="2400" dirty="0"/>
          </a:p>
        </p:txBody>
      </p:sp>
      <p:sp>
        <p:nvSpPr>
          <p:cNvPr id="3" name="바닥글 개체 틀 2"/>
          <p:cNvSpPr>
            <a:spLocks noGrp="1"/>
          </p:cNvSpPr>
          <p:nvPr>
            <p:ph type="ftr" sz="quarter" idx="11"/>
          </p:nvPr>
        </p:nvSpPr>
        <p:spPr/>
        <p:txBody>
          <a:bodyPr/>
          <a:lstStyle/>
          <a:p>
            <a:r>
              <a:rPr kumimoji="1" lang="en-US" altLang="ko-KR"/>
              <a:t>Machine Learning</a:t>
            </a:r>
            <a:endParaRPr kumimoji="1" lang="ko-KR" altLang="en-US" dirty="0"/>
          </a:p>
        </p:txBody>
      </p:sp>
      <p:sp>
        <p:nvSpPr>
          <p:cNvPr id="4" name="슬라이드 번호 개체 틀 3"/>
          <p:cNvSpPr>
            <a:spLocks noGrp="1"/>
          </p:cNvSpPr>
          <p:nvPr>
            <p:ph type="sldNum" sz="quarter" idx="12"/>
          </p:nvPr>
        </p:nvSpPr>
        <p:spPr/>
        <p:txBody>
          <a:bodyPr/>
          <a:lstStyle/>
          <a:p>
            <a:fld id="{7D96D064-8AD6-E847-A6B4-5188AC6A3132}" type="slidenum">
              <a:rPr kumimoji="1" lang="ko-KR" altLang="en-US" smtClean="0"/>
              <a:t>12</a:t>
            </a:fld>
            <a:endParaRPr kumimoji="1" lang="ko-KR" altLang="en-US"/>
          </a:p>
        </p:txBody>
      </p:sp>
      <p:sp>
        <p:nvSpPr>
          <p:cNvPr id="8" name="직사각형 8">
            <a:extLst>
              <a:ext uri="{FF2B5EF4-FFF2-40B4-BE49-F238E27FC236}">
                <a16:creationId xmlns:a16="http://schemas.microsoft.com/office/drawing/2014/main" id="{0D25BE0A-01B9-43DD-B20E-BDE1961CD4C1}"/>
              </a:ext>
            </a:extLst>
          </p:cNvPr>
          <p:cNvSpPr/>
          <p:nvPr/>
        </p:nvSpPr>
        <p:spPr>
          <a:xfrm>
            <a:off x="2152651" y="1621773"/>
            <a:ext cx="7465148" cy="307777"/>
          </a:xfrm>
          <a:prstGeom prst="rect">
            <a:avLst/>
          </a:prstGeom>
        </p:spPr>
        <p:txBody>
          <a:bodyPr wrap="square">
            <a:spAutoFit/>
          </a:bodyPr>
          <a:lstStyle/>
          <a:p>
            <a:pPr algn="just"/>
            <a:r>
              <a:rPr lang="en-US" altLang="ko-KR" sz="1400" dirty="0">
                <a:latin typeface="+mj-lt"/>
                <a:ea typeface="ADAM.CG PRO" charset="0"/>
                <a:cs typeface="ADAM.CG PRO" charset="0"/>
              </a:rPr>
              <a:t>For us to better understand, let us look at how the brain works. Starting from its basic unit, the </a:t>
            </a:r>
            <a:r>
              <a:rPr lang="en-US" altLang="ko-KR" sz="1400" b="1" dirty="0">
                <a:latin typeface="+mj-lt"/>
                <a:ea typeface="ADAM.CG PRO" charset="0"/>
                <a:cs typeface="ADAM.CG PRO" charset="0"/>
              </a:rPr>
              <a:t>Neuron</a:t>
            </a:r>
            <a:r>
              <a:rPr lang="en-US" altLang="ko-KR" sz="1400" dirty="0">
                <a:latin typeface="+mj-lt"/>
                <a:ea typeface="ADAM.CG PRO" charset="0"/>
                <a:cs typeface="ADAM.CG PRO" charset="0"/>
              </a:rPr>
              <a:t>.</a:t>
            </a:r>
            <a:endParaRPr lang="ko-KR" altLang="en-US" sz="1400" dirty="0">
              <a:latin typeface="+mj-lt"/>
              <a:ea typeface="ADAM.CG PRO" charset="0"/>
              <a:cs typeface="ADAM.CG PRO" charset="0"/>
            </a:endParaRPr>
          </a:p>
        </p:txBody>
      </p:sp>
      <p:pic>
        <p:nvPicPr>
          <p:cNvPr id="7" name="Picture 6">
            <a:extLst>
              <a:ext uri="{FF2B5EF4-FFF2-40B4-BE49-F238E27FC236}">
                <a16:creationId xmlns:a16="http://schemas.microsoft.com/office/drawing/2014/main" id="{9937D8B4-348F-48C7-AF18-9E9493483229}"/>
              </a:ext>
            </a:extLst>
          </p:cNvPr>
          <p:cNvPicPr>
            <a:picLocks noChangeAspect="1"/>
          </p:cNvPicPr>
          <p:nvPr/>
        </p:nvPicPr>
        <p:blipFill>
          <a:blip r:embed="rId2"/>
          <a:stretch>
            <a:fillRect/>
          </a:stretch>
        </p:blipFill>
        <p:spPr>
          <a:xfrm>
            <a:off x="2326017" y="2381753"/>
            <a:ext cx="7539965" cy="3283533"/>
          </a:xfrm>
          <a:prstGeom prst="rect">
            <a:avLst/>
          </a:prstGeom>
        </p:spPr>
      </p:pic>
      <p:sp>
        <p:nvSpPr>
          <p:cNvPr id="9" name="직사각형 8">
            <a:extLst>
              <a:ext uri="{FF2B5EF4-FFF2-40B4-BE49-F238E27FC236}">
                <a16:creationId xmlns:a16="http://schemas.microsoft.com/office/drawing/2014/main" id="{FB098CAE-03A2-4B8F-B53C-BFE3FEC54FFB}"/>
              </a:ext>
            </a:extLst>
          </p:cNvPr>
          <p:cNvSpPr/>
          <p:nvPr/>
        </p:nvSpPr>
        <p:spPr>
          <a:xfrm>
            <a:off x="2152651" y="5487598"/>
            <a:ext cx="7465147" cy="523220"/>
          </a:xfrm>
          <a:prstGeom prst="rect">
            <a:avLst/>
          </a:prstGeom>
        </p:spPr>
        <p:txBody>
          <a:bodyPr wrap="square">
            <a:spAutoFit/>
          </a:bodyPr>
          <a:lstStyle/>
          <a:p>
            <a:pPr algn="just"/>
            <a:r>
              <a:rPr lang="en-US" altLang="ko-KR" sz="1400" dirty="0">
                <a:latin typeface="+mj-lt"/>
                <a:ea typeface="ADAM.CG PRO" charset="0"/>
                <a:cs typeface="ADAM.CG PRO" charset="0"/>
              </a:rPr>
              <a:t>A biological neuron is composed of </a:t>
            </a:r>
            <a:r>
              <a:rPr lang="en-US" altLang="ko-KR" sz="1400" b="1" dirty="0">
                <a:latin typeface="+mj-lt"/>
                <a:ea typeface="ADAM.CG PRO" charset="0"/>
                <a:cs typeface="ADAM.CG PRO" charset="0"/>
              </a:rPr>
              <a:t>dendrites</a:t>
            </a:r>
            <a:r>
              <a:rPr lang="en-US" altLang="ko-KR" sz="1400" dirty="0">
                <a:latin typeface="+mj-lt"/>
                <a:ea typeface="ADAM.CG PRO" charset="0"/>
                <a:cs typeface="ADAM.CG PRO" charset="0"/>
              </a:rPr>
              <a:t> which receive the input signals, a core, and an </a:t>
            </a:r>
            <a:r>
              <a:rPr lang="en-US" altLang="ko-KR" sz="1400" b="1" dirty="0">
                <a:latin typeface="+mj-lt"/>
                <a:ea typeface="ADAM.CG PRO" charset="0"/>
                <a:cs typeface="ADAM.CG PRO" charset="0"/>
              </a:rPr>
              <a:t>axon</a:t>
            </a:r>
            <a:r>
              <a:rPr lang="en-US" altLang="ko-KR" sz="1400" dirty="0">
                <a:latin typeface="+mj-lt"/>
                <a:ea typeface="ADAM.CG PRO" charset="0"/>
                <a:cs typeface="ADAM.CG PRO" charset="0"/>
              </a:rPr>
              <a:t> that releases the output signal from the neuron via its </a:t>
            </a:r>
            <a:r>
              <a:rPr lang="en-US" altLang="ko-KR" sz="1400" b="1" dirty="0">
                <a:latin typeface="+mj-lt"/>
                <a:ea typeface="ADAM.CG PRO" charset="0"/>
                <a:cs typeface="ADAM.CG PRO" charset="0"/>
              </a:rPr>
              <a:t>terminals</a:t>
            </a:r>
            <a:r>
              <a:rPr lang="en-US" altLang="ko-KR" sz="1400" dirty="0">
                <a:latin typeface="+mj-lt"/>
                <a:ea typeface="ADAM.CG PRO" charset="0"/>
                <a:cs typeface="ADAM.CG PRO" charset="0"/>
              </a:rPr>
              <a:t>.</a:t>
            </a:r>
            <a:endParaRPr lang="ko-KR" altLang="en-US" sz="1400" dirty="0">
              <a:latin typeface="+mj-lt"/>
              <a:ea typeface="ADAM.CG PRO" charset="0"/>
              <a:cs typeface="ADAM.CG PRO" charset="0"/>
            </a:endParaRPr>
          </a:p>
        </p:txBody>
      </p:sp>
    </p:spTree>
    <p:extLst>
      <p:ext uri="{BB962C8B-B14F-4D97-AF65-F5344CB8AC3E}">
        <p14:creationId xmlns:p14="http://schemas.microsoft.com/office/powerpoint/2010/main" val="1643379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152650" y="365127"/>
            <a:ext cx="7886700" cy="1325563"/>
          </a:xfrm>
          <a:prstGeom prst="rect">
            <a:avLst/>
          </a:prstGeom>
        </p:spPr>
        <p:txBody>
          <a:bodyPr>
            <a:normAutofit/>
          </a:bodyPr>
          <a:lstStyle/>
          <a:p>
            <a:r>
              <a:rPr lang="en-GB" altLang="ko-KR" sz="2400" dirty="0"/>
              <a:t>Biological Neural Network and Artificial Neural Network</a:t>
            </a:r>
            <a:endParaRPr lang="ko-KR" altLang="en-US" sz="2400" dirty="0"/>
          </a:p>
        </p:txBody>
      </p:sp>
      <p:sp>
        <p:nvSpPr>
          <p:cNvPr id="3" name="바닥글 개체 틀 2"/>
          <p:cNvSpPr>
            <a:spLocks noGrp="1"/>
          </p:cNvSpPr>
          <p:nvPr>
            <p:ph type="ftr" sz="quarter" idx="11"/>
          </p:nvPr>
        </p:nvSpPr>
        <p:spPr/>
        <p:txBody>
          <a:bodyPr/>
          <a:lstStyle/>
          <a:p>
            <a:r>
              <a:rPr kumimoji="1" lang="en-US" altLang="ko-KR"/>
              <a:t>Machine Learning</a:t>
            </a:r>
            <a:endParaRPr kumimoji="1" lang="ko-KR" altLang="en-US" dirty="0"/>
          </a:p>
        </p:txBody>
      </p:sp>
      <p:sp>
        <p:nvSpPr>
          <p:cNvPr id="4" name="슬라이드 번호 개체 틀 3"/>
          <p:cNvSpPr>
            <a:spLocks noGrp="1"/>
          </p:cNvSpPr>
          <p:nvPr>
            <p:ph type="sldNum" sz="quarter" idx="12"/>
          </p:nvPr>
        </p:nvSpPr>
        <p:spPr/>
        <p:txBody>
          <a:bodyPr/>
          <a:lstStyle/>
          <a:p>
            <a:fld id="{7D96D064-8AD6-E847-A6B4-5188AC6A3132}" type="slidenum">
              <a:rPr kumimoji="1" lang="ko-KR" altLang="en-US" smtClean="0"/>
              <a:t>13</a:t>
            </a:fld>
            <a:endParaRPr kumimoji="1" lang="ko-KR" altLang="en-US"/>
          </a:p>
        </p:txBody>
      </p:sp>
      <p:sp>
        <p:nvSpPr>
          <p:cNvPr id="8" name="직사각형 8">
            <a:extLst>
              <a:ext uri="{FF2B5EF4-FFF2-40B4-BE49-F238E27FC236}">
                <a16:creationId xmlns:a16="http://schemas.microsoft.com/office/drawing/2014/main" id="{0D25BE0A-01B9-43DD-B20E-BDE1961CD4C1}"/>
              </a:ext>
            </a:extLst>
          </p:cNvPr>
          <p:cNvSpPr/>
          <p:nvPr/>
        </p:nvSpPr>
        <p:spPr>
          <a:xfrm>
            <a:off x="2152651" y="1621773"/>
            <a:ext cx="7465148" cy="307777"/>
          </a:xfrm>
          <a:prstGeom prst="rect">
            <a:avLst/>
          </a:prstGeom>
        </p:spPr>
        <p:txBody>
          <a:bodyPr wrap="square">
            <a:spAutoFit/>
          </a:bodyPr>
          <a:lstStyle/>
          <a:p>
            <a:pPr algn="just"/>
            <a:r>
              <a:rPr lang="en-US" altLang="ko-KR" sz="1400" dirty="0">
                <a:latin typeface="+mj-lt"/>
                <a:ea typeface="ADAM.CG PRO" charset="0"/>
                <a:cs typeface="ADAM.CG PRO" charset="0"/>
              </a:rPr>
              <a:t>One Biological Neuron is Connected to multiple other neurons, forming a neural network.</a:t>
            </a:r>
            <a:endParaRPr lang="ko-KR" altLang="en-US" sz="1400" dirty="0">
              <a:latin typeface="+mj-lt"/>
              <a:ea typeface="ADAM.CG PRO" charset="0"/>
              <a:cs typeface="ADAM.CG PRO" charset="0"/>
            </a:endParaRPr>
          </a:p>
        </p:txBody>
      </p:sp>
      <p:sp>
        <p:nvSpPr>
          <p:cNvPr id="9" name="직사각형 8">
            <a:extLst>
              <a:ext uri="{FF2B5EF4-FFF2-40B4-BE49-F238E27FC236}">
                <a16:creationId xmlns:a16="http://schemas.microsoft.com/office/drawing/2014/main" id="{FB098CAE-03A2-4B8F-B53C-BFE3FEC54FFB}"/>
              </a:ext>
            </a:extLst>
          </p:cNvPr>
          <p:cNvSpPr/>
          <p:nvPr/>
        </p:nvSpPr>
        <p:spPr>
          <a:xfrm>
            <a:off x="2152651" y="5487598"/>
            <a:ext cx="7465148" cy="523220"/>
          </a:xfrm>
          <a:prstGeom prst="rect">
            <a:avLst/>
          </a:prstGeom>
        </p:spPr>
        <p:txBody>
          <a:bodyPr wrap="square">
            <a:spAutoFit/>
          </a:bodyPr>
          <a:lstStyle/>
          <a:p>
            <a:pPr algn="ctr" latinLnBrk="0">
              <a:spcAft>
                <a:spcPts val="600"/>
              </a:spcAft>
            </a:pPr>
            <a:r>
              <a:rPr lang="en-GB" sz="1400" dirty="0">
                <a:solidFill>
                  <a:prstClr val="black">
                    <a:lumMod val="75000"/>
                    <a:lumOff val="25000"/>
                  </a:prstClr>
                </a:solidFill>
                <a:cs typeface="Segoe UI" panose="020B0502040204020203" pitchFamily="34" charset="0"/>
              </a:rPr>
              <a:t>Neurons transmit an electrical signal from one end  to the other. A fruit fly has about 100,000  neurons. Human brain has about 100 billion neurons</a:t>
            </a:r>
          </a:p>
        </p:txBody>
      </p:sp>
      <p:pic>
        <p:nvPicPr>
          <p:cNvPr id="5" name="Picture 4">
            <a:extLst>
              <a:ext uri="{FF2B5EF4-FFF2-40B4-BE49-F238E27FC236}">
                <a16:creationId xmlns:a16="http://schemas.microsoft.com/office/drawing/2014/main" id="{F2F5A96C-22A7-44E8-BA11-7FFA48D2C8CC}"/>
              </a:ext>
            </a:extLst>
          </p:cNvPr>
          <p:cNvPicPr>
            <a:picLocks noChangeAspect="1"/>
          </p:cNvPicPr>
          <p:nvPr/>
        </p:nvPicPr>
        <p:blipFill>
          <a:blip r:embed="rId2"/>
          <a:stretch>
            <a:fillRect/>
          </a:stretch>
        </p:blipFill>
        <p:spPr>
          <a:xfrm>
            <a:off x="2927287" y="1929550"/>
            <a:ext cx="6337426" cy="3422426"/>
          </a:xfrm>
          <a:prstGeom prst="rect">
            <a:avLst/>
          </a:prstGeom>
        </p:spPr>
      </p:pic>
    </p:spTree>
    <p:extLst>
      <p:ext uri="{BB962C8B-B14F-4D97-AF65-F5344CB8AC3E}">
        <p14:creationId xmlns:p14="http://schemas.microsoft.com/office/powerpoint/2010/main" val="2952159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152650" y="365127"/>
            <a:ext cx="7886700" cy="1325563"/>
          </a:xfrm>
          <a:prstGeom prst="rect">
            <a:avLst/>
          </a:prstGeom>
        </p:spPr>
        <p:txBody>
          <a:bodyPr>
            <a:normAutofit/>
          </a:bodyPr>
          <a:lstStyle/>
          <a:p>
            <a:r>
              <a:rPr lang="en-US" altLang="ko-KR" sz="2400" dirty="0"/>
              <a:t>Neuron Activation</a:t>
            </a:r>
            <a:endParaRPr lang="ko-KR" altLang="en-US" sz="2400" dirty="0"/>
          </a:p>
        </p:txBody>
      </p:sp>
      <p:sp>
        <p:nvSpPr>
          <p:cNvPr id="3" name="바닥글 개체 틀 2"/>
          <p:cNvSpPr>
            <a:spLocks noGrp="1"/>
          </p:cNvSpPr>
          <p:nvPr>
            <p:ph type="ftr" sz="quarter" idx="11"/>
          </p:nvPr>
        </p:nvSpPr>
        <p:spPr/>
        <p:txBody>
          <a:bodyPr/>
          <a:lstStyle/>
          <a:p>
            <a:r>
              <a:rPr kumimoji="1" lang="en-US" altLang="ko-KR" dirty="0"/>
              <a:t>Machine Learning</a:t>
            </a:r>
            <a:endParaRPr kumimoji="1" lang="ko-KR" altLang="en-US" dirty="0"/>
          </a:p>
        </p:txBody>
      </p:sp>
      <p:sp>
        <p:nvSpPr>
          <p:cNvPr id="4" name="슬라이드 번호 개체 틀 3"/>
          <p:cNvSpPr>
            <a:spLocks noGrp="1"/>
          </p:cNvSpPr>
          <p:nvPr>
            <p:ph type="sldNum" sz="quarter" idx="12"/>
          </p:nvPr>
        </p:nvSpPr>
        <p:spPr/>
        <p:txBody>
          <a:bodyPr/>
          <a:lstStyle/>
          <a:p>
            <a:fld id="{7D96D064-8AD6-E847-A6B4-5188AC6A3132}" type="slidenum">
              <a:rPr kumimoji="1" lang="ko-KR" altLang="en-US" smtClean="0"/>
              <a:t>14</a:t>
            </a:fld>
            <a:endParaRPr kumimoji="1" lang="ko-KR" altLang="en-US"/>
          </a:p>
        </p:txBody>
      </p:sp>
      <p:sp>
        <p:nvSpPr>
          <p:cNvPr id="8" name="직사각형 8">
            <a:extLst>
              <a:ext uri="{FF2B5EF4-FFF2-40B4-BE49-F238E27FC236}">
                <a16:creationId xmlns:a16="http://schemas.microsoft.com/office/drawing/2014/main" id="{0D25BE0A-01B9-43DD-B20E-BDE1961CD4C1}"/>
              </a:ext>
            </a:extLst>
          </p:cNvPr>
          <p:cNvSpPr/>
          <p:nvPr/>
        </p:nvSpPr>
        <p:spPr>
          <a:xfrm>
            <a:off x="2152651" y="1621773"/>
            <a:ext cx="7465148" cy="523220"/>
          </a:xfrm>
          <a:prstGeom prst="rect">
            <a:avLst/>
          </a:prstGeom>
        </p:spPr>
        <p:txBody>
          <a:bodyPr wrap="square">
            <a:spAutoFit/>
          </a:bodyPr>
          <a:lstStyle/>
          <a:p>
            <a:pPr algn="just"/>
            <a:r>
              <a:rPr lang="en-US" altLang="ko-KR" sz="1400" dirty="0">
                <a:latin typeface="+mj-lt"/>
                <a:ea typeface="ADAM.CG PRO" charset="0"/>
                <a:cs typeface="ADAM.CG PRO" charset="0"/>
              </a:rPr>
              <a:t>Not every time input signals get into the Neuron, and output is produced. There is a certain limit called </a:t>
            </a:r>
            <a:r>
              <a:rPr lang="en-US" altLang="ko-KR" sz="1400" b="1" dirty="0">
                <a:latin typeface="+mj-lt"/>
                <a:ea typeface="ADAM.CG PRO" charset="0"/>
                <a:cs typeface="ADAM.CG PRO" charset="0"/>
              </a:rPr>
              <a:t>Threshold</a:t>
            </a:r>
            <a:r>
              <a:rPr lang="en-US" altLang="ko-KR" sz="1400" dirty="0">
                <a:latin typeface="+mj-lt"/>
                <a:ea typeface="ADAM.CG PRO" charset="0"/>
                <a:cs typeface="ADAM.CG PRO" charset="0"/>
              </a:rPr>
              <a:t> that  must be met for the Neuron to be </a:t>
            </a:r>
            <a:r>
              <a:rPr lang="en-US" altLang="ko-KR" sz="1400" b="1" dirty="0">
                <a:latin typeface="+mj-lt"/>
                <a:ea typeface="ADAM.CG PRO" charset="0"/>
                <a:cs typeface="ADAM.CG PRO" charset="0"/>
              </a:rPr>
              <a:t>activated</a:t>
            </a:r>
            <a:r>
              <a:rPr lang="en-US" altLang="ko-KR" sz="1400" dirty="0">
                <a:latin typeface="+mj-lt"/>
                <a:ea typeface="ADAM.CG PRO" charset="0"/>
                <a:cs typeface="ADAM.CG PRO" charset="0"/>
              </a:rPr>
              <a:t>, and an output being produced.</a:t>
            </a:r>
            <a:endParaRPr lang="ko-KR" altLang="en-US" sz="1400" dirty="0">
              <a:latin typeface="+mj-lt"/>
              <a:ea typeface="ADAM.CG PRO" charset="0"/>
              <a:cs typeface="ADAM.CG PRO" charset="0"/>
            </a:endParaRPr>
          </a:p>
        </p:txBody>
      </p:sp>
      <p:sp>
        <p:nvSpPr>
          <p:cNvPr id="9" name="직사각형 8">
            <a:extLst>
              <a:ext uri="{FF2B5EF4-FFF2-40B4-BE49-F238E27FC236}">
                <a16:creationId xmlns:a16="http://schemas.microsoft.com/office/drawing/2014/main" id="{FB098CAE-03A2-4B8F-B53C-BFE3FEC54FFB}"/>
              </a:ext>
            </a:extLst>
          </p:cNvPr>
          <p:cNvSpPr/>
          <p:nvPr/>
        </p:nvSpPr>
        <p:spPr>
          <a:xfrm>
            <a:off x="2152651" y="5487598"/>
            <a:ext cx="7465147" cy="738664"/>
          </a:xfrm>
          <a:prstGeom prst="rect">
            <a:avLst/>
          </a:prstGeom>
        </p:spPr>
        <p:txBody>
          <a:bodyPr wrap="square">
            <a:spAutoFit/>
          </a:bodyPr>
          <a:lstStyle/>
          <a:p>
            <a:pPr algn="just"/>
            <a:r>
              <a:rPr lang="en-GB" altLang="ko-KR" sz="1400" dirty="0">
                <a:latin typeface="+mj-lt"/>
                <a:ea typeface="ADAM.CG PRO" charset="0"/>
                <a:cs typeface="ADAM.CG PRO" charset="0"/>
              </a:rPr>
              <a:t>Biological Neurons send electrical signals to each other. The signals go inside the neuron through the dendrites. Depending on the strength of the input(s) , the neuron will be </a:t>
            </a:r>
            <a:r>
              <a:rPr lang="en-GB" altLang="ko-KR" sz="1400" b="1" dirty="0">
                <a:latin typeface="+mj-lt"/>
                <a:ea typeface="ADAM.CG PRO" charset="0"/>
                <a:cs typeface="ADAM.CG PRO" charset="0"/>
              </a:rPr>
              <a:t>activated</a:t>
            </a:r>
            <a:r>
              <a:rPr lang="en-GB" altLang="ko-KR" sz="1400" dirty="0">
                <a:latin typeface="+mj-lt"/>
                <a:ea typeface="ADAM.CG PRO" charset="0"/>
                <a:cs typeface="ADAM.CG PRO" charset="0"/>
              </a:rPr>
              <a:t> and an output is produced that goes to other neuron(s)</a:t>
            </a:r>
          </a:p>
        </p:txBody>
      </p:sp>
      <p:pic>
        <p:nvPicPr>
          <p:cNvPr id="10" name="Picture 2" descr="Image result for neutron activation">
            <a:extLst>
              <a:ext uri="{FF2B5EF4-FFF2-40B4-BE49-F238E27FC236}">
                <a16:creationId xmlns:a16="http://schemas.microsoft.com/office/drawing/2014/main" id="{7B479724-2A95-4E23-B498-9072017C92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0537" y="2443843"/>
            <a:ext cx="4442863" cy="2960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525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152650" y="365127"/>
            <a:ext cx="7886700" cy="1325563"/>
          </a:xfrm>
          <a:prstGeom prst="rect">
            <a:avLst/>
          </a:prstGeom>
        </p:spPr>
        <p:txBody>
          <a:bodyPr>
            <a:normAutofit/>
          </a:bodyPr>
          <a:lstStyle/>
          <a:p>
            <a:r>
              <a:rPr lang="en-GB" altLang="ko-KR" sz="2400" dirty="0"/>
              <a:t>Activation Function</a:t>
            </a:r>
            <a:endParaRPr lang="ko-KR" altLang="en-US" sz="2400" dirty="0"/>
          </a:p>
        </p:txBody>
      </p:sp>
      <p:sp>
        <p:nvSpPr>
          <p:cNvPr id="3" name="바닥글 개체 틀 2"/>
          <p:cNvSpPr>
            <a:spLocks noGrp="1"/>
          </p:cNvSpPr>
          <p:nvPr>
            <p:ph type="ftr" sz="quarter" idx="11"/>
          </p:nvPr>
        </p:nvSpPr>
        <p:spPr/>
        <p:txBody>
          <a:bodyPr/>
          <a:lstStyle/>
          <a:p>
            <a:r>
              <a:rPr kumimoji="1" lang="en-US" altLang="ko-KR"/>
              <a:t>Machine Learning</a:t>
            </a:r>
            <a:endParaRPr kumimoji="1" lang="ko-KR" altLang="en-US" dirty="0"/>
          </a:p>
        </p:txBody>
      </p:sp>
      <p:sp>
        <p:nvSpPr>
          <p:cNvPr id="4" name="슬라이드 번호 개체 틀 3"/>
          <p:cNvSpPr>
            <a:spLocks noGrp="1"/>
          </p:cNvSpPr>
          <p:nvPr>
            <p:ph type="sldNum" sz="quarter" idx="12"/>
          </p:nvPr>
        </p:nvSpPr>
        <p:spPr/>
        <p:txBody>
          <a:bodyPr/>
          <a:lstStyle/>
          <a:p>
            <a:fld id="{7D96D064-8AD6-E847-A6B4-5188AC6A3132}" type="slidenum">
              <a:rPr kumimoji="1" lang="ko-KR" altLang="en-US" smtClean="0"/>
              <a:t>15</a:t>
            </a:fld>
            <a:endParaRPr kumimoji="1" lang="ko-KR" altLang="en-US"/>
          </a:p>
        </p:txBody>
      </p:sp>
      <p:sp>
        <p:nvSpPr>
          <p:cNvPr id="8" name="직사각형 8">
            <a:extLst>
              <a:ext uri="{FF2B5EF4-FFF2-40B4-BE49-F238E27FC236}">
                <a16:creationId xmlns:a16="http://schemas.microsoft.com/office/drawing/2014/main" id="{0D25BE0A-01B9-43DD-B20E-BDE1961CD4C1}"/>
              </a:ext>
            </a:extLst>
          </p:cNvPr>
          <p:cNvSpPr/>
          <p:nvPr/>
        </p:nvSpPr>
        <p:spPr>
          <a:xfrm>
            <a:off x="2152651" y="1621773"/>
            <a:ext cx="7465148" cy="523220"/>
          </a:xfrm>
          <a:prstGeom prst="rect">
            <a:avLst/>
          </a:prstGeom>
        </p:spPr>
        <p:txBody>
          <a:bodyPr wrap="square">
            <a:spAutoFit/>
          </a:bodyPr>
          <a:lstStyle/>
          <a:p>
            <a:pPr algn="just"/>
            <a:r>
              <a:rPr lang="en-US" altLang="ko-KR" sz="1400" dirty="0">
                <a:latin typeface="+mj-lt"/>
                <a:ea typeface="ADAM.CG PRO" charset="0"/>
                <a:cs typeface="ADAM.CG PRO" charset="0"/>
              </a:rPr>
              <a:t>A function that describes the activation of a neuron is called activation function. A simple activation function would look like the following, called </a:t>
            </a:r>
            <a:r>
              <a:rPr lang="en-US" altLang="ko-KR" sz="1400" b="1" dirty="0">
                <a:latin typeface="+mj-lt"/>
                <a:ea typeface="ADAM.CG PRO" charset="0"/>
                <a:cs typeface="ADAM.CG PRO" charset="0"/>
              </a:rPr>
              <a:t>Step Function</a:t>
            </a:r>
            <a:r>
              <a:rPr lang="en-US" altLang="ko-KR" sz="1400" dirty="0">
                <a:latin typeface="+mj-lt"/>
                <a:ea typeface="ADAM.CG PRO" charset="0"/>
                <a:cs typeface="ADAM.CG PRO" charset="0"/>
              </a:rPr>
              <a:t>:</a:t>
            </a:r>
            <a:endParaRPr lang="ko-KR" altLang="en-US" sz="1400" dirty="0">
              <a:latin typeface="+mj-lt"/>
              <a:ea typeface="ADAM.CG PRO" charset="0"/>
              <a:cs typeface="ADAM.CG PRO" charset="0"/>
            </a:endParaRPr>
          </a:p>
        </p:txBody>
      </p:sp>
      <p:sp>
        <p:nvSpPr>
          <p:cNvPr id="9" name="직사각형 8">
            <a:extLst>
              <a:ext uri="{FF2B5EF4-FFF2-40B4-BE49-F238E27FC236}">
                <a16:creationId xmlns:a16="http://schemas.microsoft.com/office/drawing/2014/main" id="{FB098CAE-03A2-4B8F-B53C-BFE3FEC54FFB}"/>
              </a:ext>
            </a:extLst>
          </p:cNvPr>
          <p:cNvSpPr/>
          <p:nvPr/>
        </p:nvSpPr>
        <p:spPr>
          <a:xfrm>
            <a:off x="2152651" y="5487598"/>
            <a:ext cx="7465148" cy="523220"/>
          </a:xfrm>
          <a:prstGeom prst="rect">
            <a:avLst/>
          </a:prstGeom>
        </p:spPr>
        <p:txBody>
          <a:bodyPr wrap="square">
            <a:spAutoFit/>
          </a:bodyPr>
          <a:lstStyle/>
          <a:p>
            <a:pPr algn="just"/>
            <a:r>
              <a:rPr lang="en-US" altLang="ko-KR" sz="1400" dirty="0">
                <a:solidFill>
                  <a:srgbClr val="C00000"/>
                </a:solidFill>
                <a:latin typeface="+mj-lt"/>
                <a:ea typeface="ADAM.CG PRO" charset="0"/>
                <a:cs typeface="ADAM.CG PRO" charset="0"/>
              </a:rPr>
              <a:t>Note: </a:t>
            </a:r>
            <a:r>
              <a:rPr lang="en-US" altLang="ko-KR" sz="1400" dirty="0">
                <a:latin typeface="+mj-lt"/>
                <a:ea typeface="ADAM.CG PRO" charset="0"/>
                <a:cs typeface="ADAM.CG PRO" charset="0"/>
              </a:rPr>
              <a:t>Below a certain limit (threshold), in comparison to the input signal, no output is produced (the output is 0), but above that limit (threshold) the neuron is activated and there is output.</a:t>
            </a:r>
            <a:endParaRPr lang="ko-KR" altLang="en-US" sz="1400" dirty="0">
              <a:latin typeface="+mj-lt"/>
              <a:ea typeface="ADAM.CG PRO" charset="0"/>
              <a:cs typeface="ADAM.CG PRO" charset="0"/>
            </a:endParaRPr>
          </a:p>
        </p:txBody>
      </p:sp>
      <p:pic>
        <p:nvPicPr>
          <p:cNvPr id="5" name="Picture 4">
            <a:extLst>
              <a:ext uri="{FF2B5EF4-FFF2-40B4-BE49-F238E27FC236}">
                <a16:creationId xmlns:a16="http://schemas.microsoft.com/office/drawing/2014/main" id="{FE1FC970-18CC-4EF4-950B-02CCD38553B1}"/>
              </a:ext>
            </a:extLst>
          </p:cNvPr>
          <p:cNvPicPr>
            <a:picLocks noChangeAspect="1"/>
          </p:cNvPicPr>
          <p:nvPr/>
        </p:nvPicPr>
        <p:blipFill>
          <a:blip r:embed="rId2"/>
          <a:stretch>
            <a:fillRect/>
          </a:stretch>
        </p:blipFill>
        <p:spPr>
          <a:xfrm>
            <a:off x="3940968" y="2177868"/>
            <a:ext cx="4310063" cy="3162318"/>
          </a:xfrm>
          <a:prstGeom prst="rect">
            <a:avLst/>
          </a:prstGeom>
        </p:spPr>
      </p:pic>
    </p:spTree>
    <p:extLst>
      <p:ext uri="{BB962C8B-B14F-4D97-AF65-F5344CB8AC3E}">
        <p14:creationId xmlns:p14="http://schemas.microsoft.com/office/powerpoint/2010/main" val="2830632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152650" y="365127"/>
            <a:ext cx="7886700" cy="1325563"/>
          </a:xfrm>
          <a:prstGeom prst="rect">
            <a:avLst/>
          </a:prstGeom>
        </p:spPr>
        <p:txBody>
          <a:bodyPr>
            <a:normAutofit/>
          </a:bodyPr>
          <a:lstStyle/>
          <a:p>
            <a:r>
              <a:rPr lang="en-GB" altLang="ko-KR" sz="2400" dirty="0"/>
              <a:t>Activation Function</a:t>
            </a:r>
            <a:endParaRPr lang="ko-KR" altLang="en-US" sz="2400" dirty="0"/>
          </a:p>
        </p:txBody>
      </p:sp>
      <p:sp>
        <p:nvSpPr>
          <p:cNvPr id="3" name="바닥글 개체 틀 2"/>
          <p:cNvSpPr>
            <a:spLocks noGrp="1"/>
          </p:cNvSpPr>
          <p:nvPr>
            <p:ph type="ftr" sz="quarter" idx="11"/>
          </p:nvPr>
        </p:nvSpPr>
        <p:spPr/>
        <p:txBody>
          <a:bodyPr/>
          <a:lstStyle/>
          <a:p>
            <a:r>
              <a:rPr kumimoji="1" lang="en-US" altLang="ko-KR"/>
              <a:t>Machine Learning</a:t>
            </a:r>
            <a:endParaRPr kumimoji="1" lang="ko-KR" altLang="en-US" dirty="0"/>
          </a:p>
        </p:txBody>
      </p:sp>
      <p:sp>
        <p:nvSpPr>
          <p:cNvPr id="4" name="슬라이드 번호 개체 틀 3"/>
          <p:cNvSpPr>
            <a:spLocks noGrp="1"/>
          </p:cNvSpPr>
          <p:nvPr>
            <p:ph type="sldNum" sz="quarter" idx="12"/>
          </p:nvPr>
        </p:nvSpPr>
        <p:spPr/>
        <p:txBody>
          <a:bodyPr/>
          <a:lstStyle/>
          <a:p>
            <a:fld id="{7D96D064-8AD6-E847-A6B4-5188AC6A3132}" type="slidenum">
              <a:rPr kumimoji="1" lang="ko-KR" altLang="en-US" smtClean="0"/>
              <a:t>16</a:t>
            </a:fld>
            <a:endParaRPr kumimoji="1" lang="ko-KR" altLang="en-US"/>
          </a:p>
        </p:txBody>
      </p:sp>
      <p:sp>
        <p:nvSpPr>
          <p:cNvPr id="8" name="직사각형 8">
            <a:extLst>
              <a:ext uri="{FF2B5EF4-FFF2-40B4-BE49-F238E27FC236}">
                <a16:creationId xmlns:a16="http://schemas.microsoft.com/office/drawing/2014/main" id="{0D25BE0A-01B9-43DD-B20E-BDE1961CD4C1}"/>
              </a:ext>
            </a:extLst>
          </p:cNvPr>
          <p:cNvSpPr/>
          <p:nvPr/>
        </p:nvSpPr>
        <p:spPr>
          <a:xfrm>
            <a:off x="2152651" y="1621773"/>
            <a:ext cx="7465148" cy="738664"/>
          </a:xfrm>
          <a:prstGeom prst="rect">
            <a:avLst/>
          </a:prstGeom>
        </p:spPr>
        <p:txBody>
          <a:bodyPr wrap="square">
            <a:spAutoFit/>
          </a:bodyPr>
          <a:lstStyle/>
          <a:p>
            <a:pPr algn="just"/>
            <a:r>
              <a:rPr lang="en-US" altLang="ko-KR" sz="1400" dirty="0">
                <a:latin typeface="+mj-lt"/>
                <a:ea typeface="ADAM.CG PRO" charset="0"/>
                <a:cs typeface="ADAM.CG PRO" charset="0"/>
              </a:rPr>
              <a:t>Another function is generally used to represent the activation of neurons due to its behavior that is more natural and realistic. That function is called Sigmoid Function, has a S shape and its value is always between 0 and 1.</a:t>
            </a:r>
            <a:endParaRPr lang="ko-KR" altLang="en-US" sz="1400" dirty="0">
              <a:latin typeface="+mj-lt"/>
              <a:ea typeface="ADAM.CG PRO" charset="0"/>
              <a:cs typeface="ADAM.CG PRO" charset="0"/>
            </a:endParaRPr>
          </a:p>
        </p:txBody>
      </p:sp>
      <p:sp>
        <p:nvSpPr>
          <p:cNvPr id="9" name="직사각형 8">
            <a:extLst>
              <a:ext uri="{FF2B5EF4-FFF2-40B4-BE49-F238E27FC236}">
                <a16:creationId xmlns:a16="http://schemas.microsoft.com/office/drawing/2014/main" id="{FB098CAE-03A2-4B8F-B53C-BFE3FEC54FFB}"/>
              </a:ext>
            </a:extLst>
          </p:cNvPr>
          <p:cNvSpPr/>
          <p:nvPr/>
        </p:nvSpPr>
        <p:spPr>
          <a:xfrm>
            <a:off x="2152651" y="5487598"/>
            <a:ext cx="7465148" cy="738664"/>
          </a:xfrm>
          <a:prstGeom prst="rect">
            <a:avLst/>
          </a:prstGeom>
        </p:spPr>
        <p:txBody>
          <a:bodyPr wrap="square">
            <a:spAutoFit/>
          </a:bodyPr>
          <a:lstStyle/>
          <a:p>
            <a:pPr algn="just"/>
            <a:r>
              <a:rPr lang="en-US" altLang="ko-KR" sz="1400" dirty="0">
                <a:solidFill>
                  <a:srgbClr val="C00000"/>
                </a:solidFill>
                <a:latin typeface="+mj-lt"/>
                <a:ea typeface="ADAM.CG PRO" charset="0"/>
                <a:cs typeface="ADAM.CG PRO" charset="0"/>
              </a:rPr>
              <a:t>Note: </a:t>
            </a:r>
            <a:r>
              <a:rPr lang="en-US" altLang="ko-KR" sz="1400" dirty="0">
                <a:latin typeface="+mj-lt"/>
                <a:ea typeface="ADAM.CG PRO" charset="0"/>
                <a:cs typeface="ADAM.CG PRO" charset="0"/>
              </a:rPr>
              <a:t>As the input (x) tends to minus infinity, which means for a relatively small input signal the function tends to zero (inactive), but from a certain point (threshold) and forth, which means for a value superior than the threshold the function tends to 1 (active).</a:t>
            </a:r>
            <a:endParaRPr lang="ko-KR" altLang="en-US" sz="1400" dirty="0">
              <a:latin typeface="+mj-lt"/>
              <a:ea typeface="ADAM.CG PRO" charset="0"/>
              <a:cs typeface="ADAM.CG PRO" charset="0"/>
            </a:endParaRPr>
          </a:p>
        </p:txBody>
      </p:sp>
      <p:pic>
        <p:nvPicPr>
          <p:cNvPr id="6" name="Picture 5">
            <a:extLst>
              <a:ext uri="{FF2B5EF4-FFF2-40B4-BE49-F238E27FC236}">
                <a16:creationId xmlns:a16="http://schemas.microsoft.com/office/drawing/2014/main" id="{D6E16440-BB8E-460C-8BE7-9632C1E1906C}"/>
              </a:ext>
            </a:extLst>
          </p:cNvPr>
          <p:cNvPicPr>
            <a:picLocks noChangeAspect="1"/>
          </p:cNvPicPr>
          <p:nvPr/>
        </p:nvPicPr>
        <p:blipFill>
          <a:blip r:embed="rId2"/>
          <a:stretch>
            <a:fillRect/>
          </a:stretch>
        </p:blipFill>
        <p:spPr>
          <a:xfrm>
            <a:off x="2480309" y="2360437"/>
            <a:ext cx="4402456" cy="2957664"/>
          </a:xfrm>
          <a:prstGeom prst="rect">
            <a:avLst/>
          </a:prstGeom>
        </p:spPr>
      </p:pic>
      <p:pic>
        <p:nvPicPr>
          <p:cNvPr id="7" name="Picture 6">
            <a:extLst>
              <a:ext uri="{FF2B5EF4-FFF2-40B4-BE49-F238E27FC236}">
                <a16:creationId xmlns:a16="http://schemas.microsoft.com/office/drawing/2014/main" id="{BC80722D-C179-490F-BEC0-E58B7AE32668}"/>
              </a:ext>
            </a:extLst>
          </p:cNvPr>
          <p:cNvPicPr>
            <a:picLocks noChangeAspect="1"/>
          </p:cNvPicPr>
          <p:nvPr/>
        </p:nvPicPr>
        <p:blipFill>
          <a:blip r:embed="rId3"/>
          <a:stretch>
            <a:fillRect/>
          </a:stretch>
        </p:blipFill>
        <p:spPr>
          <a:xfrm>
            <a:off x="7419975" y="3378941"/>
            <a:ext cx="2838450" cy="1047750"/>
          </a:xfrm>
          <a:prstGeom prst="rect">
            <a:avLst/>
          </a:prstGeom>
        </p:spPr>
      </p:pic>
    </p:spTree>
    <p:extLst>
      <p:ext uri="{BB962C8B-B14F-4D97-AF65-F5344CB8AC3E}">
        <p14:creationId xmlns:p14="http://schemas.microsoft.com/office/powerpoint/2010/main" val="2507567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152650" y="365127"/>
            <a:ext cx="7886700" cy="1325563"/>
          </a:xfrm>
          <a:prstGeom prst="rect">
            <a:avLst/>
          </a:prstGeom>
        </p:spPr>
        <p:txBody>
          <a:bodyPr>
            <a:normAutofit/>
          </a:bodyPr>
          <a:lstStyle/>
          <a:p>
            <a:r>
              <a:rPr lang="en-GB" altLang="ko-KR" sz="2400" dirty="0"/>
              <a:t>Activation Function</a:t>
            </a:r>
            <a:endParaRPr lang="ko-KR" altLang="en-US" sz="2400" dirty="0"/>
          </a:p>
        </p:txBody>
      </p:sp>
      <p:sp>
        <p:nvSpPr>
          <p:cNvPr id="3" name="바닥글 개체 틀 2"/>
          <p:cNvSpPr>
            <a:spLocks noGrp="1"/>
          </p:cNvSpPr>
          <p:nvPr>
            <p:ph type="ftr" sz="quarter" idx="11"/>
          </p:nvPr>
        </p:nvSpPr>
        <p:spPr/>
        <p:txBody>
          <a:bodyPr/>
          <a:lstStyle/>
          <a:p>
            <a:r>
              <a:rPr kumimoji="1" lang="en-US" altLang="ko-KR"/>
              <a:t>Machine Learning</a:t>
            </a:r>
            <a:endParaRPr kumimoji="1" lang="ko-KR" altLang="en-US" dirty="0"/>
          </a:p>
        </p:txBody>
      </p:sp>
      <p:sp>
        <p:nvSpPr>
          <p:cNvPr id="4" name="슬라이드 번호 개체 틀 3"/>
          <p:cNvSpPr>
            <a:spLocks noGrp="1"/>
          </p:cNvSpPr>
          <p:nvPr>
            <p:ph type="sldNum" sz="quarter" idx="12"/>
          </p:nvPr>
        </p:nvSpPr>
        <p:spPr/>
        <p:txBody>
          <a:bodyPr/>
          <a:lstStyle/>
          <a:p>
            <a:fld id="{7D96D064-8AD6-E847-A6B4-5188AC6A3132}" type="slidenum">
              <a:rPr kumimoji="1" lang="ko-KR" altLang="en-US" smtClean="0"/>
              <a:t>17</a:t>
            </a:fld>
            <a:endParaRPr kumimoji="1" lang="ko-KR" altLang="en-US"/>
          </a:p>
        </p:txBody>
      </p:sp>
      <p:sp>
        <p:nvSpPr>
          <p:cNvPr id="8" name="직사각형 8">
            <a:extLst>
              <a:ext uri="{FF2B5EF4-FFF2-40B4-BE49-F238E27FC236}">
                <a16:creationId xmlns:a16="http://schemas.microsoft.com/office/drawing/2014/main" id="{0D25BE0A-01B9-43DD-B20E-BDE1961CD4C1}"/>
              </a:ext>
            </a:extLst>
          </p:cNvPr>
          <p:cNvSpPr/>
          <p:nvPr/>
        </p:nvSpPr>
        <p:spPr>
          <a:xfrm>
            <a:off x="2152651" y="1621773"/>
            <a:ext cx="7465148" cy="307777"/>
          </a:xfrm>
          <a:prstGeom prst="rect">
            <a:avLst/>
          </a:prstGeom>
        </p:spPr>
        <p:txBody>
          <a:bodyPr wrap="square">
            <a:spAutoFit/>
          </a:bodyPr>
          <a:lstStyle/>
          <a:p>
            <a:pPr algn="just"/>
            <a:r>
              <a:rPr lang="en-US" altLang="ko-KR" sz="1400" dirty="0">
                <a:latin typeface="+mj-lt"/>
                <a:ea typeface="ADAM.CG PRO" charset="0"/>
                <a:cs typeface="ADAM.CG PRO" charset="0"/>
              </a:rPr>
              <a:t>The operation of e neuron could then be described with the following image:</a:t>
            </a:r>
            <a:endParaRPr lang="ko-KR" altLang="en-US" sz="1400" dirty="0">
              <a:latin typeface="+mj-lt"/>
              <a:ea typeface="ADAM.CG PRO" charset="0"/>
              <a:cs typeface="ADAM.CG PRO" charset="0"/>
            </a:endParaRPr>
          </a:p>
        </p:txBody>
      </p:sp>
      <p:sp>
        <p:nvSpPr>
          <p:cNvPr id="9" name="직사각형 8">
            <a:extLst>
              <a:ext uri="{FF2B5EF4-FFF2-40B4-BE49-F238E27FC236}">
                <a16:creationId xmlns:a16="http://schemas.microsoft.com/office/drawing/2014/main" id="{FB098CAE-03A2-4B8F-B53C-BFE3FEC54FFB}"/>
              </a:ext>
            </a:extLst>
          </p:cNvPr>
          <p:cNvSpPr/>
          <p:nvPr/>
        </p:nvSpPr>
        <p:spPr>
          <a:xfrm>
            <a:off x="2152651" y="5487598"/>
            <a:ext cx="7465147" cy="738664"/>
          </a:xfrm>
          <a:prstGeom prst="rect">
            <a:avLst/>
          </a:prstGeom>
        </p:spPr>
        <p:txBody>
          <a:bodyPr wrap="square">
            <a:spAutoFit/>
          </a:bodyPr>
          <a:lstStyle/>
          <a:p>
            <a:pPr algn="just"/>
            <a:r>
              <a:rPr lang="en-US" altLang="ko-KR" sz="1400" dirty="0">
                <a:solidFill>
                  <a:srgbClr val="C00000"/>
                </a:solidFill>
                <a:latin typeface="+mj-lt"/>
                <a:ea typeface="ADAM.CG PRO" charset="0"/>
                <a:cs typeface="ADAM.CG PRO" charset="0"/>
              </a:rPr>
              <a:t>Note: </a:t>
            </a:r>
            <a:r>
              <a:rPr lang="en-US" altLang="ko-KR" sz="1400" dirty="0">
                <a:latin typeface="+mj-lt"/>
                <a:ea typeface="ADAM.CG PRO" charset="0"/>
                <a:cs typeface="ADAM.CG PRO" charset="0"/>
              </a:rPr>
              <a:t>Several inputs reach the neuron, which are summed and submitted to an activation function that decides based on the inputs if the neuron will be activated and an output will be generated, or the input is not strong enough resulting on it being absolved.</a:t>
            </a:r>
            <a:endParaRPr lang="ko-KR" altLang="en-US" sz="1400" dirty="0">
              <a:latin typeface="+mj-lt"/>
              <a:ea typeface="ADAM.CG PRO" charset="0"/>
              <a:cs typeface="ADAM.CG PRO" charset="0"/>
            </a:endParaRPr>
          </a:p>
        </p:txBody>
      </p:sp>
      <p:pic>
        <p:nvPicPr>
          <p:cNvPr id="5" name="Picture 4">
            <a:extLst>
              <a:ext uri="{FF2B5EF4-FFF2-40B4-BE49-F238E27FC236}">
                <a16:creationId xmlns:a16="http://schemas.microsoft.com/office/drawing/2014/main" id="{BCEC54E4-A56A-4128-904F-8C1F730527F8}"/>
              </a:ext>
            </a:extLst>
          </p:cNvPr>
          <p:cNvPicPr>
            <a:picLocks noChangeAspect="1"/>
          </p:cNvPicPr>
          <p:nvPr/>
        </p:nvPicPr>
        <p:blipFill>
          <a:blip r:embed="rId2"/>
          <a:stretch>
            <a:fillRect/>
          </a:stretch>
        </p:blipFill>
        <p:spPr>
          <a:xfrm>
            <a:off x="3100387" y="2300287"/>
            <a:ext cx="5991225" cy="2257425"/>
          </a:xfrm>
          <a:prstGeom prst="rect">
            <a:avLst/>
          </a:prstGeom>
        </p:spPr>
      </p:pic>
    </p:spTree>
    <p:extLst>
      <p:ext uri="{BB962C8B-B14F-4D97-AF65-F5344CB8AC3E}">
        <p14:creationId xmlns:p14="http://schemas.microsoft.com/office/powerpoint/2010/main" val="4213582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152650" y="365127"/>
            <a:ext cx="7886700" cy="1325563"/>
          </a:xfrm>
          <a:prstGeom prst="rect">
            <a:avLst/>
          </a:prstGeom>
        </p:spPr>
        <p:txBody>
          <a:bodyPr>
            <a:normAutofit/>
          </a:bodyPr>
          <a:lstStyle/>
          <a:p>
            <a:r>
              <a:rPr lang="en-GB" altLang="ko-KR" sz="2400" dirty="0"/>
              <a:t>Biological Neural Network  vs Artificial Neural Network</a:t>
            </a:r>
            <a:endParaRPr lang="ko-KR" altLang="en-US" sz="2400" dirty="0"/>
          </a:p>
        </p:txBody>
      </p:sp>
      <p:sp>
        <p:nvSpPr>
          <p:cNvPr id="3" name="바닥글 개체 틀 2"/>
          <p:cNvSpPr>
            <a:spLocks noGrp="1"/>
          </p:cNvSpPr>
          <p:nvPr>
            <p:ph type="ftr" sz="quarter" idx="11"/>
          </p:nvPr>
        </p:nvSpPr>
        <p:spPr/>
        <p:txBody>
          <a:bodyPr/>
          <a:lstStyle/>
          <a:p>
            <a:r>
              <a:rPr kumimoji="1" lang="en-US" altLang="ko-KR"/>
              <a:t>Machine Learning</a:t>
            </a:r>
            <a:endParaRPr kumimoji="1" lang="ko-KR" altLang="en-US" dirty="0"/>
          </a:p>
        </p:txBody>
      </p:sp>
      <p:sp>
        <p:nvSpPr>
          <p:cNvPr id="4" name="슬라이드 번호 개체 틀 3"/>
          <p:cNvSpPr>
            <a:spLocks noGrp="1"/>
          </p:cNvSpPr>
          <p:nvPr>
            <p:ph type="sldNum" sz="quarter" idx="12"/>
          </p:nvPr>
        </p:nvSpPr>
        <p:spPr/>
        <p:txBody>
          <a:bodyPr/>
          <a:lstStyle/>
          <a:p>
            <a:fld id="{7D96D064-8AD6-E847-A6B4-5188AC6A3132}" type="slidenum">
              <a:rPr kumimoji="1" lang="ko-KR" altLang="en-US" smtClean="0"/>
              <a:t>18</a:t>
            </a:fld>
            <a:endParaRPr kumimoji="1" lang="ko-KR" altLang="en-US" dirty="0"/>
          </a:p>
        </p:txBody>
      </p:sp>
      <p:sp>
        <p:nvSpPr>
          <p:cNvPr id="8" name="직사각형 8">
            <a:extLst>
              <a:ext uri="{FF2B5EF4-FFF2-40B4-BE49-F238E27FC236}">
                <a16:creationId xmlns:a16="http://schemas.microsoft.com/office/drawing/2014/main" id="{0D25BE0A-01B9-43DD-B20E-BDE1961CD4C1}"/>
              </a:ext>
            </a:extLst>
          </p:cNvPr>
          <p:cNvSpPr/>
          <p:nvPr/>
        </p:nvSpPr>
        <p:spPr>
          <a:xfrm>
            <a:off x="2927287" y="1621773"/>
            <a:ext cx="6690511" cy="523220"/>
          </a:xfrm>
          <a:prstGeom prst="rect">
            <a:avLst/>
          </a:prstGeom>
        </p:spPr>
        <p:txBody>
          <a:bodyPr wrap="square">
            <a:spAutoFit/>
          </a:bodyPr>
          <a:lstStyle/>
          <a:p>
            <a:pPr algn="just"/>
            <a:r>
              <a:rPr lang="en-US" altLang="ko-KR" sz="1400" dirty="0">
                <a:latin typeface="+mj-lt"/>
                <a:ea typeface="ADAM.CG PRO" charset="0"/>
                <a:cs typeface="ADAM.CG PRO" charset="0"/>
              </a:rPr>
              <a:t>Let us now look side by side how an artificial neural network looks in comparison to a biological neural network.</a:t>
            </a:r>
            <a:endParaRPr lang="ko-KR" altLang="en-US" sz="1400" dirty="0">
              <a:latin typeface="+mj-lt"/>
              <a:ea typeface="ADAM.CG PRO" charset="0"/>
              <a:cs typeface="ADAM.CG PRO" charset="0"/>
            </a:endParaRPr>
          </a:p>
        </p:txBody>
      </p:sp>
      <p:sp>
        <p:nvSpPr>
          <p:cNvPr id="9" name="직사각형 8">
            <a:extLst>
              <a:ext uri="{FF2B5EF4-FFF2-40B4-BE49-F238E27FC236}">
                <a16:creationId xmlns:a16="http://schemas.microsoft.com/office/drawing/2014/main" id="{FB098CAE-03A2-4B8F-B53C-BFE3FEC54FFB}"/>
              </a:ext>
            </a:extLst>
          </p:cNvPr>
          <p:cNvSpPr/>
          <p:nvPr/>
        </p:nvSpPr>
        <p:spPr>
          <a:xfrm>
            <a:off x="2927287" y="5487598"/>
            <a:ext cx="6690511" cy="954107"/>
          </a:xfrm>
          <a:prstGeom prst="rect">
            <a:avLst/>
          </a:prstGeom>
        </p:spPr>
        <p:txBody>
          <a:bodyPr wrap="square">
            <a:spAutoFit/>
          </a:bodyPr>
          <a:lstStyle/>
          <a:p>
            <a:pPr algn="just"/>
            <a:r>
              <a:rPr lang="en-US" altLang="ko-KR" sz="1400" dirty="0">
                <a:solidFill>
                  <a:srgbClr val="C00000"/>
                </a:solidFill>
                <a:latin typeface="+mj-lt"/>
                <a:ea typeface="ADAM.CG PRO" charset="0"/>
                <a:cs typeface="ADAM.CG PRO" charset="0"/>
              </a:rPr>
              <a:t>Note: </a:t>
            </a:r>
            <a:r>
              <a:rPr lang="en-US" altLang="ko-KR" sz="1400" dirty="0">
                <a:latin typeface="+mj-lt"/>
                <a:ea typeface="ADAM.CG PRO" charset="0"/>
                <a:cs typeface="ADAM.CG PRO" charset="0"/>
              </a:rPr>
              <a:t>As you can see, an artificial neural network (shown on the right side), is not identical to a biological neural network (shown on the left). In the artificial neural network the neurons are arranged in blocks called layers and, in each layer,, every neuron is connected to all neurons on the following layer.</a:t>
            </a:r>
            <a:endParaRPr lang="ko-KR" altLang="en-US" sz="1400" dirty="0">
              <a:latin typeface="+mj-lt"/>
              <a:ea typeface="ADAM.CG PRO" charset="0"/>
              <a:cs typeface="ADAM.CG PRO" charset="0"/>
            </a:endParaRPr>
          </a:p>
        </p:txBody>
      </p:sp>
      <p:pic>
        <p:nvPicPr>
          <p:cNvPr id="10" name="Picture 9">
            <a:extLst>
              <a:ext uri="{FF2B5EF4-FFF2-40B4-BE49-F238E27FC236}">
                <a16:creationId xmlns:a16="http://schemas.microsoft.com/office/drawing/2014/main" id="{13C8A921-BB54-42D8-BB3A-80C78B7AE4CF}"/>
              </a:ext>
            </a:extLst>
          </p:cNvPr>
          <p:cNvPicPr>
            <a:picLocks noChangeAspect="1"/>
          </p:cNvPicPr>
          <p:nvPr/>
        </p:nvPicPr>
        <p:blipFill>
          <a:blip r:embed="rId2"/>
          <a:stretch>
            <a:fillRect/>
          </a:stretch>
        </p:blipFill>
        <p:spPr>
          <a:xfrm>
            <a:off x="95250" y="2239908"/>
            <a:ext cx="6000750" cy="3152775"/>
          </a:xfrm>
          <a:prstGeom prst="rect">
            <a:avLst/>
          </a:prstGeom>
        </p:spPr>
      </p:pic>
      <p:pic>
        <p:nvPicPr>
          <p:cNvPr id="11" name="Picture 10">
            <a:extLst>
              <a:ext uri="{FF2B5EF4-FFF2-40B4-BE49-F238E27FC236}">
                <a16:creationId xmlns:a16="http://schemas.microsoft.com/office/drawing/2014/main" id="{B08E4935-F3C4-4DD0-8A1A-69D26B9E8DDD}"/>
              </a:ext>
            </a:extLst>
          </p:cNvPr>
          <p:cNvPicPr>
            <a:picLocks noChangeAspect="1"/>
          </p:cNvPicPr>
          <p:nvPr/>
        </p:nvPicPr>
        <p:blipFill>
          <a:blip r:embed="rId3"/>
          <a:stretch>
            <a:fillRect/>
          </a:stretch>
        </p:blipFill>
        <p:spPr>
          <a:xfrm>
            <a:off x="6285043" y="2086662"/>
            <a:ext cx="4651113" cy="3230926"/>
          </a:xfrm>
          <a:prstGeom prst="rect">
            <a:avLst/>
          </a:prstGeom>
        </p:spPr>
      </p:pic>
    </p:spTree>
    <p:extLst>
      <p:ext uri="{BB962C8B-B14F-4D97-AF65-F5344CB8AC3E}">
        <p14:creationId xmlns:p14="http://schemas.microsoft.com/office/powerpoint/2010/main" val="763653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152650" y="365127"/>
            <a:ext cx="7886700" cy="1325563"/>
          </a:xfrm>
          <a:prstGeom prst="rect">
            <a:avLst/>
          </a:prstGeom>
        </p:spPr>
        <p:txBody>
          <a:bodyPr>
            <a:normAutofit/>
          </a:bodyPr>
          <a:lstStyle/>
          <a:p>
            <a:r>
              <a:rPr lang="en-GB" altLang="ko-KR" sz="2400" dirty="0"/>
              <a:t>Artificial Neural Network</a:t>
            </a:r>
            <a:endParaRPr lang="ko-KR" altLang="en-US" sz="2400" dirty="0"/>
          </a:p>
        </p:txBody>
      </p:sp>
      <p:sp>
        <p:nvSpPr>
          <p:cNvPr id="3" name="바닥글 개체 틀 2"/>
          <p:cNvSpPr>
            <a:spLocks noGrp="1"/>
          </p:cNvSpPr>
          <p:nvPr>
            <p:ph type="ftr" sz="quarter" idx="11"/>
          </p:nvPr>
        </p:nvSpPr>
        <p:spPr/>
        <p:txBody>
          <a:bodyPr/>
          <a:lstStyle/>
          <a:p>
            <a:r>
              <a:rPr kumimoji="1" lang="en-US" altLang="ko-KR"/>
              <a:t>Machine Learning</a:t>
            </a:r>
            <a:endParaRPr kumimoji="1" lang="ko-KR" altLang="en-US" dirty="0"/>
          </a:p>
        </p:txBody>
      </p:sp>
      <p:sp>
        <p:nvSpPr>
          <p:cNvPr id="4" name="슬라이드 번호 개체 틀 3"/>
          <p:cNvSpPr>
            <a:spLocks noGrp="1"/>
          </p:cNvSpPr>
          <p:nvPr>
            <p:ph type="sldNum" sz="quarter" idx="12"/>
          </p:nvPr>
        </p:nvSpPr>
        <p:spPr/>
        <p:txBody>
          <a:bodyPr/>
          <a:lstStyle/>
          <a:p>
            <a:fld id="{7D96D064-8AD6-E847-A6B4-5188AC6A3132}" type="slidenum">
              <a:rPr kumimoji="1" lang="ko-KR" altLang="en-US" smtClean="0"/>
              <a:t>19</a:t>
            </a:fld>
            <a:endParaRPr kumimoji="1" lang="ko-KR" altLang="en-US" dirty="0"/>
          </a:p>
        </p:txBody>
      </p:sp>
      <p:sp>
        <p:nvSpPr>
          <p:cNvPr id="8" name="직사각형 8">
            <a:extLst>
              <a:ext uri="{FF2B5EF4-FFF2-40B4-BE49-F238E27FC236}">
                <a16:creationId xmlns:a16="http://schemas.microsoft.com/office/drawing/2014/main" id="{0D25BE0A-01B9-43DD-B20E-BDE1961CD4C1}"/>
              </a:ext>
            </a:extLst>
          </p:cNvPr>
          <p:cNvSpPr/>
          <p:nvPr/>
        </p:nvSpPr>
        <p:spPr>
          <a:xfrm>
            <a:off x="2152651" y="1621773"/>
            <a:ext cx="7465148" cy="738664"/>
          </a:xfrm>
          <a:prstGeom prst="rect">
            <a:avLst/>
          </a:prstGeom>
        </p:spPr>
        <p:txBody>
          <a:bodyPr wrap="square">
            <a:spAutoFit/>
          </a:bodyPr>
          <a:lstStyle/>
          <a:p>
            <a:pPr algn="just"/>
            <a:r>
              <a:rPr lang="en-US" altLang="ko-KR" sz="1400" dirty="0">
                <a:latin typeface="+mj-lt"/>
                <a:ea typeface="ADAM.CG PRO" charset="0"/>
                <a:cs typeface="ADAM.CG PRO" charset="0"/>
              </a:rPr>
              <a:t>An artificial neural network is composed of multiple </a:t>
            </a:r>
            <a:r>
              <a:rPr lang="en-US" altLang="ko-KR" sz="1400" b="1" dirty="0">
                <a:latin typeface="+mj-lt"/>
                <a:ea typeface="ADAM.CG PRO" charset="0"/>
                <a:cs typeface="ADAM.CG PRO" charset="0"/>
              </a:rPr>
              <a:t>layers</a:t>
            </a:r>
            <a:r>
              <a:rPr lang="en-US" altLang="ko-KR" sz="1400" dirty="0">
                <a:latin typeface="+mj-lt"/>
                <a:ea typeface="ADAM.CG PRO" charset="0"/>
                <a:cs typeface="ADAM.CG PRO" charset="0"/>
              </a:rPr>
              <a:t>, and in each layer, there are multiple </a:t>
            </a:r>
            <a:r>
              <a:rPr lang="en-US" altLang="ko-KR" sz="1400" b="1" dirty="0">
                <a:latin typeface="+mj-lt"/>
                <a:ea typeface="ADAM.CG PRO" charset="0"/>
                <a:cs typeface="ADAM.CG PRO" charset="0"/>
              </a:rPr>
              <a:t>neurons</a:t>
            </a:r>
            <a:r>
              <a:rPr lang="en-US" altLang="ko-KR" sz="1400" dirty="0">
                <a:latin typeface="+mj-lt"/>
                <a:ea typeface="ADAM.CG PRO" charset="0"/>
                <a:cs typeface="ADAM.CG PRO" charset="0"/>
              </a:rPr>
              <a:t>. The neurons from one layer are connected to the neurons on the following layer through links called </a:t>
            </a:r>
            <a:r>
              <a:rPr lang="en-US" altLang="ko-KR" sz="1400" b="1" dirty="0">
                <a:latin typeface="+mj-lt"/>
                <a:ea typeface="ADAM.CG PRO" charset="0"/>
                <a:cs typeface="ADAM.CG PRO" charset="0"/>
              </a:rPr>
              <a:t>connections</a:t>
            </a:r>
            <a:r>
              <a:rPr lang="en-US" altLang="ko-KR" sz="1400" dirty="0">
                <a:latin typeface="+mj-lt"/>
                <a:ea typeface="ADAM.CG PRO" charset="0"/>
                <a:cs typeface="ADAM.CG PRO" charset="0"/>
              </a:rPr>
              <a:t>.</a:t>
            </a:r>
            <a:endParaRPr lang="ko-KR" altLang="en-US" sz="1400" dirty="0">
              <a:latin typeface="+mj-lt"/>
              <a:ea typeface="ADAM.CG PRO" charset="0"/>
              <a:cs typeface="ADAM.CG PRO" charset="0"/>
            </a:endParaRPr>
          </a:p>
        </p:txBody>
      </p:sp>
      <p:pic>
        <p:nvPicPr>
          <p:cNvPr id="6" name="Picture 5">
            <a:extLst>
              <a:ext uri="{FF2B5EF4-FFF2-40B4-BE49-F238E27FC236}">
                <a16:creationId xmlns:a16="http://schemas.microsoft.com/office/drawing/2014/main" id="{B77D73E8-328B-44AC-B39B-AF8BF3A7FA6F}"/>
              </a:ext>
            </a:extLst>
          </p:cNvPr>
          <p:cNvPicPr>
            <a:picLocks noChangeAspect="1"/>
          </p:cNvPicPr>
          <p:nvPr/>
        </p:nvPicPr>
        <p:blipFill>
          <a:blip r:embed="rId2"/>
          <a:stretch>
            <a:fillRect/>
          </a:stretch>
        </p:blipFill>
        <p:spPr>
          <a:xfrm>
            <a:off x="3596969" y="2319615"/>
            <a:ext cx="5351145" cy="4112935"/>
          </a:xfrm>
          <a:prstGeom prst="rect">
            <a:avLst/>
          </a:prstGeom>
        </p:spPr>
      </p:pic>
    </p:spTree>
    <p:extLst>
      <p:ext uri="{BB962C8B-B14F-4D97-AF65-F5344CB8AC3E}">
        <p14:creationId xmlns:p14="http://schemas.microsoft.com/office/powerpoint/2010/main" val="1854110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152650" y="365127"/>
            <a:ext cx="7886700" cy="1325563"/>
          </a:xfrm>
          <a:prstGeom prst="rect">
            <a:avLst/>
          </a:prstGeom>
        </p:spPr>
        <p:txBody>
          <a:bodyPr>
            <a:normAutofit/>
          </a:bodyPr>
          <a:lstStyle/>
          <a:p>
            <a:r>
              <a:rPr lang="en-US" altLang="ko-KR" sz="2400" dirty="0"/>
              <a:t>Limitations of Linear Classifier</a:t>
            </a:r>
            <a:endParaRPr lang="ko-KR" altLang="en-US" sz="2400" dirty="0"/>
          </a:p>
        </p:txBody>
      </p:sp>
      <p:sp>
        <p:nvSpPr>
          <p:cNvPr id="3" name="바닥글 개체 틀 2"/>
          <p:cNvSpPr>
            <a:spLocks noGrp="1"/>
          </p:cNvSpPr>
          <p:nvPr>
            <p:ph type="ftr" sz="quarter" idx="11"/>
          </p:nvPr>
        </p:nvSpPr>
        <p:spPr/>
        <p:txBody>
          <a:bodyPr/>
          <a:lstStyle/>
          <a:p>
            <a:r>
              <a:rPr kumimoji="1" lang="en-US" altLang="ko-KR"/>
              <a:t>Machine Learning</a:t>
            </a:r>
            <a:endParaRPr kumimoji="1" lang="ko-KR" altLang="en-US" dirty="0"/>
          </a:p>
        </p:txBody>
      </p:sp>
      <p:sp>
        <p:nvSpPr>
          <p:cNvPr id="4" name="슬라이드 번호 개체 틀 3"/>
          <p:cNvSpPr>
            <a:spLocks noGrp="1"/>
          </p:cNvSpPr>
          <p:nvPr>
            <p:ph type="sldNum" sz="quarter" idx="12"/>
          </p:nvPr>
        </p:nvSpPr>
        <p:spPr/>
        <p:txBody>
          <a:bodyPr/>
          <a:lstStyle/>
          <a:p>
            <a:fld id="{7D96D064-8AD6-E847-A6B4-5188AC6A3132}" type="slidenum">
              <a:rPr kumimoji="1" lang="ko-KR" altLang="en-US" smtClean="0"/>
              <a:t>2</a:t>
            </a:fld>
            <a:endParaRPr kumimoji="1" lang="ko-KR" altLang="en-US"/>
          </a:p>
        </p:txBody>
      </p:sp>
      <p:sp>
        <p:nvSpPr>
          <p:cNvPr id="8" name="직사각형 8">
            <a:extLst>
              <a:ext uri="{FF2B5EF4-FFF2-40B4-BE49-F238E27FC236}">
                <a16:creationId xmlns:a16="http://schemas.microsoft.com/office/drawing/2014/main" id="{0D25BE0A-01B9-43DD-B20E-BDE1961CD4C1}"/>
              </a:ext>
            </a:extLst>
          </p:cNvPr>
          <p:cNvSpPr/>
          <p:nvPr/>
        </p:nvSpPr>
        <p:spPr>
          <a:xfrm>
            <a:off x="2152650" y="4411013"/>
            <a:ext cx="7465149" cy="738664"/>
          </a:xfrm>
          <a:prstGeom prst="rect">
            <a:avLst/>
          </a:prstGeom>
        </p:spPr>
        <p:txBody>
          <a:bodyPr wrap="square">
            <a:spAutoFit/>
          </a:bodyPr>
          <a:lstStyle/>
          <a:p>
            <a:pPr algn="just"/>
            <a:r>
              <a:rPr lang="en-GB" altLang="ko-KR" sz="1400" dirty="0">
                <a:latin typeface="+mj-lt"/>
                <a:ea typeface="ADAM.CG PRO" charset="0"/>
                <a:cs typeface="ADAM.CG PRO" charset="0"/>
              </a:rPr>
              <a:t>Simple predictors and classifiers that take some input , do some calculation and output and answer although pretty effective, are not enough to solve some of the more interesting problems we hope to apply neural networks</a:t>
            </a:r>
            <a:endParaRPr lang="ko-KR" altLang="en-US" sz="1400" dirty="0">
              <a:latin typeface="+mj-lt"/>
              <a:ea typeface="ADAM.CG PRO" charset="0"/>
              <a:cs typeface="ADAM.CG PRO" charset="0"/>
            </a:endParaRPr>
          </a:p>
        </p:txBody>
      </p:sp>
      <p:pic>
        <p:nvPicPr>
          <p:cNvPr id="6" name="Picture 5">
            <a:extLst>
              <a:ext uri="{FF2B5EF4-FFF2-40B4-BE49-F238E27FC236}">
                <a16:creationId xmlns:a16="http://schemas.microsoft.com/office/drawing/2014/main" id="{A134F7EF-072C-4CF1-8B8E-3C411BA4D12A}"/>
              </a:ext>
            </a:extLst>
          </p:cNvPr>
          <p:cNvPicPr>
            <a:picLocks noChangeAspect="1"/>
          </p:cNvPicPr>
          <p:nvPr/>
        </p:nvPicPr>
        <p:blipFill>
          <a:blip r:embed="rId2"/>
          <a:stretch>
            <a:fillRect/>
          </a:stretch>
        </p:blipFill>
        <p:spPr>
          <a:xfrm>
            <a:off x="3186443" y="1971330"/>
            <a:ext cx="6172200" cy="1971675"/>
          </a:xfrm>
          <a:prstGeom prst="rect">
            <a:avLst/>
          </a:prstGeom>
        </p:spPr>
      </p:pic>
    </p:spTree>
    <p:extLst>
      <p:ext uri="{BB962C8B-B14F-4D97-AF65-F5344CB8AC3E}">
        <p14:creationId xmlns:p14="http://schemas.microsoft.com/office/powerpoint/2010/main" val="1223436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152650" y="365127"/>
            <a:ext cx="7886700" cy="1325563"/>
          </a:xfrm>
          <a:prstGeom prst="rect">
            <a:avLst/>
          </a:prstGeom>
        </p:spPr>
        <p:txBody>
          <a:bodyPr>
            <a:normAutofit/>
          </a:bodyPr>
          <a:lstStyle/>
          <a:p>
            <a:r>
              <a:rPr lang="en-GB" altLang="ko-KR" sz="2400" dirty="0"/>
              <a:t>Artificial Neural Network</a:t>
            </a:r>
            <a:endParaRPr lang="ko-KR" altLang="en-US" sz="2400" dirty="0"/>
          </a:p>
        </p:txBody>
      </p:sp>
      <p:sp>
        <p:nvSpPr>
          <p:cNvPr id="3" name="바닥글 개체 틀 2"/>
          <p:cNvSpPr>
            <a:spLocks noGrp="1"/>
          </p:cNvSpPr>
          <p:nvPr>
            <p:ph type="ftr" sz="quarter" idx="11"/>
          </p:nvPr>
        </p:nvSpPr>
        <p:spPr/>
        <p:txBody>
          <a:bodyPr/>
          <a:lstStyle/>
          <a:p>
            <a:r>
              <a:rPr kumimoji="1" lang="en-US" altLang="ko-KR"/>
              <a:t>Machine Learning</a:t>
            </a:r>
            <a:endParaRPr kumimoji="1" lang="ko-KR" altLang="en-US" dirty="0"/>
          </a:p>
        </p:txBody>
      </p:sp>
      <p:sp>
        <p:nvSpPr>
          <p:cNvPr id="4" name="슬라이드 번호 개체 틀 3"/>
          <p:cNvSpPr>
            <a:spLocks noGrp="1"/>
          </p:cNvSpPr>
          <p:nvPr>
            <p:ph type="sldNum" sz="quarter" idx="12"/>
          </p:nvPr>
        </p:nvSpPr>
        <p:spPr/>
        <p:txBody>
          <a:bodyPr/>
          <a:lstStyle/>
          <a:p>
            <a:fld id="{7D96D064-8AD6-E847-A6B4-5188AC6A3132}" type="slidenum">
              <a:rPr kumimoji="1" lang="ko-KR" altLang="en-US" smtClean="0"/>
              <a:t>20</a:t>
            </a:fld>
            <a:endParaRPr kumimoji="1" lang="ko-KR" altLang="en-US" dirty="0"/>
          </a:p>
        </p:txBody>
      </p:sp>
      <p:sp>
        <p:nvSpPr>
          <p:cNvPr id="8" name="직사각형 8">
            <a:extLst>
              <a:ext uri="{FF2B5EF4-FFF2-40B4-BE49-F238E27FC236}">
                <a16:creationId xmlns:a16="http://schemas.microsoft.com/office/drawing/2014/main" id="{0D25BE0A-01B9-43DD-B20E-BDE1961CD4C1}"/>
              </a:ext>
            </a:extLst>
          </p:cNvPr>
          <p:cNvSpPr/>
          <p:nvPr/>
        </p:nvSpPr>
        <p:spPr>
          <a:xfrm>
            <a:off x="2152651" y="1621773"/>
            <a:ext cx="7465148" cy="738664"/>
          </a:xfrm>
          <a:prstGeom prst="rect">
            <a:avLst/>
          </a:prstGeom>
        </p:spPr>
        <p:txBody>
          <a:bodyPr wrap="square">
            <a:spAutoFit/>
          </a:bodyPr>
          <a:lstStyle/>
          <a:p>
            <a:pPr algn="just"/>
            <a:r>
              <a:rPr lang="en-US" altLang="ko-KR" sz="1400" dirty="0">
                <a:latin typeface="+mj-lt"/>
                <a:ea typeface="ADAM.CG PRO" charset="0"/>
                <a:cs typeface="ADAM.CG PRO" charset="0"/>
              </a:rPr>
              <a:t>In an artificial neural network the links (connections) from neurons have an associated value, called </a:t>
            </a:r>
            <a:r>
              <a:rPr lang="en-US" altLang="ko-KR" sz="1400" b="1" dirty="0">
                <a:latin typeface="+mj-lt"/>
                <a:ea typeface="ADAM.CG PRO" charset="0"/>
                <a:cs typeface="ADAM.CG PRO" charset="0"/>
              </a:rPr>
              <a:t>weights</a:t>
            </a:r>
            <a:r>
              <a:rPr lang="en-US" altLang="ko-KR" sz="1400" dirty="0">
                <a:latin typeface="+mj-lt"/>
                <a:ea typeface="ADAM.CG PRO" charset="0"/>
                <a:cs typeface="ADAM.CG PRO" charset="0"/>
              </a:rPr>
              <a:t> of the link, which varies from link to link and can be understood as the importance that such connection has on the output. </a:t>
            </a:r>
            <a:endParaRPr lang="ko-KR" altLang="en-US" sz="1400" dirty="0">
              <a:latin typeface="+mj-lt"/>
              <a:ea typeface="ADAM.CG PRO" charset="0"/>
              <a:cs typeface="ADAM.CG PRO" charset="0"/>
            </a:endParaRPr>
          </a:p>
        </p:txBody>
      </p:sp>
      <p:pic>
        <p:nvPicPr>
          <p:cNvPr id="5" name="Picture 4">
            <a:extLst>
              <a:ext uri="{FF2B5EF4-FFF2-40B4-BE49-F238E27FC236}">
                <a16:creationId xmlns:a16="http://schemas.microsoft.com/office/drawing/2014/main" id="{152E2FBB-E023-4265-A7A2-AE6DE8C1BA70}"/>
              </a:ext>
            </a:extLst>
          </p:cNvPr>
          <p:cNvPicPr>
            <a:picLocks noChangeAspect="1"/>
          </p:cNvPicPr>
          <p:nvPr/>
        </p:nvPicPr>
        <p:blipFill>
          <a:blip r:embed="rId2"/>
          <a:stretch>
            <a:fillRect/>
          </a:stretch>
        </p:blipFill>
        <p:spPr>
          <a:xfrm>
            <a:off x="3009900" y="2371089"/>
            <a:ext cx="6454140" cy="4083638"/>
          </a:xfrm>
          <a:prstGeom prst="rect">
            <a:avLst/>
          </a:prstGeom>
        </p:spPr>
      </p:pic>
    </p:spTree>
    <p:extLst>
      <p:ext uri="{BB962C8B-B14F-4D97-AF65-F5344CB8AC3E}">
        <p14:creationId xmlns:p14="http://schemas.microsoft.com/office/powerpoint/2010/main" val="3185126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152650" y="365127"/>
            <a:ext cx="7886700" cy="1325563"/>
          </a:xfrm>
          <a:prstGeom prst="rect">
            <a:avLst/>
          </a:prstGeom>
        </p:spPr>
        <p:txBody>
          <a:bodyPr>
            <a:normAutofit/>
          </a:bodyPr>
          <a:lstStyle/>
          <a:p>
            <a:r>
              <a:rPr lang="en-GB" altLang="ko-KR" sz="2400" dirty="0"/>
              <a:t>Artificial Neural Network</a:t>
            </a:r>
            <a:endParaRPr lang="ko-KR" altLang="en-US" sz="2400" dirty="0"/>
          </a:p>
        </p:txBody>
      </p:sp>
      <p:sp>
        <p:nvSpPr>
          <p:cNvPr id="3" name="바닥글 개체 틀 2"/>
          <p:cNvSpPr>
            <a:spLocks noGrp="1"/>
          </p:cNvSpPr>
          <p:nvPr>
            <p:ph type="ftr" sz="quarter" idx="11"/>
          </p:nvPr>
        </p:nvSpPr>
        <p:spPr/>
        <p:txBody>
          <a:bodyPr/>
          <a:lstStyle/>
          <a:p>
            <a:r>
              <a:rPr kumimoji="1" lang="en-US" altLang="ko-KR"/>
              <a:t>Machine Learning</a:t>
            </a:r>
            <a:endParaRPr kumimoji="1" lang="ko-KR" altLang="en-US" dirty="0"/>
          </a:p>
        </p:txBody>
      </p:sp>
      <p:sp>
        <p:nvSpPr>
          <p:cNvPr id="4" name="슬라이드 번호 개체 틀 3"/>
          <p:cNvSpPr>
            <a:spLocks noGrp="1"/>
          </p:cNvSpPr>
          <p:nvPr>
            <p:ph type="sldNum" sz="quarter" idx="12"/>
          </p:nvPr>
        </p:nvSpPr>
        <p:spPr/>
        <p:txBody>
          <a:bodyPr/>
          <a:lstStyle/>
          <a:p>
            <a:fld id="{7D96D064-8AD6-E847-A6B4-5188AC6A3132}" type="slidenum">
              <a:rPr kumimoji="1" lang="ko-KR" altLang="en-US" smtClean="0"/>
              <a:t>21</a:t>
            </a:fld>
            <a:endParaRPr kumimoji="1" lang="ko-KR" altLang="en-US" dirty="0"/>
          </a:p>
        </p:txBody>
      </p:sp>
      <p:sp>
        <p:nvSpPr>
          <p:cNvPr id="8" name="직사각형 8">
            <a:extLst>
              <a:ext uri="{FF2B5EF4-FFF2-40B4-BE49-F238E27FC236}">
                <a16:creationId xmlns:a16="http://schemas.microsoft.com/office/drawing/2014/main" id="{0D25BE0A-01B9-43DD-B20E-BDE1961CD4C1}"/>
              </a:ext>
            </a:extLst>
          </p:cNvPr>
          <p:cNvSpPr/>
          <p:nvPr/>
        </p:nvSpPr>
        <p:spPr>
          <a:xfrm>
            <a:off x="2152651" y="1621773"/>
            <a:ext cx="7465148" cy="738664"/>
          </a:xfrm>
          <a:prstGeom prst="rect">
            <a:avLst/>
          </a:prstGeom>
        </p:spPr>
        <p:txBody>
          <a:bodyPr wrap="square">
            <a:spAutoFit/>
          </a:bodyPr>
          <a:lstStyle/>
          <a:p>
            <a:pPr algn="just"/>
            <a:r>
              <a:rPr lang="en-US" altLang="ko-KR" sz="1400" dirty="0">
                <a:latin typeface="+mj-lt"/>
                <a:ea typeface="ADAM.CG PRO" charset="0"/>
                <a:cs typeface="ADAM.CG PRO" charset="0"/>
              </a:rPr>
              <a:t>The </a:t>
            </a:r>
            <a:r>
              <a:rPr lang="en-US" altLang="ko-KR" sz="1400" b="1" dirty="0">
                <a:latin typeface="+mj-lt"/>
                <a:ea typeface="ADAM.CG PRO" charset="0"/>
                <a:cs typeface="ADAM.CG PRO" charset="0"/>
              </a:rPr>
              <a:t>learning process </a:t>
            </a:r>
            <a:r>
              <a:rPr lang="en-US" altLang="ko-KR" sz="1400" dirty="0">
                <a:latin typeface="+mj-lt"/>
                <a:ea typeface="ADAM.CG PRO" charset="0"/>
                <a:cs typeface="ADAM.CG PRO" charset="0"/>
              </a:rPr>
              <a:t>of the neural network consists on </a:t>
            </a:r>
            <a:r>
              <a:rPr lang="en-US" altLang="ko-KR" sz="1400" b="1" dirty="0">
                <a:latin typeface="+mj-lt"/>
                <a:ea typeface="ADAM.CG PRO" charset="0"/>
                <a:cs typeface="ADAM.CG PRO" charset="0"/>
              </a:rPr>
              <a:t>refining the weights </a:t>
            </a:r>
            <a:r>
              <a:rPr lang="en-US" altLang="ko-KR" sz="1400" dirty="0">
                <a:latin typeface="+mj-lt"/>
                <a:ea typeface="ADAM.CG PRO" charset="0"/>
                <a:cs typeface="ADAM.CG PRO" charset="0"/>
              </a:rPr>
              <a:t>(adjusting the weights) of the links until the network can properly classify (generate appropriate outputs), for a given set of inputs.</a:t>
            </a:r>
            <a:endParaRPr lang="ko-KR" altLang="en-US" sz="1400" dirty="0">
              <a:latin typeface="+mj-lt"/>
              <a:ea typeface="ADAM.CG PRO" charset="0"/>
              <a:cs typeface="ADAM.CG PRO" charset="0"/>
            </a:endParaRPr>
          </a:p>
        </p:txBody>
      </p:sp>
      <p:pic>
        <p:nvPicPr>
          <p:cNvPr id="5" name="Picture 4">
            <a:extLst>
              <a:ext uri="{FF2B5EF4-FFF2-40B4-BE49-F238E27FC236}">
                <a16:creationId xmlns:a16="http://schemas.microsoft.com/office/drawing/2014/main" id="{152E2FBB-E023-4265-A7A2-AE6DE8C1BA70}"/>
              </a:ext>
            </a:extLst>
          </p:cNvPr>
          <p:cNvPicPr>
            <a:picLocks noChangeAspect="1"/>
          </p:cNvPicPr>
          <p:nvPr/>
        </p:nvPicPr>
        <p:blipFill>
          <a:blip r:embed="rId2"/>
          <a:stretch>
            <a:fillRect/>
          </a:stretch>
        </p:blipFill>
        <p:spPr>
          <a:xfrm>
            <a:off x="3009900" y="2371089"/>
            <a:ext cx="6454140" cy="4083638"/>
          </a:xfrm>
          <a:prstGeom prst="rect">
            <a:avLst/>
          </a:prstGeom>
        </p:spPr>
      </p:pic>
    </p:spTree>
    <p:extLst>
      <p:ext uri="{BB962C8B-B14F-4D97-AF65-F5344CB8AC3E}">
        <p14:creationId xmlns:p14="http://schemas.microsoft.com/office/powerpoint/2010/main" val="1381597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152650" y="365127"/>
            <a:ext cx="7886700" cy="1325563"/>
          </a:xfrm>
          <a:prstGeom prst="rect">
            <a:avLst/>
          </a:prstGeom>
        </p:spPr>
        <p:txBody>
          <a:bodyPr>
            <a:normAutofit/>
          </a:bodyPr>
          <a:lstStyle/>
          <a:p>
            <a:r>
              <a:rPr lang="en-GB" altLang="ko-KR" sz="2400" dirty="0"/>
              <a:t>Biological Neural Network  vs Artificial Neural Network</a:t>
            </a:r>
            <a:endParaRPr lang="ko-KR" altLang="en-US" sz="2400" dirty="0"/>
          </a:p>
        </p:txBody>
      </p:sp>
      <p:sp>
        <p:nvSpPr>
          <p:cNvPr id="3" name="바닥글 개체 틀 2"/>
          <p:cNvSpPr>
            <a:spLocks noGrp="1"/>
          </p:cNvSpPr>
          <p:nvPr>
            <p:ph type="ftr" sz="quarter" idx="11"/>
          </p:nvPr>
        </p:nvSpPr>
        <p:spPr/>
        <p:txBody>
          <a:bodyPr/>
          <a:lstStyle/>
          <a:p>
            <a:r>
              <a:rPr kumimoji="1" lang="en-US" altLang="ko-KR"/>
              <a:t>Machine Learning</a:t>
            </a:r>
            <a:endParaRPr kumimoji="1" lang="ko-KR" altLang="en-US" dirty="0"/>
          </a:p>
        </p:txBody>
      </p:sp>
      <p:sp>
        <p:nvSpPr>
          <p:cNvPr id="4" name="슬라이드 번호 개체 틀 3"/>
          <p:cNvSpPr>
            <a:spLocks noGrp="1"/>
          </p:cNvSpPr>
          <p:nvPr>
            <p:ph type="sldNum" sz="quarter" idx="12"/>
          </p:nvPr>
        </p:nvSpPr>
        <p:spPr/>
        <p:txBody>
          <a:bodyPr/>
          <a:lstStyle/>
          <a:p>
            <a:fld id="{7D96D064-8AD6-E847-A6B4-5188AC6A3132}" type="slidenum">
              <a:rPr kumimoji="1" lang="ko-KR" altLang="en-US" smtClean="0"/>
              <a:t>22</a:t>
            </a:fld>
            <a:endParaRPr kumimoji="1" lang="ko-KR" altLang="en-US" dirty="0"/>
          </a:p>
        </p:txBody>
      </p:sp>
      <p:sp>
        <p:nvSpPr>
          <p:cNvPr id="8" name="직사각형 8">
            <a:extLst>
              <a:ext uri="{FF2B5EF4-FFF2-40B4-BE49-F238E27FC236}">
                <a16:creationId xmlns:a16="http://schemas.microsoft.com/office/drawing/2014/main" id="{0D25BE0A-01B9-43DD-B20E-BDE1961CD4C1}"/>
              </a:ext>
            </a:extLst>
          </p:cNvPr>
          <p:cNvSpPr/>
          <p:nvPr/>
        </p:nvSpPr>
        <p:spPr>
          <a:xfrm>
            <a:off x="2152651" y="1621773"/>
            <a:ext cx="7465148" cy="4293483"/>
          </a:xfrm>
          <a:prstGeom prst="rect">
            <a:avLst/>
          </a:prstGeom>
        </p:spPr>
        <p:txBody>
          <a:bodyPr wrap="square">
            <a:spAutoFit/>
          </a:bodyPr>
          <a:lstStyle/>
          <a:p>
            <a:pPr algn="just">
              <a:lnSpc>
                <a:spcPct val="150000"/>
              </a:lnSpc>
            </a:pPr>
            <a:r>
              <a:rPr lang="en-US" altLang="ko-KR" sz="1400" b="1" dirty="0">
                <a:latin typeface="+mj-lt"/>
                <a:ea typeface="ADAM.CG PRO" charset="0"/>
                <a:cs typeface="ADAM.CG PRO" charset="0"/>
              </a:rPr>
              <a:t>Conclusion</a:t>
            </a:r>
            <a:r>
              <a:rPr lang="en-US" altLang="ko-KR" sz="1400" dirty="0">
                <a:latin typeface="+mj-lt"/>
                <a:ea typeface="ADAM.CG PRO" charset="0"/>
                <a:cs typeface="ADAM.CG PRO" charset="0"/>
              </a:rPr>
              <a:t>: Artificial neural networks take much of their implementation on the principle of how the biological neural network operates, and tries to provide means for the computer to learn based on examples, by submitting multiple sets of examples and in each example refining the weights, the contributions of each link in the neural network until the network learns to properly classify the subject of study.</a:t>
            </a:r>
          </a:p>
          <a:p>
            <a:pPr algn="just">
              <a:lnSpc>
                <a:spcPct val="150000"/>
              </a:lnSpc>
            </a:pPr>
            <a:endParaRPr lang="en-US" altLang="ko-KR" sz="1400" dirty="0">
              <a:latin typeface="+mj-lt"/>
              <a:ea typeface="ADAM.CG PRO" charset="0"/>
              <a:cs typeface="ADAM.CG PRO" charset="0"/>
            </a:endParaRPr>
          </a:p>
          <a:p>
            <a:pPr algn="just">
              <a:lnSpc>
                <a:spcPct val="150000"/>
              </a:lnSpc>
            </a:pPr>
            <a:r>
              <a:rPr lang="en-US" altLang="ko-KR" sz="1400" b="1" dirty="0">
                <a:latin typeface="+mj-lt"/>
                <a:ea typeface="ADAM.CG PRO" charset="0"/>
                <a:cs typeface="ADAM.CG PRO" charset="0"/>
              </a:rPr>
              <a:t>Key Points:</a:t>
            </a:r>
          </a:p>
          <a:p>
            <a:pPr marL="285750" indent="-285750" algn="just">
              <a:lnSpc>
                <a:spcPct val="150000"/>
              </a:lnSpc>
              <a:buFont typeface="Wingdings" panose="05000000000000000000" pitchFamily="2" charset="2"/>
              <a:buChar char="§"/>
            </a:pPr>
            <a:r>
              <a:rPr lang="en-US" altLang="ko-KR" sz="1400" dirty="0">
                <a:latin typeface="+mj-lt"/>
                <a:ea typeface="ADAM.CG PRO" charset="0"/>
                <a:cs typeface="ADAM.CG PRO" charset="0"/>
              </a:rPr>
              <a:t>Biological brains seem to perform sophisticated tasks like flight, finding food, learning language, and evading predators, despite appearing to have much less storage and running much slower than modern computers.</a:t>
            </a:r>
          </a:p>
          <a:p>
            <a:pPr marL="285750" indent="-285750" algn="just">
              <a:lnSpc>
                <a:spcPct val="150000"/>
              </a:lnSpc>
              <a:buFont typeface="Wingdings" panose="05000000000000000000" pitchFamily="2" charset="2"/>
              <a:buChar char="§"/>
            </a:pPr>
            <a:r>
              <a:rPr lang="en-US" altLang="ko-KR" sz="1400" dirty="0">
                <a:latin typeface="+mj-lt"/>
                <a:ea typeface="ADAM.CG PRO" charset="0"/>
                <a:cs typeface="ADAM.CG PRO" charset="0"/>
              </a:rPr>
              <a:t>Biological brains are also incredibly resilient to damage and imperfect signals compared to traditional computer systems.</a:t>
            </a:r>
          </a:p>
          <a:p>
            <a:pPr marL="285750" indent="-285750" algn="just">
              <a:lnSpc>
                <a:spcPct val="150000"/>
              </a:lnSpc>
              <a:buFont typeface="Wingdings" panose="05000000000000000000" pitchFamily="2" charset="2"/>
              <a:buChar char="§"/>
            </a:pPr>
            <a:r>
              <a:rPr lang="en-US" altLang="ko-KR" sz="1400" dirty="0">
                <a:latin typeface="+mj-lt"/>
                <a:ea typeface="ADAM.CG PRO" charset="0"/>
                <a:cs typeface="ADAM.CG PRO" charset="0"/>
              </a:rPr>
              <a:t>Biological brains, made of connected  neurons, are the inspiration for artificial neural networks.</a:t>
            </a:r>
          </a:p>
        </p:txBody>
      </p:sp>
    </p:spTree>
    <p:extLst>
      <p:ext uri="{BB962C8B-B14F-4D97-AF65-F5344CB8AC3E}">
        <p14:creationId xmlns:p14="http://schemas.microsoft.com/office/powerpoint/2010/main" val="2119864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2834036-4322-488A-8556-83AE35DB855A}"/>
              </a:ext>
            </a:extLst>
          </p:cNvPr>
          <p:cNvSpPr>
            <a:spLocks noGrp="1"/>
          </p:cNvSpPr>
          <p:nvPr>
            <p:ph type="ftr" sz="quarter" idx="11"/>
          </p:nvPr>
        </p:nvSpPr>
        <p:spPr/>
        <p:txBody>
          <a:bodyPr/>
          <a:lstStyle/>
          <a:p>
            <a:r>
              <a:rPr kumimoji="1" lang="en-US" altLang="ko-KR"/>
              <a:t>Machine Learning</a:t>
            </a:r>
            <a:endParaRPr kumimoji="1" lang="ko-KR" altLang="en-US" dirty="0"/>
          </a:p>
        </p:txBody>
      </p:sp>
      <p:sp>
        <p:nvSpPr>
          <p:cNvPr id="4" name="Slide Number Placeholder 3">
            <a:extLst>
              <a:ext uri="{FF2B5EF4-FFF2-40B4-BE49-F238E27FC236}">
                <a16:creationId xmlns:a16="http://schemas.microsoft.com/office/drawing/2014/main" id="{2AAD7C98-D97C-4C29-A86B-DABAF1B450BF}"/>
              </a:ext>
            </a:extLst>
          </p:cNvPr>
          <p:cNvSpPr>
            <a:spLocks noGrp="1"/>
          </p:cNvSpPr>
          <p:nvPr>
            <p:ph type="sldNum" sz="quarter" idx="12"/>
          </p:nvPr>
        </p:nvSpPr>
        <p:spPr/>
        <p:txBody>
          <a:bodyPr/>
          <a:lstStyle/>
          <a:p>
            <a:fld id="{7D96D064-8AD6-E847-A6B4-5188AC6A3132}" type="slidenum">
              <a:rPr kumimoji="1" lang="ko-KR" altLang="en-US" smtClean="0"/>
              <a:t>3</a:t>
            </a:fld>
            <a:endParaRPr kumimoji="1" lang="ko-KR" altLang="en-US"/>
          </a:p>
        </p:txBody>
      </p:sp>
      <p:sp>
        <p:nvSpPr>
          <p:cNvPr id="7" name="제목 1">
            <a:extLst>
              <a:ext uri="{FF2B5EF4-FFF2-40B4-BE49-F238E27FC236}">
                <a16:creationId xmlns:a16="http://schemas.microsoft.com/office/drawing/2014/main" id="{AE82FDFC-C6FA-4526-97CF-7EF056582B1C}"/>
              </a:ext>
            </a:extLst>
          </p:cNvPr>
          <p:cNvSpPr>
            <a:spLocks noGrp="1"/>
          </p:cNvSpPr>
          <p:nvPr>
            <p:ph type="title"/>
          </p:nvPr>
        </p:nvSpPr>
        <p:spPr>
          <a:xfrm>
            <a:off x="2152650" y="365127"/>
            <a:ext cx="7886700" cy="1325563"/>
          </a:xfrm>
          <a:prstGeom prst="rect">
            <a:avLst/>
          </a:prstGeom>
        </p:spPr>
        <p:txBody>
          <a:bodyPr>
            <a:normAutofit/>
          </a:bodyPr>
          <a:lstStyle/>
          <a:p>
            <a:r>
              <a:rPr lang="en-US" altLang="ko-KR" sz="2400" dirty="0"/>
              <a:t>Limitations of Linear Classifier</a:t>
            </a:r>
            <a:endParaRPr lang="ko-KR" altLang="en-US" sz="2400" dirty="0"/>
          </a:p>
        </p:txBody>
      </p:sp>
      <p:pic>
        <p:nvPicPr>
          <p:cNvPr id="8" name="Picture 7">
            <a:extLst>
              <a:ext uri="{FF2B5EF4-FFF2-40B4-BE49-F238E27FC236}">
                <a16:creationId xmlns:a16="http://schemas.microsoft.com/office/drawing/2014/main" id="{6A693CBC-7B22-424E-BD9B-0505F763DD6F}"/>
              </a:ext>
            </a:extLst>
          </p:cNvPr>
          <p:cNvPicPr>
            <a:picLocks noChangeAspect="1"/>
          </p:cNvPicPr>
          <p:nvPr/>
        </p:nvPicPr>
        <p:blipFill>
          <a:blip r:embed="rId2"/>
          <a:stretch>
            <a:fillRect/>
          </a:stretch>
        </p:blipFill>
        <p:spPr>
          <a:xfrm>
            <a:off x="2486793" y="2176240"/>
            <a:ext cx="7218413" cy="3139515"/>
          </a:xfrm>
          <a:prstGeom prst="rect">
            <a:avLst/>
          </a:prstGeom>
        </p:spPr>
      </p:pic>
      <p:sp>
        <p:nvSpPr>
          <p:cNvPr id="9" name="직사각형 8">
            <a:extLst>
              <a:ext uri="{FF2B5EF4-FFF2-40B4-BE49-F238E27FC236}">
                <a16:creationId xmlns:a16="http://schemas.microsoft.com/office/drawing/2014/main" id="{89E150DC-B9F9-4826-A0E4-77C8FFB06AB7}"/>
              </a:ext>
            </a:extLst>
          </p:cNvPr>
          <p:cNvSpPr/>
          <p:nvPr/>
        </p:nvSpPr>
        <p:spPr>
          <a:xfrm>
            <a:off x="2152651" y="1471799"/>
            <a:ext cx="7288604" cy="307777"/>
          </a:xfrm>
          <a:prstGeom prst="rect">
            <a:avLst/>
          </a:prstGeom>
        </p:spPr>
        <p:txBody>
          <a:bodyPr wrap="square">
            <a:spAutoFit/>
          </a:bodyPr>
          <a:lstStyle/>
          <a:p>
            <a:pPr algn="just"/>
            <a:r>
              <a:rPr lang="en-GB" altLang="ko-KR" sz="1400" dirty="0">
                <a:latin typeface="+mj-lt"/>
                <a:ea typeface="ADAM.CG PRO" charset="0"/>
                <a:cs typeface="ADAM.CG PRO" charset="0"/>
              </a:rPr>
              <a:t>Let us consider the example of a perceptron that takes two inputs and outputs an answer</a:t>
            </a:r>
            <a:endParaRPr lang="ko-KR" altLang="en-US" sz="1400" dirty="0">
              <a:latin typeface="+mj-lt"/>
              <a:ea typeface="ADAM.CG PRO" charset="0"/>
              <a:cs typeface="ADAM.CG PRO" charset="0"/>
            </a:endParaRPr>
          </a:p>
        </p:txBody>
      </p:sp>
      <p:sp>
        <p:nvSpPr>
          <p:cNvPr id="11" name="직사각형 8">
            <a:extLst>
              <a:ext uri="{FF2B5EF4-FFF2-40B4-BE49-F238E27FC236}">
                <a16:creationId xmlns:a16="http://schemas.microsoft.com/office/drawing/2014/main" id="{D6EFAD22-426A-426B-B2F3-B9751CF1CED6}"/>
              </a:ext>
            </a:extLst>
          </p:cNvPr>
          <p:cNvSpPr/>
          <p:nvPr/>
        </p:nvSpPr>
        <p:spPr>
          <a:xfrm>
            <a:off x="2927288" y="4780345"/>
            <a:ext cx="6690511" cy="307777"/>
          </a:xfrm>
          <a:prstGeom prst="rect">
            <a:avLst/>
          </a:prstGeom>
        </p:spPr>
        <p:txBody>
          <a:bodyPr wrap="square">
            <a:spAutoFit/>
          </a:bodyPr>
          <a:lstStyle/>
          <a:p>
            <a:pPr algn="just"/>
            <a:r>
              <a:rPr lang="en-GB" altLang="ko-KR" sz="1400" dirty="0">
                <a:latin typeface="+mj-lt"/>
                <a:ea typeface="ADAM.CG PRO" charset="0"/>
                <a:cs typeface="ADAM.CG PRO" charset="0"/>
              </a:rPr>
              <a:t>Such a neuron could be used to mimic the example of a logical operator</a:t>
            </a:r>
            <a:endParaRPr lang="ko-KR" altLang="en-US" sz="1400" dirty="0">
              <a:latin typeface="+mj-lt"/>
              <a:ea typeface="ADAM.CG PRO" charset="0"/>
              <a:cs typeface="ADAM.CG PRO" charset="0"/>
            </a:endParaRPr>
          </a:p>
        </p:txBody>
      </p:sp>
    </p:spTree>
    <p:extLst>
      <p:ext uri="{BB962C8B-B14F-4D97-AF65-F5344CB8AC3E}">
        <p14:creationId xmlns:p14="http://schemas.microsoft.com/office/powerpoint/2010/main" val="3251654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2834036-4322-488A-8556-83AE35DB855A}"/>
              </a:ext>
            </a:extLst>
          </p:cNvPr>
          <p:cNvSpPr>
            <a:spLocks noGrp="1"/>
          </p:cNvSpPr>
          <p:nvPr>
            <p:ph type="ftr" sz="quarter" idx="11"/>
          </p:nvPr>
        </p:nvSpPr>
        <p:spPr/>
        <p:txBody>
          <a:bodyPr/>
          <a:lstStyle/>
          <a:p>
            <a:r>
              <a:rPr kumimoji="1" lang="en-US" altLang="ko-KR"/>
              <a:t>Machine Learning</a:t>
            </a:r>
            <a:endParaRPr kumimoji="1" lang="ko-KR" altLang="en-US" dirty="0"/>
          </a:p>
        </p:txBody>
      </p:sp>
      <p:sp>
        <p:nvSpPr>
          <p:cNvPr id="4" name="Slide Number Placeholder 3">
            <a:extLst>
              <a:ext uri="{FF2B5EF4-FFF2-40B4-BE49-F238E27FC236}">
                <a16:creationId xmlns:a16="http://schemas.microsoft.com/office/drawing/2014/main" id="{2AAD7C98-D97C-4C29-A86B-DABAF1B450BF}"/>
              </a:ext>
            </a:extLst>
          </p:cNvPr>
          <p:cNvSpPr>
            <a:spLocks noGrp="1"/>
          </p:cNvSpPr>
          <p:nvPr>
            <p:ph type="sldNum" sz="quarter" idx="12"/>
          </p:nvPr>
        </p:nvSpPr>
        <p:spPr/>
        <p:txBody>
          <a:bodyPr/>
          <a:lstStyle/>
          <a:p>
            <a:fld id="{7D96D064-8AD6-E847-A6B4-5188AC6A3132}" type="slidenum">
              <a:rPr kumimoji="1" lang="ko-KR" altLang="en-US" smtClean="0"/>
              <a:t>4</a:t>
            </a:fld>
            <a:endParaRPr kumimoji="1" lang="ko-KR" altLang="en-US"/>
          </a:p>
        </p:txBody>
      </p:sp>
      <p:sp>
        <p:nvSpPr>
          <p:cNvPr id="7" name="제목 1">
            <a:extLst>
              <a:ext uri="{FF2B5EF4-FFF2-40B4-BE49-F238E27FC236}">
                <a16:creationId xmlns:a16="http://schemas.microsoft.com/office/drawing/2014/main" id="{AE82FDFC-C6FA-4526-97CF-7EF056582B1C}"/>
              </a:ext>
            </a:extLst>
          </p:cNvPr>
          <p:cNvSpPr>
            <a:spLocks noGrp="1"/>
          </p:cNvSpPr>
          <p:nvPr>
            <p:ph type="title"/>
          </p:nvPr>
        </p:nvSpPr>
        <p:spPr>
          <a:xfrm>
            <a:off x="2152650" y="365127"/>
            <a:ext cx="7886700" cy="1325563"/>
          </a:xfrm>
          <a:prstGeom prst="rect">
            <a:avLst/>
          </a:prstGeom>
        </p:spPr>
        <p:txBody>
          <a:bodyPr>
            <a:normAutofit/>
          </a:bodyPr>
          <a:lstStyle/>
          <a:p>
            <a:r>
              <a:rPr lang="en-US" altLang="ko-KR" sz="2400" dirty="0"/>
              <a:t>Limitations of Linear Classifier</a:t>
            </a:r>
            <a:endParaRPr lang="ko-KR" altLang="en-US" sz="2400" dirty="0"/>
          </a:p>
        </p:txBody>
      </p:sp>
      <p:sp>
        <p:nvSpPr>
          <p:cNvPr id="9" name="직사각형 8">
            <a:extLst>
              <a:ext uri="{FF2B5EF4-FFF2-40B4-BE49-F238E27FC236}">
                <a16:creationId xmlns:a16="http://schemas.microsoft.com/office/drawing/2014/main" id="{89E150DC-B9F9-4826-A0E4-77C8FFB06AB7}"/>
              </a:ext>
            </a:extLst>
          </p:cNvPr>
          <p:cNvSpPr/>
          <p:nvPr/>
        </p:nvSpPr>
        <p:spPr>
          <a:xfrm>
            <a:off x="2152651" y="1471799"/>
            <a:ext cx="7288604" cy="523220"/>
          </a:xfrm>
          <a:prstGeom prst="rect">
            <a:avLst/>
          </a:prstGeom>
        </p:spPr>
        <p:txBody>
          <a:bodyPr wrap="square">
            <a:spAutoFit/>
          </a:bodyPr>
          <a:lstStyle/>
          <a:p>
            <a:pPr algn="just"/>
            <a:r>
              <a:rPr lang="en-US" altLang="ko-KR" sz="1400" dirty="0">
                <a:latin typeface="+mj-lt"/>
                <a:ea typeface="ADAM.CG PRO" charset="0"/>
                <a:cs typeface="ADAM.CG PRO" charset="0"/>
              </a:rPr>
              <a:t>If considering the case of a neuron that applies the Logical AND or Logical OR the operation of the neuron could be described from the following table, given the two inputs.</a:t>
            </a:r>
            <a:endParaRPr lang="ko-KR" altLang="en-US" sz="1400" dirty="0">
              <a:latin typeface="+mj-lt"/>
              <a:ea typeface="ADAM.CG PRO" charset="0"/>
              <a:cs typeface="ADAM.CG PRO" charset="0"/>
            </a:endParaRPr>
          </a:p>
        </p:txBody>
      </p:sp>
      <p:pic>
        <p:nvPicPr>
          <p:cNvPr id="10" name="Picture 9">
            <a:extLst>
              <a:ext uri="{FF2B5EF4-FFF2-40B4-BE49-F238E27FC236}">
                <a16:creationId xmlns:a16="http://schemas.microsoft.com/office/drawing/2014/main" id="{B43DA9B4-2260-47B3-941C-EA7671B1B2D7}"/>
              </a:ext>
            </a:extLst>
          </p:cNvPr>
          <p:cNvPicPr>
            <a:picLocks noChangeAspect="1"/>
          </p:cNvPicPr>
          <p:nvPr/>
        </p:nvPicPr>
        <p:blipFill>
          <a:blip r:embed="rId2"/>
          <a:stretch>
            <a:fillRect/>
          </a:stretch>
        </p:blipFill>
        <p:spPr>
          <a:xfrm>
            <a:off x="1510421" y="2280038"/>
            <a:ext cx="9171154" cy="3398077"/>
          </a:xfrm>
          <a:prstGeom prst="rect">
            <a:avLst/>
          </a:prstGeom>
        </p:spPr>
      </p:pic>
    </p:spTree>
    <p:extLst>
      <p:ext uri="{BB962C8B-B14F-4D97-AF65-F5344CB8AC3E}">
        <p14:creationId xmlns:p14="http://schemas.microsoft.com/office/powerpoint/2010/main" val="1062675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2834036-4322-488A-8556-83AE35DB855A}"/>
              </a:ext>
            </a:extLst>
          </p:cNvPr>
          <p:cNvSpPr>
            <a:spLocks noGrp="1"/>
          </p:cNvSpPr>
          <p:nvPr>
            <p:ph type="ftr" sz="quarter" idx="11"/>
          </p:nvPr>
        </p:nvSpPr>
        <p:spPr/>
        <p:txBody>
          <a:bodyPr/>
          <a:lstStyle/>
          <a:p>
            <a:r>
              <a:rPr kumimoji="1" lang="en-US" altLang="ko-KR" dirty="0"/>
              <a:t>Machine Learning</a:t>
            </a:r>
            <a:endParaRPr kumimoji="1" lang="ko-KR" altLang="en-US" dirty="0"/>
          </a:p>
        </p:txBody>
      </p:sp>
      <p:sp>
        <p:nvSpPr>
          <p:cNvPr id="4" name="Slide Number Placeholder 3">
            <a:extLst>
              <a:ext uri="{FF2B5EF4-FFF2-40B4-BE49-F238E27FC236}">
                <a16:creationId xmlns:a16="http://schemas.microsoft.com/office/drawing/2014/main" id="{2AAD7C98-D97C-4C29-A86B-DABAF1B450BF}"/>
              </a:ext>
            </a:extLst>
          </p:cNvPr>
          <p:cNvSpPr>
            <a:spLocks noGrp="1"/>
          </p:cNvSpPr>
          <p:nvPr>
            <p:ph type="sldNum" sz="quarter" idx="12"/>
          </p:nvPr>
        </p:nvSpPr>
        <p:spPr/>
        <p:txBody>
          <a:bodyPr/>
          <a:lstStyle/>
          <a:p>
            <a:fld id="{7D96D064-8AD6-E847-A6B4-5188AC6A3132}" type="slidenum">
              <a:rPr kumimoji="1" lang="ko-KR" altLang="en-US" smtClean="0"/>
              <a:t>5</a:t>
            </a:fld>
            <a:endParaRPr kumimoji="1" lang="ko-KR" altLang="en-US"/>
          </a:p>
        </p:txBody>
      </p:sp>
      <p:sp>
        <p:nvSpPr>
          <p:cNvPr id="7" name="제목 1">
            <a:extLst>
              <a:ext uri="{FF2B5EF4-FFF2-40B4-BE49-F238E27FC236}">
                <a16:creationId xmlns:a16="http://schemas.microsoft.com/office/drawing/2014/main" id="{AE82FDFC-C6FA-4526-97CF-7EF056582B1C}"/>
              </a:ext>
            </a:extLst>
          </p:cNvPr>
          <p:cNvSpPr>
            <a:spLocks noGrp="1"/>
          </p:cNvSpPr>
          <p:nvPr>
            <p:ph type="title"/>
          </p:nvPr>
        </p:nvSpPr>
        <p:spPr>
          <a:xfrm>
            <a:off x="2152650" y="365127"/>
            <a:ext cx="7886700" cy="1325563"/>
          </a:xfrm>
          <a:prstGeom prst="rect">
            <a:avLst/>
          </a:prstGeom>
        </p:spPr>
        <p:txBody>
          <a:bodyPr>
            <a:normAutofit/>
          </a:bodyPr>
          <a:lstStyle/>
          <a:p>
            <a:r>
              <a:rPr lang="en-US" altLang="ko-KR" sz="2400" dirty="0"/>
              <a:t>Limitations of Linear Classifier</a:t>
            </a:r>
            <a:endParaRPr lang="ko-KR" altLang="en-US" sz="2400" dirty="0"/>
          </a:p>
        </p:txBody>
      </p:sp>
      <p:sp>
        <p:nvSpPr>
          <p:cNvPr id="9" name="직사각형 8">
            <a:extLst>
              <a:ext uri="{FF2B5EF4-FFF2-40B4-BE49-F238E27FC236}">
                <a16:creationId xmlns:a16="http://schemas.microsoft.com/office/drawing/2014/main" id="{89E150DC-B9F9-4826-A0E4-77C8FFB06AB7}"/>
              </a:ext>
            </a:extLst>
          </p:cNvPr>
          <p:cNvSpPr/>
          <p:nvPr/>
        </p:nvSpPr>
        <p:spPr>
          <a:xfrm>
            <a:off x="2750743" y="1471799"/>
            <a:ext cx="6690511" cy="307777"/>
          </a:xfrm>
          <a:prstGeom prst="rect">
            <a:avLst/>
          </a:prstGeom>
        </p:spPr>
        <p:txBody>
          <a:bodyPr wrap="square">
            <a:spAutoFit/>
          </a:bodyPr>
          <a:lstStyle/>
          <a:p>
            <a:pPr algn="just"/>
            <a:r>
              <a:rPr lang="en-US" altLang="ko-KR" sz="1400" dirty="0">
                <a:latin typeface="+mj-lt"/>
                <a:ea typeface="ADAM.CG PRO" charset="0"/>
                <a:cs typeface="ADAM.CG PRO" charset="0"/>
              </a:rPr>
              <a:t>A simple classifier for the </a:t>
            </a:r>
            <a:r>
              <a:rPr lang="en-US" altLang="ko-KR" sz="1400" b="1" dirty="0">
                <a:latin typeface="+mj-lt"/>
                <a:ea typeface="ADAM.CG PRO" charset="0"/>
                <a:cs typeface="ADAM.CG PRO" charset="0"/>
              </a:rPr>
              <a:t>Logical AND </a:t>
            </a:r>
            <a:r>
              <a:rPr lang="en-US" altLang="ko-KR" sz="1400" dirty="0">
                <a:latin typeface="+mj-lt"/>
                <a:ea typeface="ADAM.CG PRO" charset="0"/>
                <a:cs typeface="ADAM.CG PRO" charset="0"/>
              </a:rPr>
              <a:t>operation on a cartesian plane, would look like this:</a:t>
            </a:r>
            <a:endParaRPr lang="ko-KR" altLang="en-US" sz="1400" dirty="0">
              <a:latin typeface="+mj-lt"/>
              <a:ea typeface="ADAM.CG PRO" charset="0"/>
              <a:cs typeface="ADAM.CG PRO" charset="0"/>
            </a:endParaRPr>
          </a:p>
        </p:txBody>
      </p:sp>
      <p:pic>
        <p:nvPicPr>
          <p:cNvPr id="10" name="Picture 9">
            <a:extLst>
              <a:ext uri="{FF2B5EF4-FFF2-40B4-BE49-F238E27FC236}">
                <a16:creationId xmlns:a16="http://schemas.microsoft.com/office/drawing/2014/main" id="{63086BE4-A562-4989-94ED-0922C314B405}"/>
              </a:ext>
            </a:extLst>
          </p:cNvPr>
          <p:cNvPicPr>
            <a:picLocks noChangeAspect="1"/>
          </p:cNvPicPr>
          <p:nvPr/>
        </p:nvPicPr>
        <p:blipFill>
          <a:blip r:embed="rId2"/>
          <a:stretch>
            <a:fillRect/>
          </a:stretch>
        </p:blipFill>
        <p:spPr>
          <a:xfrm>
            <a:off x="6174990" y="1790763"/>
            <a:ext cx="4990543" cy="4376628"/>
          </a:xfrm>
          <a:prstGeom prst="rect">
            <a:avLst/>
          </a:prstGeom>
        </p:spPr>
      </p:pic>
      <p:pic>
        <p:nvPicPr>
          <p:cNvPr id="12" name="Picture 11">
            <a:extLst>
              <a:ext uri="{FF2B5EF4-FFF2-40B4-BE49-F238E27FC236}">
                <a16:creationId xmlns:a16="http://schemas.microsoft.com/office/drawing/2014/main" id="{1293B52C-9D70-4986-8E46-1D208A71D1A3}"/>
              </a:ext>
            </a:extLst>
          </p:cNvPr>
          <p:cNvPicPr>
            <a:picLocks noChangeAspect="1"/>
          </p:cNvPicPr>
          <p:nvPr/>
        </p:nvPicPr>
        <p:blipFill rotWithShape="1">
          <a:blip r:embed="rId3"/>
          <a:srcRect l="6444" t="9594" r="27566" b="8591"/>
          <a:stretch/>
        </p:blipFill>
        <p:spPr>
          <a:xfrm>
            <a:off x="566310" y="2690842"/>
            <a:ext cx="5608680" cy="2576470"/>
          </a:xfrm>
          <a:prstGeom prst="rect">
            <a:avLst/>
          </a:prstGeom>
        </p:spPr>
      </p:pic>
      <p:sp>
        <p:nvSpPr>
          <p:cNvPr id="13" name="직사각형 8">
            <a:extLst>
              <a:ext uri="{FF2B5EF4-FFF2-40B4-BE49-F238E27FC236}">
                <a16:creationId xmlns:a16="http://schemas.microsoft.com/office/drawing/2014/main" id="{3DAD850E-B3B8-414D-BD2E-A8FA8C5D382F}"/>
              </a:ext>
            </a:extLst>
          </p:cNvPr>
          <p:cNvSpPr/>
          <p:nvPr/>
        </p:nvSpPr>
        <p:spPr>
          <a:xfrm>
            <a:off x="2671755" y="5924192"/>
            <a:ext cx="6690511" cy="307777"/>
          </a:xfrm>
          <a:prstGeom prst="rect">
            <a:avLst/>
          </a:prstGeom>
        </p:spPr>
        <p:txBody>
          <a:bodyPr wrap="square">
            <a:spAutoFit/>
          </a:bodyPr>
          <a:lstStyle/>
          <a:p>
            <a:pPr algn="just"/>
            <a:r>
              <a:rPr lang="en-US" altLang="ko-KR" sz="1400" b="1" dirty="0">
                <a:solidFill>
                  <a:srgbClr val="C00000"/>
                </a:solidFill>
                <a:latin typeface="+mj-lt"/>
                <a:ea typeface="ADAM.CG PRO" charset="0"/>
                <a:cs typeface="ADAM.CG PRO" charset="0"/>
              </a:rPr>
              <a:t>Note</a:t>
            </a:r>
            <a:r>
              <a:rPr lang="en-US" altLang="ko-KR" sz="1400" dirty="0">
                <a:latin typeface="+mj-lt"/>
                <a:ea typeface="ADAM.CG PRO" charset="0"/>
                <a:cs typeface="ADAM.CG PRO" charset="0"/>
              </a:rPr>
              <a:t>: Clearly, it is possible to find a single line that separates/classifies the 0s and 1s</a:t>
            </a:r>
            <a:endParaRPr lang="ko-KR" altLang="en-US" sz="1400" dirty="0">
              <a:latin typeface="+mj-lt"/>
              <a:ea typeface="ADAM.CG PRO" charset="0"/>
              <a:cs typeface="ADAM.CG PRO" charset="0"/>
            </a:endParaRPr>
          </a:p>
        </p:txBody>
      </p:sp>
    </p:spTree>
    <p:extLst>
      <p:ext uri="{BB962C8B-B14F-4D97-AF65-F5344CB8AC3E}">
        <p14:creationId xmlns:p14="http://schemas.microsoft.com/office/powerpoint/2010/main" val="388076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2834036-4322-488A-8556-83AE35DB855A}"/>
              </a:ext>
            </a:extLst>
          </p:cNvPr>
          <p:cNvSpPr>
            <a:spLocks noGrp="1"/>
          </p:cNvSpPr>
          <p:nvPr>
            <p:ph type="ftr" sz="quarter" idx="11"/>
          </p:nvPr>
        </p:nvSpPr>
        <p:spPr/>
        <p:txBody>
          <a:bodyPr/>
          <a:lstStyle/>
          <a:p>
            <a:r>
              <a:rPr kumimoji="1" lang="en-US" altLang="ko-KR"/>
              <a:t>Machine Learning</a:t>
            </a:r>
            <a:endParaRPr kumimoji="1" lang="ko-KR" altLang="en-US" dirty="0"/>
          </a:p>
        </p:txBody>
      </p:sp>
      <p:sp>
        <p:nvSpPr>
          <p:cNvPr id="4" name="Slide Number Placeholder 3">
            <a:extLst>
              <a:ext uri="{FF2B5EF4-FFF2-40B4-BE49-F238E27FC236}">
                <a16:creationId xmlns:a16="http://schemas.microsoft.com/office/drawing/2014/main" id="{2AAD7C98-D97C-4C29-A86B-DABAF1B450BF}"/>
              </a:ext>
            </a:extLst>
          </p:cNvPr>
          <p:cNvSpPr>
            <a:spLocks noGrp="1"/>
          </p:cNvSpPr>
          <p:nvPr>
            <p:ph type="sldNum" sz="quarter" idx="12"/>
          </p:nvPr>
        </p:nvSpPr>
        <p:spPr/>
        <p:txBody>
          <a:bodyPr/>
          <a:lstStyle/>
          <a:p>
            <a:fld id="{7D96D064-8AD6-E847-A6B4-5188AC6A3132}" type="slidenum">
              <a:rPr kumimoji="1" lang="ko-KR" altLang="en-US" smtClean="0"/>
              <a:t>6</a:t>
            </a:fld>
            <a:endParaRPr kumimoji="1" lang="ko-KR" altLang="en-US"/>
          </a:p>
        </p:txBody>
      </p:sp>
      <p:sp>
        <p:nvSpPr>
          <p:cNvPr id="7" name="제목 1">
            <a:extLst>
              <a:ext uri="{FF2B5EF4-FFF2-40B4-BE49-F238E27FC236}">
                <a16:creationId xmlns:a16="http://schemas.microsoft.com/office/drawing/2014/main" id="{AE82FDFC-C6FA-4526-97CF-7EF056582B1C}"/>
              </a:ext>
            </a:extLst>
          </p:cNvPr>
          <p:cNvSpPr>
            <a:spLocks noGrp="1"/>
          </p:cNvSpPr>
          <p:nvPr>
            <p:ph type="title"/>
          </p:nvPr>
        </p:nvSpPr>
        <p:spPr>
          <a:xfrm>
            <a:off x="2152650" y="365127"/>
            <a:ext cx="7886700" cy="1325563"/>
          </a:xfrm>
          <a:prstGeom prst="rect">
            <a:avLst/>
          </a:prstGeom>
        </p:spPr>
        <p:txBody>
          <a:bodyPr>
            <a:normAutofit/>
          </a:bodyPr>
          <a:lstStyle/>
          <a:p>
            <a:r>
              <a:rPr lang="en-US" altLang="ko-KR" sz="2400" dirty="0"/>
              <a:t>Limitations of Linear Classifier</a:t>
            </a:r>
            <a:endParaRPr lang="ko-KR" altLang="en-US" sz="2400" dirty="0"/>
          </a:p>
        </p:txBody>
      </p:sp>
      <p:sp>
        <p:nvSpPr>
          <p:cNvPr id="9" name="직사각형 8">
            <a:extLst>
              <a:ext uri="{FF2B5EF4-FFF2-40B4-BE49-F238E27FC236}">
                <a16:creationId xmlns:a16="http://schemas.microsoft.com/office/drawing/2014/main" id="{89E150DC-B9F9-4826-A0E4-77C8FFB06AB7}"/>
              </a:ext>
            </a:extLst>
          </p:cNvPr>
          <p:cNvSpPr/>
          <p:nvPr/>
        </p:nvSpPr>
        <p:spPr>
          <a:xfrm>
            <a:off x="2152651" y="1471799"/>
            <a:ext cx="7288604" cy="307777"/>
          </a:xfrm>
          <a:prstGeom prst="rect">
            <a:avLst/>
          </a:prstGeom>
        </p:spPr>
        <p:txBody>
          <a:bodyPr wrap="square">
            <a:spAutoFit/>
          </a:bodyPr>
          <a:lstStyle/>
          <a:p>
            <a:pPr algn="just"/>
            <a:r>
              <a:rPr lang="en-US" altLang="ko-KR" sz="1400" dirty="0">
                <a:latin typeface="+mj-lt"/>
                <a:ea typeface="ADAM.CG PRO" charset="0"/>
                <a:cs typeface="ADAM.CG PRO" charset="0"/>
              </a:rPr>
              <a:t>A simple classifier for the </a:t>
            </a:r>
            <a:r>
              <a:rPr lang="en-US" altLang="ko-KR" sz="1400" b="1" dirty="0">
                <a:latin typeface="+mj-lt"/>
                <a:ea typeface="ADAM.CG PRO" charset="0"/>
                <a:cs typeface="ADAM.CG PRO" charset="0"/>
              </a:rPr>
              <a:t>Logical OR </a:t>
            </a:r>
            <a:r>
              <a:rPr lang="en-US" altLang="ko-KR" sz="1400" dirty="0">
                <a:latin typeface="+mj-lt"/>
                <a:ea typeface="ADAM.CG PRO" charset="0"/>
                <a:cs typeface="ADAM.CG PRO" charset="0"/>
              </a:rPr>
              <a:t>operation on a cartesian plane, would look like this:</a:t>
            </a:r>
            <a:endParaRPr lang="ko-KR" altLang="en-US" sz="1400" dirty="0">
              <a:latin typeface="+mj-lt"/>
              <a:ea typeface="ADAM.CG PRO" charset="0"/>
              <a:cs typeface="ADAM.CG PRO" charset="0"/>
            </a:endParaRPr>
          </a:p>
        </p:txBody>
      </p:sp>
      <p:pic>
        <p:nvPicPr>
          <p:cNvPr id="8" name="Picture 7">
            <a:extLst>
              <a:ext uri="{FF2B5EF4-FFF2-40B4-BE49-F238E27FC236}">
                <a16:creationId xmlns:a16="http://schemas.microsoft.com/office/drawing/2014/main" id="{9B983F70-869F-4216-A050-1FB35B5368BD}"/>
              </a:ext>
            </a:extLst>
          </p:cNvPr>
          <p:cNvPicPr>
            <a:picLocks noChangeAspect="1"/>
          </p:cNvPicPr>
          <p:nvPr/>
        </p:nvPicPr>
        <p:blipFill rotWithShape="1">
          <a:blip r:embed="rId2"/>
          <a:srcRect l="7003" t="9145" r="50000" b="8591"/>
          <a:stretch/>
        </p:blipFill>
        <p:spPr>
          <a:xfrm>
            <a:off x="689609" y="2508532"/>
            <a:ext cx="3510643" cy="2488659"/>
          </a:xfrm>
          <a:prstGeom prst="rect">
            <a:avLst/>
          </a:prstGeom>
        </p:spPr>
      </p:pic>
      <p:pic>
        <p:nvPicPr>
          <p:cNvPr id="11" name="Picture 10">
            <a:extLst>
              <a:ext uri="{FF2B5EF4-FFF2-40B4-BE49-F238E27FC236}">
                <a16:creationId xmlns:a16="http://schemas.microsoft.com/office/drawing/2014/main" id="{3D87879B-D12C-4664-BCC6-F17E3577F896}"/>
              </a:ext>
            </a:extLst>
          </p:cNvPr>
          <p:cNvPicPr>
            <a:picLocks noChangeAspect="1"/>
          </p:cNvPicPr>
          <p:nvPr/>
        </p:nvPicPr>
        <p:blipFill rotWithShape="1">
          <a:blip r:embed="rId2"/>
          <a:srcRect l="72433" t="8868" r="5134" b="8591"/>
          <a:stretch/>
        </p:blipFill>
        <p:spPr>
          <a:xfrm>
            <a:off x="4200252" y="2508532"/>
            <a:ext cx="1831641" cy="2497049"/>
          </a:xfrm>
          <a:prstGeom prst="rect">
            <a:avLst/>
          </a:prstGeom>
        </p:spPr>
      </p:pic>
      <p:pic>
        <p:nvPicPr>
          <p:cNvPr id="13" name="Picture 12">
            <a:extLst>
              <a:ext uri="{FF2B5EF4-FFF2-40B4-BE49-F238E27FC236}">
                <a16:creationId xmlns:a16="http://schemas.microsoft.com/office/drawing/2014/main" id="{AD8DC51F-C5EF-479C-993F-AFD0DD7D89B7}"/>
              </a:ext>
            </a:extLst>
          </p:cNvPr>
          <p:cNvPicPr>
            <a:picLocks noChangeAspect="1"/>
          </p:cNvPicPr>
          <p:nvPr/>
        </p:nvPicPr>
        <p:blipFill>
          <a:blip r:embed="rId3"/>
          <a:stretch>
            <a:fillRect/>
          </a:stretch>
        </p:blipFill>
        <p:spPr>
          <a:xfrm>
            <a:off x="6695892" y="1815071"/>
            <a:ext cx="4350841" cy="3916680"/>
          </a:xfrm>
          <a:prstGeom prst="rect">
            <a:avLst/>
          </a:prstGeom>
        </p:spPr>
      </p:pic>
      <p:sp>
        <p:nvSpPr>
          <p:cNvPr id="14" name="직사각형 8">
            <a:extLst>
              <a:ext uri="{FF2B5EF4-FFF2-40B4-BE49-F238E27FC236}">
                <a16:creationId xmlns:a16="http://schemas.microsoft.com/office/drawing/2014/main" id="{F53AC258-0991-4257-AC0F-06176B95DA89}"/>
              </a:ext>
            </a:extLst>
          </p:cNvPr>
          <p:cNvSpPr/>
          <p:nvPr/>
        </p:nvSpPr>
        <p:spPr>
          <a:xfrm>
            <a:off x="2671755" y="5924192"/>
            <a:ext cx="6690511" cy="307777"/>
          </a:xfrm>
          <a:prstGeom prst="rect">
            <a:avLst/>
          </a:prstGeom>
        </p:spPr>
        <p:txBody>
          <a:bodyPr wrap="square">
            <a:spAutoFit/>
          </a:bodyPr>
          <a:lstStyle/>
          <a:p>
            <a:pPr algn="just"/>
            <a:r>
              <a:rPr lang="en-US" altLang="ko-KR" sz="1400" b="1" dirty="0">
                <a:solidFill>
                  <a:srgbClr val="C00000"/>
                </a:solidFill>
                <a:latin typeface="+mj-lt"/>
                <a:ea typeface="ADAM.CG PRO" charset="0"/>
                <a:cs typeface="ADAM.CG PRO" charset="0"/>
              </a:rPr>
              <a:t>Note</a:t>
            </a:r>
            <a:r>
              <a:rPr lang="en-US" altLang="ko-KR" sz="1400" dirty="0">
                <a:latin typeface="+mj-lt"/>
                <a:ea typeface="ADAM.CG PRO" charset="0"/>
                <a:cs typeface="ADAM.CG PRO" charset="0"/>
              </a:rPr>
              <a:t>: Clearly, it is possible to find a single line that separates/classifies the 0s and 1s</a:t>
            </a:r>
            <a:endParaRPr lang="ko-KR" altLang="en-US" sz="1400" dirty="0">
              <a:latin typeface="+mj-lt"/>
              <a:ea typeface="ADAM.CG PRO" charset="0"/>
              <a:cs typeface="ADAM.CG PRO" charset="0"/>
            </a:endParaRPr>
          </a:p>
        </p:txBody>
      </p:sp>
    </p:spTree>
    <p:extLst>
      <p:ext uri="{BB962C8B-B14F-4D97-AF65-F5344CB8AC3E}">
        <p14:creationId xmlns:p14="http://schemas.microsoft.com/office/powerpoint/2010/main" val="3822382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2834036-4322-488A-8556-83AE35DB855A}"/>
              </a:ext>
            </a:extLst>
          </p:cNvPr>
          <p:cNvSpPr>
            <a:spLocks noGrp="1"/>
          </p:cNvSpPr>
          <p:nvPr>
            <p:ph type="ftr" sz="quarter" idx="11"/>
          </p:nvPr>
        </p:nvSpPr>
        <p:spPr/>
        <p:txBody>
          <a:bodyPr/>
          <a:lstStyle/>
          <a:p>
            <a:r>
              <a:rPr kumimoji="1" lang="en-US" altLang="ko-KR"/>
              <a:t>Machine Learning</a:t>
            </a:r>
            <a:endParaRPr kumimoji="1" lang="ko-KR" altLang="en-US" dirty="0"/>
          </a:p>
        </p:txBody>
      </p:sp>
      <p:sp>
        <p:nvSpPr>
          <p:cNvPr id="4" name="Slide Number Placeholder 3">
            <a:extLst>
              <a:ext uri="{FF2B5EF4-FFF2-40B4-BE49-F238E27FC236}">
                <a16:creationId xmlns:a16="http://schemas.microsoft.com/office/drawing/2014/main" id="{2AAD7C98-D97C-4C29-A86B-DABAF1B450BF}"/>
              </a:ext>
            </a:extLst>
          </p:cNvPr>
          <p:cNvSpPr>
            <a:spLocks noGrp="1"/>
          </p:cNvSpPr>
          <p:nvPr>
            <p:ph type="sldNum" sz="quarter" idx="12"/>
          </p:nvPr>
        </p:nvSpPr>
        <p:spPr/>
        <p:txBody>
          <a:bodyPr/>
          <a:lstStyle/>
          <a:p>
            <a:fld id="{7D96D064-8AD6-E847-A6B4-5188AC6A3132}" type="slidenum">
              <a:rPr kumimoji="1" lang="ko-KR" altLang="en-US" smtClean="0"/>
              <a:t>7</a:t>
            </a:fld>
            <a:endParaRPr kumimoji="1" lang="ko-KR" altLang="en-US"/>
          </a:p>
        </p:txBody>
      </p:sp>
      <p:sp>
        <p:nvSpPr>
          <p:cNvPr id="7" name="제목 1">
            <a:extLst>
              <a:ext uri="{FF2B5EF4-FFF2-40B4-BE49-F238E27FC236}">
                <a16:creationId xmlns:a16="http://schemas.microsoft.com/office/drawing/2014/main" id="{AE82FDFC-C6FA-4526-97CF-7EF056582B1C}"/>
              </a:ext>
            </a:extLst>
          </p:cNvPr>
          <p:cNvSpPr>
            <a:spLocks noGrp="1"/>
          </p:cNvSpPr>
          <p:nvPr>
            <p:ph type="title"/>
          </p:nvPr>
        </p:nvSpPr>
        <p:spPr>
          <a:xfrm>
            <a:off x="2152650" y="365127"/>
            <a:ext cx="7886700" cy="1325563"/>
          </a:xfrm>
          <a:prstGeom prst="rect">
            <a:avLst/>
          </a:prstGeom>
        </p:spPr>
        <p:txBody>
          <a:bodyPr>
            <a:normAutofit/>
          </a:bodyPr>
          <a:lstStyle/>
          <a:p>
            <a:r>
              <a:rPr lang="en-US" altLang="ko-KR" sz="2400" dirty="0"/>
              <a:t>Limitations of Linear Classifier</a:t>
            </a:r>
            <a:endParaRPr lang="ko-KR" altLang="en-US" sz="2400" dirty="0"/>
          </a:p>
        </p:txBody>
      </p:sp>
      <p:sp>
        <p:nvSpPr>
          <p:cNvPr id="9" name="직사각형 8">
            <a:extLst>
              <a:ext uri="{FF2B5EF4-FFF2-40B4-BE49-F238E27FC236}">
                <a16:creationId xmlns:a16="http://schemas.microsoft.com/office/drawing/2014/main" id="{89E150DC-B9F9-4826-A0E4-77C8FFB06AB7}"/>
              </a:ext>
            </a:extLst>
          </p:cNvPr>
          <p:cNvSpPr/>
          <p:nvPr/>
        </p:nvSpPr>
        <p:spPr>
          <a:xfrm>
            <a:off x="2152651" y="1471799"/>
            <a:ext cx="7288604" cy="523220"/>
          </a:xfrm>
          <a:prstGeom prst="rect">
            <a:avLst/>
          </a:prstGeom>
        </p:spPr>
        <p:txBody>
          <a:bodyPr wrap="square">
            <a:spAutoFit/>
          </a:bodyPr>
          <a:lstStyle/>
          <a:p>
            <a:pPr algn="just"/>
            <a:r>
              <a:rPr lang="en-US" altLang="ko-KR" sz="1400" dirty="0">
                <a:latin typeface="+mj-lt"/>
                <a:ea typeface="ADAM.CG PRO" charset="0"/>
                <a:cs typeface="ADAM.CG PRO" charset="0"/>
              </a:rPr>
              <a:t>Let us consider then our simple classifier for another Logical operation, the </a:t>
            </a:r>
            <a:r>
              <a:rPr lang="en-US" altLang="ko-KR" sz="1400" b="1" dirty="0">
                <a:latin typeface="+mj-lt"/>
                <a:ea typeface="ADAM.CG PRO" charset="0"/>
                <a:cs typeface="ADAM.CG PRO" charset="0"/>
              </a:rPr>
              <a:t>Logical XOR </a:t>
            </a:r>
            <a:r>
              <a:rPr lang="en-US" altLang="ko-KR" sz="1400" dirty="0">
                <a:latin typeface="+mj-lt"/>
                <a:ea typeface="ADAM.CG PRO" charset="0"/>
                <a:cs typeface="ADAM.CG PRO" charset="0"/>
              </a:rPr>
              <a:t>for example, which operation can be described by the table below</a:t>
            </a:r>
            <a:endParaRPr lang="ko-KR" altLang="en-US" sz="1400" dirty="0">
              <a:latin typeface="+mj-lt"/>
              <a:ea typeface="ADAM.CG PRO" charset="0"/>
              <a:cs typeface="ADAM.CG PRO" charset="0"/>
            </a:endParaRPr>
          </a:p>
        </p:txBody>
      </p:sp>
      <p:pic>
        <p:nvPicPr>
          <p:cNvPr id="8" name="Picture 7">
            <a:extLst>
              <a:ext uri="{FF2B5EF4-FFF2-40B4-BE49-F238E27FC236}">
                <a16:creationId xmlns:a16="http://schemas.microsoft.com/office/drawing/2014/main" id="{5F01F222-97C2-4BDF-99A8-318618337777}"/>
              </a:ext>
            </a:extLst>
          </p:cNvPr>
          <p:cNvPicPr>
            <a:picLocks noChangeAspect="1"/>
          </p:cNvPicPr>
          <p:nvPr/>
        </p:nvPicPr>
        <p:blipFill>
          <a:blip r:embed="rId2"/>
          <a:stretch>
            <a:fillRect/>
          </a:stretch>
        </p:blipFill>
        <p:spPr>
          <a:xfrm>
            <a:off x="1545639" y="2143523"/>
            <a:ext cx="9100717" cy="3516625"/>
          </a:xfrm>
          <a:prstGeom prst="rect">
            <a:avLst/>
          </a:prstGeom>
        </p:spPr>
      </p:pic>
    </p:spTree>
    <p:extLst>
      <p:ext uri="{BB962C8B-B14F-4D97-AF65-F5344CB8AC3E}">
        <p14:creationId xmlns:p14="http://schemas.microsoft.com/office/powerpoint/2010/main" val="3317372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2834036-4322-488A-8556-83AE35DB855A}"/>
              </a:ext>
            </a:extLst>
          </p:cNvPr>
          <p:cNvSpPr>
            <a:spLocks noGrp="1"/>
          </p:cNvSpPr>
          <p:nvPr>
            <p:ph type="ftr" sz="quarter" idx="11"/>
          </p:nvPr>
        </p:nvSpPr>
        <p:spPr/>
        <p:txBody>
          <a:bodyPr/>
          <a:lstStyle/>
          <a:p>
            <a:r>
              <a:rPr kumimoji="1" lang="en-US" altLang="ko-KR"/>
              <a:t>Machine Learning</a:t>
            </a:r>
            <a:endParaRPr kumimoji="1" lang="ko-KR" altLang="en-US" dirty="0"/>
          </a:p>
        </p:txBody>
      </p:sp>
      <p:sp>
        <p:nvSpPr>
          <p:cNvPr id="4" name="Slide Number Placeholder 3">
            <a:extLst>
              <a:ext uri="{FF2B5EF4-FFF2-40B4-BE49-F238E27FC236}">
                <a16:creationId xmlns:a16="http://schemas.microsoft.com/office/drawing/2014/main" id="{2AAD7C98-D97C-4C29-A86B-DABAF1B450BF}"/>
              </a:ext>
            </a:extLst>
          </p:cNvPr>
          <p:cNvSpPr>
            <a:spLocks noGrp="1"/>
          </p:cNvSpPr>
          <p:nvPr>
            <p:ph type="sldNum" sz="quarter" idx="12"/>
          </p:nvPr>
        </p:nvSpPr>
        <p:spPr/>
        <p:txBody>
          <a:bodyPr/>
          <a:lstStyle/>
          <a:p>
            <a:fld id="{7D96D064-8AD6-E847-A6B4-5188AC6A3132}" type="slidenum">
              <a:rPr kumimoji="1" lang="ko-KR" altLang="en-US" smtClean="0"/>
              <a:t>8</a:t>
            </a:fld>
            <a:endParaRPr kumimoji="1" lang="ko-KR" altLang="en-US"/>
          </a:p>
        </p:txBody>
      </p:sp>
      <p:sp>
        <p:nvSpPr>
          <p:cNvPr id="7" name="제목 1">
            <a:extLst>
              <a:ext uri="{FF2B5EF4-FFF2-40B4-BE49-F238E27FC236}">
                <a16:creationId xmlns:a16="http://schemas.microsoft.com/office/drawing/2014/main" id="{AE82FDFC-C6FA-4526-97CF-7EF056582B1C}"/>
              </a:ext>
            </a:extLst>
          </p:cNvPr>
          <p:cNvSpPr>
            <a:spLocks noGrp="1"/>
          </p:cNvSpPr>
          <p:nvPr>
            <p:ph type="title"/>
          </p:nvPr>
        </p:nvSpPr>
        <p:spPr>
          <a:xfrm>
            <a:off x="2152650" y="365127"/>
            <a:ext cx="7886700" cy="1325563"/>
          </a:xfrm>
          <a:prstGeom prst="rect">
            <a:avLst/>
          </a:prstGeom>
        </p:spPr>
        <p:txBody>
          <a:bodyPr>
            <a:normAutofit/>
          </a:bodyPr>
          <a:lstStyle/>
          <a:p>
            <a:r>
              <a:rPr lang="en-US" altLang="ko-KR" sz="2400" dirty="0"/>
              <a:t>Limitations of Linear Classifier</a:t>
            </a:r>
            <a:endParaRPr lang="ko-KR" altLang="en-US" sz="2400" dirty="0"/>
          </a:p>
        </p:txBody>
      </p:sp>
      <p:sp>
        <p:nvSpPr>
          <p:cNvPr id="9" name="직사각형 8">
            <a:extLst>
              <a:ext uri="{FF2B5EF4-FFF2-40B4-BE49-F238E27FC236}">
                <a16:creationId xmlns:a16="http://schemas.microsoft.com/office/drawing/2014/main" id="{89E150DC-B9F9-4826-A0E4-77C8FFB06AB7}"/>
              </a:ext>
            </a:extLst>
          </p:cNvPr>
          <p:cNvSpPr/>
          <p:nvPr/>
        </p:nvSpPr>
        <p:spPr>
          <a:xfrm>
            <a:off x="2750743" y="1471799"/>
            <a:ext cx="6690511" cy="307777"/>
          </a:xfrm>
          <a:prstGeom prst="rect">
            <a:avLst/>
          </a:prstGeom>
        </p:spPr>
        <p:txBody>
          <a:bodyPr wrap="square">
            <a:spAutoFit/>
          </a:bodyPr>
          <a:lstStyle/>
          <a:p>
            <a:pPr algn="just"/>
            <a:r>
              <a:rPr lang="en-US" altLang="ko-KR" sz="1400" dirty="0">
                <a:latin typeface="+mj-lt"/>
                <a:ea typeface="ADAM.CG PRO" charset="0"/>
                <a:cs typeface="ADAM.CG PRO" charset="0"/>
              </a:rPr>
              <a:t>A simple classifier for the </a:t>
            </a:r>
            <a:r>
              <a:rPr lang="en-US" altLang="ko-KR" sz="1400" b="1" dirty="0">
                <a:latin typeface="+mj-lt"/>
                <a:ea typeface="ADAM.CG PRO" charset="0"/>
                <a:cs typeface="ADAM.CG PRO" charset="0"/>
              </a:rPr>
              <a:t>Logical XOR </a:t>
            </a:r>
            <a:r>
              <a:rPr lang="en-US" altLang="ko-KR" sz="1400" dirty="0">
                <a:latin typeface="+mj-lt"/>
                <a:ea typeface="ADAM.CG PRO" charset="0"/>
                <a:cs typeface="ADAM.CG PRO" charset="0"/>
              </a:rPr>
              <a:t>operation on a cartesian plane, would look like this:</a:t>
            </a:r>
            <a:endParaRPr lang="ko-KR" altLang="en-US" sz="1400" dirty="0">
              <a:latin typeface="+mj-lt"/>
              <a:ea typeface="ADAM.CG PRO" charset="0"/>
              <a:cs typeface="ADAM.CG PRO" charset="0"/>
            </a:endParaRPr>
          </a:p>
        </p:txBody>
      </p:sp>
      <p:sp>
        <p:nvSpPr>
          <p:cNvPr id="14" name="직사각형 8">
            <a:extLst>
              <a:ext uri="{FF2B5EF4-FFF2-40B4-BE49-F238E27FC236}">
                <a16:creationId xmlns:a16="http://schemas.microsoft.com/office/drawing/2014/main" id="{F53AC258-0991-4257-AC0F-06176B95DA89}"/>
              </a:ext>
            </a:extLst>
          </p:cNvPr>
          <p:cNvSpPr/>
          <p:nvPr/>
        </p:nvSpPr>
        <p:spPr>
          <a:xfrm>
            <a:off x="2671755" y="5924192"/>
            <a:ext cx="6690511" cy="307777"/>
          </a:xfrm>
          <a:prstGeom prst="rect">
            <a:avLst/>
          </a:prstGeom>
        </p:spPr>
        <p:txBody>
          <a:bodyPr wrap="square">
            <a:spAutoFit/>
          </a:bodyPr>
          <a:lstStyle/>
          <a:p>
            <a:pPr algn="just"/>
            <a:r>
              <a:rPr lang="en-US" altLang="ko-KR" sz="1400" b="1" dirty="0">
                <a:solidFill>
                  <a:srgbClr val="C00000"/>
                </a:solidFill>
                <a:latin typeface="+mj-lt"/>
                <a:ea typeface="ADAM.CG PRO" charset="0"/>
                <a:cs typeface="ADAM.CG PRO" charset="0"/>
              </a:rPr>
              <a:t>Note</a:t>
            </a:r>
            <a:r>
              <a:rPr lang="en-US" altLang="ko-KR" sz="1400" dirty="0">
                <a:latin typeface="+mj-lt"/>
                <a:ea typeface="ADAM.CG PRO" charset="0"/>
                <a:cs typeface="ADAM.CG PRO" charset="0"/>
              </a:rPr>
              <a:t>: It now becomes hard, to identify a single line that separates/classifies the 0s and 1s</a:t>
            </a:r>
            <a:endParaRPr lang="ko-KR" altLang="en-US" sz="1400" dirty="0">
              <a:latin typeface="+mj-lt"/>
              <a:ea typeface="ADAM.CG PRO" charset="0"/>
              <a:cs typeface="ADAM.CG PRO" charset="0"/>
            </a:endParaRPr>
          </a:p>
        </p:txBody>
      </p:sp>
      <p:pic>
        <p:nvPicPr>
          <p:cNvPr id="10" name="Picture 9">
            <a:extLst>
              <a:ext uri="{FF2B5EF4-FFF2-40B4-BE49-F238E27FC236}">
                <a16:creationId xmlns:a16="http://schemas.microsoft.com/office/drawing/2014/main" id="{E0ED8B6C-6DE1-459A-8584-15E37B5ADD34}"/>
              </a:ext>
            </a:extLst>
          </p:cNvPr>
          <p:cNvPicPr>
            <a:picLocks noChangeAspect="1"/>
          </p:cNvPicPr>
          <p:nvPr/>
        </p:nvPicPr>
        <p:blipFill rotWithShape="1">
          <a:blip r:embed="rId2"/>
          <a:srcRect l="13241" t="7412" r="14110" b="7790"/>
          <a:stretch/>
        </p:blipFill>
        <p:spPr>
          <a:xfrm>
            <a:off x="1145267" y="2572493"/>
            <a:ext cx="5476066" cy="2469896"/>
          </a:xfrm>
          <a:prstGeom prst="rect">
            <a:avLst/>
          </a:prstGeom>
        </p:spPr>
      </p:pic>
      <p:pic>
        <p:nvPicPr>
          <p:cNvPr id="12" name="Picture 11">
            <a:extLst>
              <a:ext uri="{FF2B5EF4-FFF2-40B4-BE49-F238E27FC236}">
                <a16:creationId xmlns:a16="http://schemas.microsoft.com/office/drawing/2014/main" id="{25913A06-8F01-4BA5-AF2B-BC9ACB1119C3}"/>
              </a:ext>
            </a:extLst>
          </p:cNvPr>
          <p:cNvPicPr>
            <a:picLocks noChangeAspect="1"/>
          </p:cNvPicPr>
          <p:nvPr/>
        </p:nvPicPr>
        <p:blipFill>
          <a:blip r:embed="rId3"/>
          <a:stretch>
            <a:fillRect/>
          </a:stretch>
        </p:blipFill>
        <p:spPr>
          <a:xfrm>
            <a:off x="6781799" y="1903957"/>
            <a:ext cx="4056603" cy="3672004"/>
          </a:xfrm>
          <a:prstGeom prst="rect">
            <a:avLst/>
          </a:prstGeom>
        </p:spPr>
      </p:pic>
    </p:spTree>
    <p:extLst>
      <p:ext uri="{BB962C8B-B14F-4D97-AF65-F5344CB8AC3E}">
        <p14:creationId xmlns:p14="http://schemas.microsoft.com/office/powerpoint/2010/main" val="782581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2834036-4322-488A-8556-83AE35DB855A}"/>
              </a:ext>
            </a:extLst>
          </p:cNvPr>
          <p:cNvSpPr>
            <a:spLocks noGrp="1"/>
          </p:cNvSpPr>
          <p:nvPr>
            <p:ph type="ftr" sz="quarter" idx="11"/>
          </p:nvPr>
        </p:nvSpPr>
        <p:spPr/>
        <p:txBody>
          <a:bodyPr/>
          <a:lstStyle/>
          <a:p>
            <a:r>
              <a:rPr kumimoji="1" lang="en-US" altLang="ko-KR"/>
              <a:t>Machine Learning</a:t>
            </a:r>
            <a:endParaRPr kumimoji="1" lang="ko-KR" altLang="en-US" dirty="0"/>
          </a:p>
        </p:txBody>
      </p:sp>
      <p:sp>
        <p:nvSpPr>
          <p:cNvPr id="4" name="Slide Number Placeholder 3">
            <a:extLst>
              <a:ext uri="{FF2B5EF4-FFF2-40B4-BE49-F238E27FC236}">
                <a16:creationId xmlns:a16="http://schemas.microsoft.com/office/drawing/2014/main" id="{2AAD7C98-D97C-4C29-A86B-DABAF1B450BF}"/>
              </a:ext>
            </a:extLst>
          </p:cNvPr>
          <p:cNvSpPr>
            <a:spLocks noGrp="1"/>
          </p:cNvSpPr>
          <p:nvPr>
            <p:ph type="sldNum" sz="quarter" idx="12"/>
          </p:nvPr>
        </p:nvSpPr>
        <p:spPr/>
        <p:txBody>
          <a:bodyPr/>
          <a:lstStyle/>
          <a:p>
            <a:fld id="{7D96D064-8AD6-E847-A6B4-5188AC6A3132}" type="slidenum">
              <a:rPr kumimoji="1" lang="ko-KR" altLang="en-US" smtClean="0"/>
              <a:t>9</a:t>
            </a:fld>
            <a:endParaRPr kumimoji="1" lang="ko-KR" altLang="en-US"/>
          </a:p>
        </p:txBody>
      </p:sp>
      <p:sp>
        <p:nvSpPr>
          <p:cNvPr id="7" name="제목 1">
            <a:extLst>
              <a:ext uri="{FF2B5EF4-FFF2-40B4-BE49-F238E27FC236}">
                <a16:creationId xmlns:a16="http://schemas.microsoft.com/office/drawing/2014/main" id="{AE82FDFC-C6FA-4526-97CF-7EF056582B1C}"/>
              </a:ext>
            </a:extLst>
          </p:cNvPr>
          <p:cNvSpPr>
            <a:spLocks noGrp="1"/>
          </p:cNvSpPr>
          <p:nvPr>
            <p:ph type="title"/>
          </p:nvPr>
        </p:nvSpPr>
        <p:spPr>
          <a:xfrm>
            <a:off x="2152650" y="365127"/>
            <a:ext cx="7886700" cy="1325563"/>
          </a:xfrm>
          <a:prstGeom prst="rect">
            <a:avLst/>
          </a:prstGeom>
        </p:spPr>
        <p:txBody>
          <a:bodyPr>
            <a:normAutofit/>
          </a:bodyPr>
          <a:lstStyle/>
          <a:p>
            <a:r>
              <a:rPr lang="en-US" altLang="ko-KR" sz="2400" dirty="0"/>
              <a:t>Limitations of Linear Classifier</a:t>
            </a:r>
            <a:endParaRPr lang="ko-KR" altLang="en-US" sz="2400" dirty="0"/>
          </a:p>
        </p:txBody>
      </p:sp>
      <p:sp>
        <p:nvSpPr>
          <p:cNvPr id="9" name="직사각형 8">
            <a:extLst>
              <a:ext uri="{FF2B5EF4-FFF2-40B4-BE49-F238E27FC236}">
                <a16:creationId xmlns:a16="http://schemas.microsoft.com/office/drawing/2014/main" id="{89E150DC-B9F9-4826-A0E4-77C8FFB06AB7}"/>
              </a:ext>
            </a:extLst>
          </p:cNvPr>
          <p:cNvSpPr/>
          <p:nvPr/>
        </p:nvSpPr>
        <p:spPr>
          <a:xfrm>
            <a:off x="2750743" y="1471799"/>
            <a:ext cx="6690511" cy="523220"/>
          </a:xfrm>
          <a:prstGeom prst="rect">
            <a:avLst/>
          </a:prstGeom>
        </p:spPr>
        <p:txBody>
          <a:bodyPr wrap="square">
            <a:spAutoFit/>
          </a:bodyPr>
          <a:lstStyle/>
          <a:p>
            <a:pPr algn="just"/>
            <a:r>
              <a:rPr lang="en-US" altLang="ko-KR" sz="1400" dirty="0">
                <a:latin typeface="+mj-lt"/>
                <a:ea typeface="ADAM.CG PRO" charset="0"/>
                <a:cs typeface="ADAM.CG PRO" charset="0"/>
              </a:rPr>
              <a:t>Another approach then needs to be applied to classify the 0s and 1s in the case of </a:t>
            </a:r>
            <a:r>
              <a:rPr lang="en-US" altLang="ko-KR" sz="1400" b="1" dirty="0">
                <a:latin typeface="+mj-lt"/>
                <a:ea typeface="ADAM.CG PRO" charset="0"/>
                <a:cs typeface="ADAM.CG PRO" charset="0"/>
              </a:rPr>
              <a:t>Logical XOR </a:t>
            </a:r>
            <a:r>
              <a:rPr lang="en-US" altLang="ko-KR" sz="1400" dirty="0">
                <a:latin typeface="+mj-lt"/>
                <a:ea typeface="ADAM.CG PRO" charset="0"/>
                <a:cs typeface="ADAM.CG PRO" charset="0"/>
              </a:rPr>
              <a:t>operation. Luck fully there is a simple solution for that problem</a:t>
            </a:r>
            <a:endParaRPr lang="ko-KR" altLang="en-US" sz="1400" dirty="0">
              <a:latin typeface="+mj-lt"/>
              <a:ea typeface="ADAM.CG PRO" charset="0"/>
              <a:cs typeface="ADAM.CG PRO" charset="0"/>
            </a:endParaRPr>
          </a:p>
        </p:txBody>
      </p:sp>
      <p:sp>
        <p:nvSpPr>
          <p:cNvPr id="14" name="직사각형 8">
            <a:extLst>
              <a:ext uri="{FF2B5EF4-FFF2-40B4-BE49-F238E27FC236}">
                <a16:creationId xmlns:a16="http://schemas.microsoft.com/office/drawing/2014/main" id="{F53AC258-0991-4257-AC0F-06176B95DA89}"/>
              </a:ext>
            </a:extLst>
          </p:cNvPr>
          <p:cNvSpPr/>
          <p:nvPr/>
        </p:nvSpPr>
        <p:spPr>
          <a:xfrm>
            <a:off x="2671755" y="5924192"/>
            <a:ext cx="6690511" cy="307777"/>
          </a:xfrm>
          <a:prstGeom prst="rect">
            <a:avLst/>
          </a:prstGeom>
        </p:spPr>
        <p:txBody>
          <a:bodyPr wrap="square">
            <a:spAutoFit/>
          </a:bodyPr>
          <a:lstStyle/>
          <a:p>
            <a:pPr algn="just"/>
            <a:r>
              <a:rPr lang="en-US" altLang="ko-KR" sz="1400" b="1" dirty="0">
                <a:solidFill>
                  <a:srgbClr val="C00000"/>
                </a:solidFill>
                <a:latin typeface="+mj-lt"/>
                <a:ea typeface="ADAM.CG PRO" charset="0"/>
                <a:cs typeface="ADAM.CG PRO" charset="0"/>
              </a:rPr>
              <a:t>Note</a:t>
            </a:r>
            <a:r>
              <a:rPr lang="en-US" altLang="ko-KR" sz="1400" dirty="0">
                <a:latin typeface="+mj-lt"/>
                <a:ea typeface="ADAM.CG PRO" charset="0"/>
                <a:cs typeface="ADAM.CG PRO" charset="0"/>
              </a:rPr>
              <a:t>: </a:t>
            </a:r>
            <a:r>
              <a:rPr lang="en-US" altLang="ko-KR" sz="1400" b="1" dirty="0">
                <a:latin typeface="+mj-lt"/>
                <a:ea typeface="ADAM.CG PRO" charset="0"/>
                <a:cs typeface="ADAM.CG PRO" charset="0"/>
              </a:rPr>
              <a:t>Two lines</a:t>
            </a:r>
            <a:r>
              <a:rPr lang="en-US" altLang="ko-KR" sz="1400" dirty="0">
                <a:latin typeface="+mj-lt"/>
                <a:ea typeface="ADAM.CG PRO" charset="0"/>
                <a:cs typeface="ADAM.CG PRO" charset="0"/>
              </a:rPr>
              <a:t>, can be used to separates/classifies the 0s and 1s in the case of </a:t>
            </a:r>
            <a:r>
              <a:rPr lang="en-US" altLang="ko-KR" sz="1400" b="1" dirty="0">
                <a:latin typeface="+mj-lt"/>
                <a:ea typeface="ADAM.CG PRO" charset="0"/>
                <a:cs typeface="ADAM.CG PRO" charset="0"/>
              </a:rPr>
              <a:t>Logical XOR</a:t>
            </a:r>
            <a:endParaRPr lang="ko-KR" altLang="en-US" sz="1400" b="1" dirty="0">
              <a:latin typeface="+mj-lt"/>
              <a:ea typeface="ADAM.CG PRO" charset="0"/>
              <a:cs typeface="ADAM.CG PRO" charset="0"/>
            </a:endParaRPr>
          </a:p>
        </p:txBody>
      </p:sp>
      <p:pic>
        <p:nvPicPr>
          <p:cNvPr id="10" name="Picture 9">
            <a:extLst>
              <a:ext uri="{FF2B5EF4-FFF2-40B4-BE49-F238E27FC236}">
                <a16:creationId xmlns:a16="http://schemas.microsoft.com/office/drawing/2014/main" id="{E0ED8B6C-6DE1-459A-8584-15E37B5ADD34}"/>
              </a:ext>
            </a:extLst>
          </p:cNvPr>
          <p:cNvPicPr>
            <a:picLocks noChangeAspect="1"/>
          </p:cNvPicPr>
          <p:nvPr/>
        </p:nvPicPr>
        <p:blipFill rotWithShape="1">
          <a:blip r:embed="rId2"/>
          <a:srcRect l="13241" t="7412" r="14110" b="7790"/>
          <a:stretch/>
        </p:blipFill>
        <p:spPr>
          <a:xfrm>
            <a:off x="1145267" y="2572493"/>
            <a:ext cx="5476066" cy="2469896"/>
          </a:xfrm>
          <a:prstGeom prst="rect">
            <a:avLst/>
          </a:prstGeom>
        </p:spPr>
      </p:pic>
      <p:pic>
        <p:nvPicPr>
          <p:cNvPr id="11" name="Picture 10">
            <a:extLst>
              <a:ext uri="{FF2B5EF4-FFF2-40B4-BE49-F238E27FC236}">
                <a16:creationId xmlns:a16="http://schemas.microsoft.com/office/drawing/2014/main" id="{3D2BB8F1-DC24-4A9E-A9DF-872DDB715209}"/>
              </a:ext>
            </a:extLst>
          </p:cNvPr>
          <p:cNvPicPr>
            <a:picLocks noChangeAspect="1"/>
          </p:cNvPicPr>
          <p:nvPr/>
        </p:nvPicPr>
        <p:blipFill>
          <a:blip r:embed="rId3"/>
          <a:stretch>
            <a:fillRect/>
          </a:stretch>
        </p:blipFill>
        <p:spPr>
          <a:xfrm>
            <a:off x="6861469" y="2080693"/>
            <a:ext cx="4068625" cy="3719118"/>
          </a:xfrm>
          <a:prstGeom prst="rect">
            <a:avLst/>
          </a:prstGeom>
        </p:spPr>
      </p:pic>
    </p:spTree>
    <p:extLst>
      <p:ext uri="{BB962C8B-B14F-4D97-AF65-F5344CB8AC3E}">
        <p14:creationId xmlns:p14="http://schemas.microsoft.com/office/powerpoint/2010/main" val="2716661637"/>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4283</TotalTime>
  <Words>1412</Words>
  <Application>Microsoft Office PowerPoint</Application>
  <PresentationFormat>와이드스크린</PresentationFormat>
  <Paragraphs>116</Paragraphs>
  <Slides>22</Slides>
  <Notes>0</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22</vt:i4>
      </vt:variant>
    </vt:vector>
  </HeadingPairs>
  <TitlesOfParts>
    <vt:vector size="31" baseType="lpstr">
      <vt:lpstr>ADAM.CG PRO</vt:lpstr>
      <vt:lpstr>Nanum Myeongjo</vt:lpstr>
      <vt:lpstr>맑은 고딕</vt:lpstr>
      <vt:lpstr>Arial</vt:lpstr>
      <vt:lpstr>Calibri</vt:lpstr>
      <vt:lpstr>Calibri Light</vt:lpstr>
      <vt:lpstr>Segoe UI</vt:lpstr>
      <vt:lpstr>Wingdings</vt:lpstr>
      <vt:lpstr>Office 테마</vt:lpstr>
      <vt:lpstr>Machine Learning</vt:lpstr>
      <vt:lpstr>Limitations of Linear Classifier</vt:lpstr>
      <vt:lpstr>Limitations of Linear Classifier</vt:lpstr>
      <vt:lpstr>Limitations of Linear Classifier</vt:lpstr>
      <vt:lpstr>Limitations of Linear Classifier</vt:lpstr>
      <vt:lpstr>Limitations of Linear Classifier</vt:lpstr>
      <vt:lpstr>Limitations of Linear Classifier</vt:lpstr>
      <vt:lpstr>Limitations of Linear Classifier</vt:lpstr>
      <vt:lpstr>Limitations of Linear Classifier</vt:lpstr>
      <vt:lpstr>Limitations of Linear Classifier</vt:lpstr>
      <vt:lpstr>Biological Neural Network and Artificial Neural Network</vt:lpstr>
      <vt:lpstr>Biological Neural Network and Artificial Neural Network</vt:lpstr>
      <vt:lpstr>Biological Neural Network and Artificial Neural Network</vt:lpstr>
      <vt:lpstr>Neuron Activation</vt:lpstr>
      <vt:lpstr>Activation Function</vt:lpstr>
      <vt:lpstr>Activation Function</vt:lpstr>
      <vt:lpstr>Activation Function</vt:lpstr>
      <vt:lpstr>Biological Neural Network  vs Artificial Neural Network</vt:lpstr>
      <vt:lpstr>Artificial Neural Network</vt:lpstr>
      <vt:lpstr>Artificial Neural Network</vt:lpstr>
      <vt:lpstr>Artificial Neural Network</vt:lpstr>
      <vt:lpstr>Biological Neural Network  vs Artificial Neural Network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이광현</dc:creator>
  <cp:lastModifiedBy>김 영섭</cp:lastModifiedBy>
  <cp:revision>164</cp:revision>
  <cp:lastPrinted>2017-05-19T00:36:30Z</cp:lastPrinted>
  <dcterms:created xsi:type="dcterms:W3CDTF">2017-05-12T01:13:20Z</dcterms:created>
  <dcterms:modified xsi:type="dcterms:W3CDTF">2019-11-12T05:22:28Z</dcterms:modified>
</cp:coreProperties>
</file>