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6"/>
  </p:notesMasterIdLst>
  <p:sldIdLst>
    <p:sldId id="1323" r:id="rId2"/>
    <p:sldId id="1325" r:id="rId3"/>
    <p:sldId id="1328" r:id="rId4"/>
    <p:sldId id="133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5097" autoAdjust="0"/>
  </p:normalViewPr>
  <p:slideViewPr>
    <p:cSldViewPr>
      <p:cViewPr varScale="1">
        <p:scale>
          <a:sx n="90" d="100"/>
          <a:sy n="90" d="100"/>
        </p:scale>
        <p:origin x="96" y="31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00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6457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1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39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6" cy="5620594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>
                <a:latin typeface="Century Gothic" panose="020B0502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0" cap="none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58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/>
          <a:lstStyle>
            <a:lvl1pPr>
              <a:defRPr b="0" cap="none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13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dirty="0"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868365"/>
            <a:ext cx="10972800" cy="5257799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93727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811524" y="6574797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Prof. Youngsup Kim, idebtor@gmail.com, CSEE Dept., Grace School Rm204,</a:t>
            </a:r>
            <a:r>
              <a:rPr lang="en-US" altLang="ko-KR" sz="1200" b="0" i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03" r:id="rId6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2400" b="0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내용 개체 틀 1"/>
          <p:cNvSpPr txBox="1">
            <a:spLocks/>
          </p:cNvSpPr>
          <p:nvPr/>
        </p:nvSpPr>
        <p:spPr>
          <a:xfrm>
            <a:off x="527051" y="827187"/>
            <a:ext cx="11137896" cy="56205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Consider a hash table consisting of </a:t>
            </a:r>
            <a:r>
              <a:rPr lang="en-US" altLang="ko-KR" sz="1600" dirty="0" err="1"/>
              <a:t>TableSize</a:t>
            </a:r>
            <a:r>
              <a:rPr lang="en-US" altLang="ko-KR" sz="1600" dirty="0"/>
              <a:t> = 11, and suppose int keys are hashed into the table using the hash function </a:t>
            </a:r>
            <a:r>
              <a:rPr lang="en-US" altLang="ko-KR" sz="1600" dirty="0" err="1"/>
              <a:t>hash_function</a:t>
            </a:r>
            <a:r>
              <a:rPr lang="en-US" altLang="ko-KR" sz="1600" dirty="0"/>
              <a:t>(). Suppose that collisions are solved using </a:t>
            </a:r>
            <a:r>
              <a:rPr lang="en-US" altLang="ko-KR" sz="1600" b="1" dirty="0"/>
              <a:t>linear probing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The key listed below are to be inserted, in order given. Show </a:t>
            </a:r>
            <a:r>
              <a:rPr lang="en-US" altLang="ko-KR" sz="1600" b="1" dirty="0"/>
              <a:t>the home bucket </a:t>
            </a:r>
            <a:r>
              <a:rPr lang="en-US" altLang="ko-KR" sz="1600" dirty="0"/>
              <a:t>(to which the key hashes, before any probing), </a:t>
            </a:r>
            <a:r>
              <a:rPr lang="en-US" altLang="ko-KR" sz="1600" b="1" dirty="0"/>
              <a:t>the probe sequence </a:t>
            </a:r>
            <a:r>
              <a:rPr lang="en-US" altLang="ko-KR" sz="1600" dirty="0"/>
              <a:t>(if any) for each key, and </a:t>
            </a:r>
            <a:r>
              <a:rPr lang="en-US" altLang="ko-KR" sz="1600" b="1" dirty="0"/>
              <a:t>the final hash table </a:t>
            </a:r>
            <a:r>
              <a:rPr lang="en-US" altLang="ko-KR" sz="1600" dirty="0"/>
              <a:t>contents.  </a:t>
            </a:r>
            <a:br>
              <a:rPr lang="en-US" altLang="ko-KR" sz="1600" dirty="0"/>
            </a:b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Q1. </a:t>
            </a:r>
            <a:r>
              <a:rPr lang="en-US" altLang="ko-KR" spc="-5" dirty="0"/>
              <a:t>Linear Probing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983433" y="1462862"/>
            <a:ext cx="3456383" cy="1308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int </a:t>
            </a:r>
            <a:r>
              <a:rPr lang="en-US" altLang="ko-KR" sz="1200" spc="-5" dirty="0" err="1">
                <a:latin typeface="Tahoma"/>
                <a:cs typeface="Tahoma"/>
              </a:rPr>
              <a:t>hash_function</a:t>
            </a:r>
            <a:r>
              <a:rPr lang="en-US" altLang="ko-KR" sz="1200" spc="-5" dirty="0">
                <a:latin typeface="Tahoma"/>
                <a:cs typeface="Tahoma"/>
              </a:rPr>
              <a:t>(int key) {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int x = (key + 5) * (key + 5);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x = x / 16;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x = x + key;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return x % </a:t>
            </a:r>
            <a:r>
              <a:rPr lang="en-US" altLang="ko-KR" sz="1200" spc="-5" dirty="0" err="1">
                <a:latin typeface="Tahoma"/>
                <a:cs typeface="Tahoma"/>
              </a:rPr>
              <a:t>TableSize</a:t>
            </a:r>
            <a:r>
              <a:rPr lang="en-US" altLang="ko-KR" sz="1200" spc="-5" dirty="0">
                <a:latin typeface="Tahoma"/>
                <a:cs typeface="Tahoma"/>
              </a:rPr>
              <a:t>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}</a:t>
            </a:r>
            <a:endParaRPr lang="en-US" altLang="ko-KR" sz="1200" dirty="0">
              <a:latin typeface="Tahoma"/>
              <a:cs typeface="Tahom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83432" y="3430497"/>
          <a:ext cx="3024336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406">
                  <a:extLst>
                    <a:ext uri="{9D8B030D-6E8A-4147-A177-3AD203B41FA5}">
                      <a16:colId xmlns:a16="http://schemas.microsoft.com/office/drawing/2014/main" val="3831574257"/>
                    </a:ext>
                  </a:extLst>
                </a:gridCol>
                <a:gridCol w="785734">
                  <a:extLst>
                    <a:ext uri="{9D8B030D-6E8A-4147-A177-3AD203B41FA5}">
                      <a16:colId xmlns:a16="http://schemas.microsoft.com/office/drawing/2014/main" val="2062671162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91469054"/>
                    </a:ext>
                  </a:extLst>
                </a:gridCol>
              </a:tblGrid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Key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Home </a:t>
                      </a:r>
                    </a:p>
                    <a:p>
                      <a:pPr algn="ctr" latinLnBrk="0"/>
                      <a:r>
                        <a:rPr lang="en-US" altLang="ko-KR" sz="1200" dirty="0"/>
                        <a:t>Bucket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Probe Sequence</a:t>
                      </a:r>
                    </a:p>
                    <a:p>
                      <a:pPr algn="ctr" latinLnBrk="0"/>
                      <a:r>
                        <a:rPr lang="en-US" altLang="ko-KR" sz="1200" dirty="0"/>
                        <a:t>if</a:t>
                      </a:r>
                      <a:r>
                        <a:rPr lang="en-US" altLang="ko-KR" sz="1200" baseline="0" dirty="0"/>
                        <a:t> any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3438400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43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507543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23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01561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362186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568687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15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259004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31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54507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730025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7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112713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11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368045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3113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151786" y="3496826"/>
          <a:ext cx="74052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702">
                  <a:extLst>
                    <a:ext uri="{9D8B030D-6E8A-4147-A177-3AD203B41FA5}">
                      <a16:colId xmlns:a16="http://schemas.microsoft.com/office/drawing/2014/main" val="1293076626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4059961210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652272355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471242326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883299219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112959131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2924810322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3825466501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2848080403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3574544454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1132124949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2256621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bucket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6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endParaRPr kumimoji="0"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kumimoji="0"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31408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4151785" y="4311411"/>
            <a:ext cx="7405216" cy="2090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1" dirty="0"/>
              <a:t>Show </a:t>
            </a:r>
            <a:r>
              <a:rPr lang="en-US" altLang="ko-KR" dirty="0"/>
              <a:t>how you get the probe sequence for the last key </a:t>
            </a:r>
            <a:r>
              <a:rPr lang="en-US" altLang="ko-KR" dirty="0">
                <a:solidFill>
                  <a:srgbClr val="C00000"/>
                </a:solidFill>
              </a:rPr>
              <a:t>3</a:t>
            </a:r>
            <a:r>
              <a:rPr lang="en-US" altLang="ko-K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86120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내용 개체 틀 1"/>
          <p:cNvSpPr txBox="1">
            <a:spLocks/>
          </p:cNvSpPr>
          <p:nvPr/>
        </p:nvSpPr>
        <p:spPr>
          <a:xfrm>
            <a:off x="527051" y="827187"/>
            <a:ext cx="11137896" cy="56205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Consider a hash table consisting of </a:t>
            </a:r>
            <a:r>
              <a:rPr lang="en-US" altLang="ko-KR" sz="1600" dirty="0" err="1"/>
              <a:t>TableSize</a:t>
            </a:r>
            <a:r>
              <a:rPr lang="en-US" altLang="ko-KR" sz="1600" dirty="0"/>
              <a:t> = 11, and suppose int keys are hashed into the table using the hash function </a:t>
            </a:r>
            <a:r>
              <a:rPr lang="en-US" altLang="ko-KR" sz="1600" dirty="0" err="1"/>
              <a:t>hash_function</a:t>
            </a:r>
            <a:r>
              <a:rPr lang="en-US" altLang="ko-KR" sz="1600" dirty="0"/>
              <a:t>(). Suppose that collisions are solved using </a:t>
            </a:r>
            <a:r>
              <a:rPr lang="en-US" altLang="ko-KR" sz="1600" b="1" dirty="0"/>
              <a:t>quadratic probing. 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The key listed below are to be inserted, in order given. Show </a:t>
            </a:r>
            <a:r>
              <a:rPr lang="en-US" altLang="ko-KR" sz="1600" b="1" dirty="0"/>
              <a:t>the home bucket </a:t>
            </a:r>
            <a:r>
              <a:rPr lang="en-US" altLang="ko-KR" sz="1600" dirty="0"/>
              <a:t>(to which the key hashes, before any probing), </a:t>
            </a:r>
            <a:r>
              <a:rPr lang="en-US" altLang="ko-KR" sz="1600" b="1" dirty="0"/>
              <a:t>the probe sequence </a:t>
            </a:r>
            <a:r>
              <a:rPr lang="en-US" altLang="ko-KR" sz="1600" dirty="0"/>
              <a:t>(if any) for each key, and </a:t>
            </a:r>
            <a:r>
              <a:rPr lang="en-US" altLang="ko-KR" sz="1600" b="1" dirty="0"/>
              <a:t>the final hash table </a:t>
            </a:r>
            <a:r>
              <a:rPr lang="en-US" altLang="ko-KR" sz="1600" dirty="0"/>
              <a:t>contents.  </a:t>
            </a:r>
            <a:br>
              <a:rPr lang="en-US" altLang="ko-KR" sz="1600" dirty="0"/>
            </a:b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smtClean="0"/>
              <a:t>Q2. </a:t>
            </a:r>
            <a:r>
              <a:rPr lang="en-US" altLang="ko-KR" spc="-5" dirty="0"/>
              <a:t>Quadratic Probing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983433" y="1462862"/>
            <a:ext cx="3456383" cy="1308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int </a:t>
            </a:r>
            <a:r>
              <a:rPr lang="en-US" altLang="ko-KR" sz="1200" spc="-5" dirty="0" err="1">
                <a:latin typeface="Tahoma"/>
                <a:cs typeface="Tahoma"/>
              </a:rPr>
              <a:t>hash_function</a:t>
            </a:r>
            <a:r>
              <a:rPr lang="en-US" altLang="ko-KR" sz="1200" spc="-5" dirty="0">
                <a:latin typeface="Tahoma"/>
                <a:cs typeface="Tahoma"/>
              </a:rPr>
              <a:t>(int key) {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int x = (key + 5) * (key + 5);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x = x / 16;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x = x + key;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return x % </a:t>
            </a:r>
            <a:r>
              <a:rPr lang="en-US" altLang="ko-KR" sz="1200" spc="-5" dirty="0" err="1">
                <a:latin typeface="Tahoma"/>
                <a:cs typeface="Tahoma"/>
              </a:rPr>
              <a:t>TableSize</a:t>
            </a:r>
            <a:r>
              <a:rPr lang="en-US" altLang="ko-KR" sz="1200" spc="-5" dirty="0">
                <a:latin typeface="Tahoma"/>
                <a:cs typeface="Tahoma"/>
              </a:rPr>
              <a:t>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}</a:t>
            </a:r>
            <a:endParaRPr lang="en-US" altLang="ko-KR" sz="1200" dirty="0">
              <a:latin typeface="Tahoma"/>
              <a:cs typeface="Tahom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83432" y="3430497"/>
          <a:ext cx="3024336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406">
                  <a:extLst>
                    <a:ext uri="{9D8B030D-6E8A-4147-A177-3AD203B41FA5}">
                      <a16:colId xmlns:a16="http://schemas.microsoft.com/office/drawing/2014/main" val="3831574257"/>
                    </a:ext>
                  </a:extLst>
                </a:gridCol>
                <a:gridCol w="785734">
                  <a:extLst>
                    <a:ext uri="{9D8B030D-6E8A-4147-A177-3AD203B41FA5}">
                      <a16:colId xmlns:a16="http://schemas.microsoft.com/office/drawing/2014/main" val="2062671162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91469054"/>
                    </a:ext>
                  </a:extLst>
                </a:gridCol>
              </a:tblGrid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Key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Home </a:t>
                      </a:r>
                    </a:p>
                    <a:p>
                      <a:pPr algn="ctr" latinLnBrk="0"/>
                      <a:r>
                        <a:rPr lang="en-US" altLang="ko-KR" sz="1200" dirty="0"/>
                        <a:t>Bucket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Probe Sequence</a:t>
                      </a:r>
                    </a:p>
                    <a:p>
                      <a:pPr algn="ctr" latinLnBrk="0"/>
                      <a:r>
                        <a:rPr lang="en-US" altLang="ko-KR" sz="1200" dirty="0"/>
                        <a:t>if</a:t>
                      </a:r>
                      <a:r>
                        <a:rPr lang="en-US" altLang="ko-KR" sz="1200" baseline="0" dirty="0"/>
                        <a:t> any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3438400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43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507543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23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01561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362186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568687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15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259004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31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54507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730025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7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112713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11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368045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3113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151789" y="3496826"/>
          <a:ext cx="741602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013">
                  <a:extLst>
                    <a:ext uri="{9D8B030D-6E8A-4147-A177-3AD203B41FA5}">
                      <a16:colId xmlns:a16="http://schemas.microsoft.com/office/drawing/2014/main" val="1293076626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4059961210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652272355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471242326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883299219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112959131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2924810322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3825466501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2848080403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3574544454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1132124949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2256621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bucket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6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endParaRPr kumimoji="0"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kumimoji="0"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31408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151790" y="4311411"/>
            <a:ext cx="7416028" cy="2090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1" dirty="0"/>
              <a:t>Show </a:t>
            </a:r>
            <a:r>
              <a:rPr lang="en-US" altLang="ko-KR" dirty="0"/>
              <a:t>how you get the probe sequence for the last key 3.:</a:t>
            </a:r>
          </a:p>
        </p:txBody>
      </p:sp>
    </p:spTree>
    <p:extLst>
      <p:ext uri="{BB962C8B-B14F-4D97-AF65-F5344CB8AC3E}">
        <p14:creationId xmlns:p14="http://schemas.microsoft.com/office/powerpoint/2010/main" val="294370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z="2000" spc="-5" dirty="0">
                <a:ea typeface="Tahoma" panose="020B0604030504040204" pitchFamily="34" charset="0"/>
                <a:cs typeface="Tahoma" panose="020B0604030504040204" pitchFamily="34" charset="0"/>
              </a:rPr>
              <a:t>Insert keys </a:t>
            </a:r>
            <a:r>
              <a:rPr lang="en-US" altLang="ko-KR" sz="2000" b="1" spc="-5" dirty="0">
                <a:ea typeface="Tahoma" panose="020B0604030504040204" pitchFamily="34" charset="0"/>
                <a:cs typeface="Tahoma" panose="020B0604030504040204" pitchFamily="34" charset="0"/>
              </a:rPr>
              <a:t>43, 25 </a:t>
            </a:r>
            <a:r>
              <a:rPr lang="en-US" altLang="ko-KR" sz="2000" spc="-5" dirty="0">
                <a:ea typeface="Tahoma" panose="020B0604030504040204" pitchFamily="34" charset="0"/>
                <a:cs typeface="Tahoma" panose="020B0604030504040204" pitchFamily="34" charset="0"/>
              </a:rPr>
              <a:t>into the hash table below and find the probe sequence for each: </a:t>
            </a:r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z="2000" dirty="0">
                <a:cs typeface="Times New Roman"/>
              </a:rPr>
              <a:t>Use </a:t>
            </a:r>
            <a:r>
              <a:rPr lang="en-US" altLang="ko-KR" sz="2000" spc="-5" dirty="0">
                <a:cs typeface="Tahoma"/>
              </a:rPr>
              <a:t>h(k) = k % 13 with R = 7.</a:t>
            </a:r>
            <a:endParaRPr lang="en-US" altLang="ko-KR" sz="2000" dirty="0">
              <a:cs typeface="Tahoma"/>
            </a:endParaRPr>
          </a:p>
          <a:p>
            <a:pPr marL="355600"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sz="2000" spc="-5" dirty="0">
              <a:cs typeface="Tahoma"/>
            </a:endParaRPr>
          </a:p>
          <a:p>
            <a:pPr marL="355600"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sz="2000" spc="-5" dirty="0">
              <a:cs typeface="Tahoma"/>
            </a:endParaRP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r>
              <a:rPr lang="en-US" altLang="ko-KR" sz="1800" b="1" spc="-5" dirty="0" smtClean="0">
                <a:cs typeface="Tahoma"/>
              </a:rPr>
              <a:t>h</a:t>
            </a:r>
            <a:r>
              <a:rPr lang="en-US" altLang="ko-KR" sz="1800" b="1" spc="-7" baseline="-20833" dirty="0" smtClean="0">
                <a:cs typeface="Tahoma"/>
              </a:rPr>
              <a:t>0</a:t>
            </a:r>
            <a:r>
              <a:rPr lang="en-US" altLang="ko-KR" sz="1800" b="1" spc="-5" dirty="0" smtClean="0">
                <a:cs typeface="Tahoma"/>
              </a:rPr>
              <a:t>(43</a:t>
            </a:r>
            <a:r>
              <a:rPr lang="en-US" altLang="ko-KR" sz="1800" b="1" spc="-5" dirty="0">
                <a:cs typeface="Tahoma"/>
              </a:rPr>
              <a:t>) </a:t>
            </a:r>
            <a:r>
              <a:rPr lang="en-US" altLang="ko-KR" sz="1800" b="1" dirty="0">
                <a:cs typeface="Tahoma"/>
              </a:rPr>
              <a:t>= h(43) = 43 % 13 = 4  (collision</a:t>
            </a:r>
            <a:r>
              <a:rPr lang="en-US" altLang="ko-KR" sz="1800" b="1" dirty="0" smtClean="0">
                <a:cs typeface="Tahoma"/>
              </a:rPr>
              <a:t>)</a:t>
            </a: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endParaRPr lang="en-US" altLang="ko-KR" sz="1800" spc="-5" dirty="0" smtClean="0">
              <a:cs typeface="Tahoma"/>
            </a:endParaRP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endParaRPr lang="en-US" altLang="ko-KR" sz="1800" b="1" spc="-5" dirty="0">
              <a:cs typeface="Tahoma"/>
            </a:endParaRP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endParaRPr lang="en-US" altLang="ko-KR" sz="1800" b="1" spc="-5" dirty="0" smtClean="0">
              <a:cs typeface="Tahoma"/>
            </a:endParaRP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endParaRPr lang="en-US" altLang="ko-KR" sz="1800" b="1" spc="-5" dirty="0">
              <a:cs typeface="Tahoma"/>
            </a:endParaRP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r>
              <a:rPr lang="en-US" altLang="ko-KR" sz="1800" b="1" spc="-5" dirty="0">
                <a:cs typeface="Tahoma"/>
              </a:rPr>
              <a:t>h</a:t>
            </a:r>
            <a:r>
              <a:rPr lang="en-US" altLang="ko-KR" sz="1800" b="1" spc="-7" baseline="-20833" dirty="0">
                <a:cs typeface="Tahoma"/>
              </a:rPr>
              <a:t>0</a:t>
            </a:r>
            <a:r>
              <a:rPr lang="en-US" altLang="ko-KR" sz="1800" b="1" spc="-5" dirty="0">
                <a:cs typeface="Tahoma"/>
              </a:rPr>
              <a:t>(25) </a:t>
            </a:r>
            <a:r>
              <a:rPr lang="en-US" altLang="ko-KR" sz="1800" b="1" dirty="0">
                <a:cs typeface="Tahoma"/>
              </a:rPr>
              <a:t>= h(25) = 25 % 13 = 12 (collision)</a:t>
            </a: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endParaRPr lang="en-US" altLang="ko-KR" sz="1800" dirty="0">
              <a:cs typeface="Tahom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smtClean="0"/>
              <a:t>Q3. </a:t>
            </a:r>
            <a:r>
              <a:rPr lang="en-US" altLang="ko-KR" spc="-5" dirty="0"/>
              <a:t>Collision – Double Hashing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59749"/>
              </p:ext>
            </p:extLst>
          </p:nvPr>
        </p:nvGraphicFramePr>
        <p:xfrm>
          <a:off x="1070652" y="1556792"/>
          <a:ext cx="9051666" cy="72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6282">
                  <a:extLst>
                    <a:ext uri="{9D8B030D-6E8A-4147-A177-3AD203B41FA5}">
                      <a16:colId xmlns:a16="http://schemas.microsoft.com/office/drawing/2014/main" val="2141639596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36916836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526059156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2893800122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3315258024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3229886335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1644060029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2370690423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2112685044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1682909754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3165597841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2817969829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500030343"/>
                    </a:ext>
                  </a:extLst>
                </a:gridCol>
              </a:tblGrid>
              <a:tr h="29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094793"/>
                  </a:ext>
                </a:extLst>
              </a:tr>
              <a:tr h="425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26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None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54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94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17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31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None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None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None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None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None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None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17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375088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782141"/>
              </p:ext>
            </p:extLst>
          </p:nvPr>
        </p:nvGraphicFramePr>
        <p:xfrm>
          <a:off x="1068015" y="5790184"/>
          <a:ext cx="9051666" cy="72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6282">
                  <a:extLst>
                    <a:ext uri="{9D8B030D-6E8A-4147-A177-3AD203B41FA5}">
                      <a16:colId xmlns:a16="http://schemas.microsoft.com/office/drawing/2014/main" val="2141639596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36916836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526059156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2893800122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3315258024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3229886335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1644060029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2370690423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2112685044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1682909754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3165597841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2817969829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500030343"/>
                    </a:ext>
                  </a:extLst>
                </a:gridCol>
              </a:tblGrid>
              <a:tr h="29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094793"/>
                  </a:ext>
                </a:extLst>
              </a:tr>
              <a:tr h="425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26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54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94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17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31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17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375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05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cs typeface="Times New Roman"/>
              </a:rPr>
              <a:t>Rehash the following table into a new hash table below using the hash function: </a:t>
            </a:r>
          </a:p>
          <a:p>
            <a:r>
              <a:rPr lang="en-US" altLang="ko-KR" sz="2000" b="1" dirty="0" smtClean="0">
                <a:cs typeface="Times New Roman"/>
              </a:rPr>
              <a:t>hash(key</a:t>
            </a:r>
            <a:r>
              <a:rPr lang="en-US" altLang="ko-KR" sz="2000" b="1" dirty="0">
                <a:cs typeface="Times New Roman"/>
              </a:rPr>
              <a:t>) = key % 13 </a:t>
            </a:r>
            <a:r>
              <a:rPr lang="en-US" altLang="ko-KR" sz="2000" dirty="0">
                <a:cs typeface="Times New Roman"/>
              </a:rPr>
              <a:t>and </a:t>
            </a:r>
            <a:r>
              <a:rPr lang="en-US" altLang="ko-KR" sz="2000" b="1" dirty="0">
                <a:solidFill>
                  <a:srgbClr val="C00000"/>
                </a:solidFill>
                <a:cs typeface="Times New Roman"/>
              </a:rPr>
              <a:t>quadratic probing </a:t>
            </a:r>
            <a:r>
              <a:rPr lang="en-US" altLang="ko-KR" sz="2000" dirty="0">
                <a:cs typeface="Times New Roman"/>
              </a:rPr>
              <a:t>to resolve the collisions. </a:t>
            </a:r>
            <a:endParaRPr lang="en-US" altLang="ko-KR" sz="2000" dirty="0" smtClean="0">
              <a:cs typeface="Times New Roman"/>
            </a:endParaRPr>
          </a:p>
          <a:p>
            <a:r>
              <a:rPr lang="en-US" altLang="ko-KR" sz="2000" dirty="0" smtClean="0">
                <a:cs typeface="Times New Roman"/>
              </a:rPr>
              <a:t>Show </a:t>
            </a:r>
            <a:r>
              <a:rPr lang="en-US" altLang="ko-KR" sz="2000" dirty="0">
                <a:cs typeface="Times New Roman"/>
              </a:rPr>
              <a:t>your computation, collision and resolution. </a:t>
            </a:r>
            <a:endParaRPr lang="en-US" altLang="ko-KR" sz="2000" dirty="0" smtClean="0">
              <a:cs typeface="Times New Roman"/>
            </a:endParaRPr>
          </a:p>
          <a:p>
            <a:r>
              <a:rPr lang="en-US" altLang="ko-KR" sz="2000" dirty="0" smtClean="0">
                <a:cs typeface="Times New Roman"/>
              </a:rPr>
              <a:t>Compute </a:t>
            </a:r>
            <a:r>
              <a:rPr lang="en-US" altLang="ko-KR" sz="2000" dirty="0">
                <a:cs typeface="Times New Roman"/>
              </a:rPr>
              <a:t>the load factors before and after rehashing . </a:t>
            </a:r>
          </a:p>
          <a:p>
            <a:pPr marL="355600"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sz="2000" spc="-5" dirty="0">
              <a:cs typeface="Tahoma"/>
            </a:endParaRPr>
          </a:p>
          <a:p>
            <a:pPr marL="355600"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sz="2000" spc="-5" dirty="0">
              <a:cs typeface="Tahoma"/>
            </a:endParaRP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endParaRPr lang="en-US" altLang="ko-KR" sz="1800" b="1" spc="-5" dirty="0">
              <a:cs typeface="Tahoma"/>
            </a:endParaRP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endParaRPr lang="en-US" altLang="ko-KR" sz="1800" dirty="0">
              <a:cs typeface="Tahom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smtClean="0"/>
              <a:t>Q4. </a:t>
            </a:r>
            <a:r>
              <a:rPr lang="en-US" altLang="ko-KR" spc="-5" dirty="0" smtClean="0"/>
              <a:t>Rehashing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pSp>
        <p:nvGrpSpPr>
          <p:cNvPr id="59" name="그룹 58"/>
          <p:cNvGrpSpPr/>
          <p:nvPr/>
        </p:nvGrpSpPr>
        <p:grpSpPr>
          <a:xfrm>
            <a:off x="997331" y="5517739"/>
            <a:ext cx="7610136" cy="863589"/>
            <a:chOff x="2207568" y="4223914"/>
            <a:chExt cx="7610136" cy="863589"/>
          </a:xfrm>
        </p:grpSpPr>
        <p:sp>
          <p:nvSpPr>
            <p:cNvPr id="60" name="직사각형 59"/>
            <p:cNvSpPr/>
            <p:nvPr/>
          </p:nvSpPr>
          <p:spPr>
            <a:xfrm>
              <a:off x="5720950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6304215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547524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130789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380994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964259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207568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790833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887480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7470745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734849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6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318114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7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561423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4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144688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5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394893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2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978158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3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221467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804732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901379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8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484644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9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8054010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8067909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10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8637275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8651174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11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9220540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234439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12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1011230" y="4494505"/>
            <a:ext cx="4110546" cy="863589"/>
            <a:chOff x="983432" y="1773323"/>
            <a:chExt cx="4110546" cy="863589"/>
          </a:xfrm>
        </p:grpSpPr>
        <p:sp>
          <p:nvSpPr>
            <p:cNvPr id="87" name="직사각형 86"/>
            <p:cNvSpPr/>
            <p:nvPr/>
          </p:nvSpPr>
          <p:spPr>
            <a:xfrm>
              <a:off x="4496814" y="2053647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r>
                <a:rPr lang="en-US" altLang="ko-KR" sz="1400" dirty="0">
                  <a:solidFill>
                    <a:prstClr val="black"/>
                  </a:solidFill>
                </a:rPr>
                <a:t>13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3323388" y="2053647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r>
                <a:rPr lang="en-US" altLang="ko-KR" sz="1400" dirty="0">
                  <a:solidFill>
                    <a:prstClr val="black"/>
                  </a:solidFill>
                </a:rPr>
                <a:t>None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906653" y="2053647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r>
                <a:rPr lang="en-US" altLang="ko-KR" sz="1400" dirty="0">
                  <a:solidFill>
                    <a:prstClr val="black"/>
                  </a:solidFill>
                </a:rPr>
                <a:t>26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156858" y="2053647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r>
                <a:rPr lang="en-US" altLang="ko-KR" sz="1400" dirty="0">
                  <a:solidFill>
                    <a:prstClr val="black"/>
                  </a:solidFill>
                </a:rPr>
                <a:t>30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2740123" y="2053647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r>
                <a:rPr lang="en-US" altLang="ko-KR" sz="1400" dirty="0">
                  <a:solidFill>
                    <a:prstClr val="black"/>
                  </a:solidFill>
                </a:rPr>
                <a:t>None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983432" y="2053647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56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1566697" y="2053647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r>
                <a:rPr lang="en-US" altLang="ko-KR" sz="1400" dirty="0">
                  <a:solidFill>
                    <a:prstClr val="black"/>
                  </a:solidFill>
                </a:rPr>
                <a:t>43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510713" y="1773323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6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337287" y="1773323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4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920552" y="1773323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5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170757" y="1773323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2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754022" y="1773323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3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997331" y="1773323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580596" y="1773323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4472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3">
      <a:majorFont>
        <a:latin typeface="Georgia"/>
        <a:ea typeface="HY견명조"/>
        <a:cs typeface=""/>
      </a:majorFont>
      <a:minorFont>
        <a:latin typeface="Century Gothic"/>
        <a:ea typeface="맑은 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20824</TotalTime>
  <Words>531</Words>
  <Application>Microsoft Office PowerPoint</Application>
  <PresentationFormat>와이드스크린</PresentationFormat>
  <Paragraphs>184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HY견명조</vt:lpstr>
      <vt:lpstr>맑은 고딕</vt:lpstr>
      <vt:lpstr>바탕체</vt:lpstr>
      <vt:lpstr>Arial Rounded MT Bold</vt:lpstr>
      <vt:lpstr>Century Gothic</vt:lpstr>
      <vt:lpstr>Tahoma</vt:lpstr>
      <vt:lpstr>Times New Roman</vt:lpstr>
      <vt:lpstr>Wingdings</vt:lpstr>
      <vt:lpstr>고려청자</vt:lpstr>
      <vt:lpstr>Q1. Linear Probing</vt:lpstr>
      <vt:lpstr>Q2. Quadratic Probing</vt:lpstr>
      <vt:lpstr>Q3. Collision – Double Hashing </vt:lpstr>
      <vt:lpstr>Q4. Rehashing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김영섭/77010</cp:lastModifiedBy>
  <cp:revision>1395</cp:revision>
  <dcterms:created xsi:type="dcterms:W3CDTF">2014-02-12T09:15:05Z</dcterms:created>
  <dcterms:modified xsi:type="dcterms:W3CDTF">2023-11-30T03:11:56Z</dcterms:modified>
</cp:coreProperties>
</file>