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5"/>
  </p:notesMasterIdLst>
  <p:sldIdLst>
    <p:sldId id="789" r:id="rId2"/>
    <p:sldId id="879" r:id="rId3"/>
    <p:sldId id="974" r:id="rId4"/>
    <p:sldId id="1051" r:id="rId5"/>
    <p:sldId id="1190" r:id="rId6"/>
    <p:sldId id="1054" r:id="rId7"/>
    <p:sldId id="1123" r:id="rId8"/>
    <p:sldId id="1124" r:id="rId9"/>
    <p:sldId id="1127" r:id="rId10"/>
    <p:sldId id="1129" r:id="rId11"/>
    <p:sldId id="1128" r:id="rId12"/>
    <p:sldId id="1130" r:id="rId13"/>
    <p:sldId id="1133" r:id="rId14"/>
    <p:sldId id="1134" r:id="rId15"/>
    <p:sldId id="1135" r:id="rId16"/>
    <p:sldId id="1144" r:id="rId17"/>
    <p:sldId id="1131" r:id="rId18"/>
    <p:sldId id="1138" r:id="rId19"/>
    <p:sldId id="1132" r:id="rId20"/>
    <p:sldId id="1136" r:id="rId21"/>
    <p:sldId id="1137" r:id="rId22"/>
    <p:sldId id="1139" r:id="rId23"/>
    <p:sldId id="1140" r:id="rId24"/>
    <p:sldId id="1141" r:id="rId25"/>
    <p:sldId id="1142" r:id="rId26"/>
    <p:sldId id="1143" r:id="rId27"/>
    <p:sldId id="1145" r:id="rId28"/>
    <p:sldId id="1146" r:id="rId29"/>
    <p:sldId id="1147" r:id="rId30"/>
    <p:sldId id="1148" r:id="rId31"/>
    <p:sldId id="1149" r:id="rId32"/>
    <p:sldId id="1150" r:id="rId33"/>
    <p:sldId id="1151" r:id="rId34"/>
    <p:sldId id="1152" r:id="rId35"/>
    <p:sldId id="1153" r:id="rId36"/>
    <p:sldId id="1154" r:id="rId37"/>
    <p:sldId id="1155" r:id="rId38"/>
    <p:sldId id="1156" r:id="rId39"/>
    <p:sldId id="1157" r:id="rId40"/>
    <p:sldId id="1158" r:id="rId41"/>
    <p:sldId id="1159" r:id="rId42"/>
    <p:sldId id="1191" r:id="rId43"/>
    <p:sldId id="1162" r:id="rId44"/>
    <p:sldId id="1163" r:id="rId45"/>
    <p:sldId id="1164" r:id="rId46"/>
    <p:sldId id="1165" r:id="rId47"/>
    <p:sldId id="1166" r:id="rId48"/>
    <p:sldId id="1167" r:id="rId49"/>
    <p:sldId id="1168" r:id="rId50"/>
    <p:sldId id="1169" r:id="rId51"/>
    <p:sldId id="1170" r:id="rId52"/>
    <p:sldId id="1171" r:id="rId53"/>
    <p:sldId id="1172" r:id="rId54"/>
    <p:sldId id="1173" r:id="rId55"/>
    <p:sldId id="1174" r:id="rId56"/>
    <p:sldId id="1175" r:id="rId57"/>
    <p:sldId id="1176" r:id="rId58"/>
    <p:sldId id="1177" r:id="rId59"/>
    <p:sldId id="1178" r:id="rId60"/>
    <p:sldId id="1180" r:id="rId61"/>
    <p:sldId id="1179" r:id="rId62"/>
    <p:sldId id="1181" r:id="rId63"/>
    <p:sldId id="1182" r:id="rId64"/>
    <p:sldId id="1183" r:id="rId65"/>
    <p:sldId id="1184" r:id="rId66"/>
    <p:sldId id="1185" r:id="rId67"/>
    <p:sldId id="1186" r:id="rId68"/>
    <p:sldId id="1187" r:id="rId69"/>
    <p:sldId id="1188" r:id="rId70"/>
    <p:sldId id="1189" r:id="rId71"/>
    <p:sldId id="1192" r:id="rId72"/>
    <p:sldId id="1193" r:id="rId73"/>
    <p:sldId id="1194" r:id="rId7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5" autoAdjust="0"/>
    <p:restoredTop sz="95097" autoAdjust="0"/>
  </p:normalViewPr>
  <p:slideViewPr>
    <p:cSldViewPr>
      <p:cViewPr varScale="1">
        <p:scale>
          <a:sx n="87" d="100"/>
          <a:sy n="87" d="100"/>
        </p:scale>
        <p:origin x="35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idebtor@gmail.com, CSEE Dept., Grace School Rm204,</a:t>
            </a:r>
            <a:r>
              <a:rPr lang="en-US" altLang="ko-KR" sz="1200" b="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hyperlink" Target="https://stackoverflow.com/questions/9755721/how-can-building-a-heap-be-on-time-complexity" TargetMode="Externa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cs.umd.edu/~meesh/351/mount/lectures/lect14-heapsort-analysis-part.pdf" TargetMode="External"/><Relationship Id="rId5" Type="http://schemas.openxmlformats.org/officeDocument/2006/relationships/hyperlink" Target="https://www.quora.com/How-is-the-time-complexity-of-building-a-heap-is-o-n" TargetMode="External"/><Relationship Id="rId4" Type="http://schemas.openxmlformats.org/officeDocument/2006/relationships/hyperlink" Target="https://www.growingwiththeweb.com/data-structures/binary-heap/build-heap-proof/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Chapter </a:t>
            </a:r>
            <a:r>
              <a:rPr lang="en-US" altLang="ko-KR" dirty="0" smtClean="0">
                <a:solidFill>
                  <a:schemeClr val="tx1"/>
                </a:solidFill>
              </a:rPr>
              <a:t>5: Heap and Priority Queue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35032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Heap &amp; Priority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 smtClean="0"/>
              <a:t>Heapsort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Heap </a:t>
            </a:r>
            <a:r>
              <a:rPr lang="en-US" altLang="ko-KR" dirty="0"/>
              <a:t>&amp; </a:t>
            </a:r>
            <a:r>
              <a:rPr lang="en-US" altLang="ko-KR" dirty="0" smtClean="0"/>
              <a:t>PQ </a:t>
            </a:r>
            <a:r>
              <a:rPr lang="en-US" altLang="ko-KR" dirty="0"/>
              <a:t>Coding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구름 모양 설명선 2">
            <a:extLst>
              <a:ext uri="{FF2B5EF4-FFF2-40B4-BE49-F238E27FC236}">
                <a16:creationId xmlns:a16="http://schemas.microsoft.com/office/drawing/2014/main" id="{4018641D-6968-49E5-8A04-B2D90B01B597}"/>
              </a:ext>
            </a:extLst>
          </p:cNvPr>
          <p:cNvSpPr/>
          <p:nvPr/>
        </p:nvSpPr>
        <p:spPr>
          <a:xfrm>
            <a:off x="5591944" y="514752"/>
            <a:ext cx="2339813" cy="783661"/>
          </a:xfrm>
          <a:prstGeom prst="cloudCallout">
            <a:avLst>
              <a:gd name="adj1" fmla="val -61077"/>
              <a:gd name="adj2" fmla="val 1164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Where</a:t>
            </a:r>
            <a:r>
              <a:rPr lang="ko-KR" altLang="en-US" sz="1600" dirty="0"/>
              <a:t> </a:t>
            </a:r>
            <a:r>
              <a:rPr lang="en-US" altLang="ko-KR" sz="1600" dirty="0"/>
              <a:t>should we start from?</a:t>
            </a:r>
            <a:endParaRPr lang="ko-KR" altLang="en-US" sz="16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78056"/>
              </p:ext>
            </p:extLst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69738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7564716" y="1950237"/>
            <a:ext cx="421991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How do you locate the </a:t>
            </a:r>
            <a:r>
              <a:rPr lang="en-US" altLang="ko-KR" sz="1400" b="1" dirty="0" smtClean="0"/>
              <a:t>last internal node?</a:t>
            </a:r>
            <a:br>
              <a:rPr lang="en-US" altLang="ko-KR" sz="1400" b="1" dirty="0" smtClean="0"/>
            </a:br>
            <a:r>
              <a:rPr lang="en-US" altLang="ko-KR" sz="1400" b="1" dirty="0"/>
              <a:t>floor( N / 2 </a:t>
            </a:r>
            <a:r>
              <a:rPr lang="en-US" altLang="ko-KR" sz="1400" b="1" dirty="0" smtClean="0"/>
              <a:t>)</a:t>
            </a:r>
            <a:endParaRPr lang="en-US" altLang="ko-KR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7564716" y="1165841"/>
            <a:ext cx="4219915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Since leaf nodes are already 1-node heap,</a:t>
            </a:r>
            <a:br>
              <a:rPr lang="en-US" altLang="ko-KR" sz="1400" dirty="0" smtClean="0"/>
            </a:br>
            <a:r>
              <a:rPr lang="en-US" altLang="ko-KR" sz="1400" dirty="0" smtClean="0"/>
              <a:t>go up and to the left node which is not a leaf which is called _____________________ 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64717" y="811384"/>
            <a:ext cx="421991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root, leaf, or any particular node?</a:t>
            </a:r>
            <a:endParaRPr lang="ko-KR" altLang="en-US" sz="1400" dirty="0"/>
          </a:p>
        </p:txBody>
      </p:sp>
      <p:sp>
        <p:nvSpPr>
          <p:cNvPr id="96" name="직사각형 95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98" name="직사각형 97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8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구름 모양 설명선 2">
            <a:extLst>
              <a:ext uri="{FF2B5EF4-FFF2-40B4-BE49-F238E27FC236}">
                <a16:creationId xmlns:a16="http://schemas.microsoft.com/office/drawing/2014/main" id="{4018641D-6968-49E5-8A04-B2D90B01B597}"/>
              </a:ext>
            </a:extLst>
          </p:cNvPr>
          <p:cNvSpPr/>
          <p:nvPr/>
        </p:nvSpPr>
        <p:spPr>
          <a:xfrm>
            <a:off x="5591944" y="514752"/>
            <a:ext cx="2339813" cy="783661"/>
          </a:xfrm>
          <a:prstGeom prst="cloudCallout">
            <a:avLst>
              <a:gd name="adj1" fmla="val -61077"/>
              <a:gd name="adj2" fmla="val 1164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Where</a:t>
            </a:r>
            <a:r>
              <a:rPr lang="ko-KR" altLang="en-US" sz="1600" dirty="0"/>
              <a:t> </a:t>
            </a:r>
            <a:r>
              <a:rPr lang="en-US" altLang="ko-KR" sz="1600" dirty="0"/>
              <a:t>should we start from?</a:t>
            </a:r>
            <a:endParaRPr lang="ko-KR" altLang="en-US" sz="16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78056"/>
              </p:ext>
            </p:extLst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18785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7564716" y="1950237"/>
            <a:ext cx="421991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How do you locate the </a:t>
            </a:r>
            <a:r>
              <a:rPr lang="en-US" altLang="ko-KR" sz="1400" b="1" dirty="0" smtClean="0"/>
              <a:t>last internal node?</a:t>
            </a:r>
            <a:br>
              <a:rPr lang="en-US" altLang="ko-KR" sz="1400" b="1" dirty="0" smtClean="0"/>
            </a:br>
            <a:r>
              <a:rPr lang="en-US" altLang="ko-KR" sz="1400" b="1" dirty="0"/>
              <a:t>floor( N / 2 </a:t>
            </a:r>
            <a:r>
              <a:rPr lang="en-US" altLang="ko-KR" sz="1400" b="1" dirty="0" smtClean="0"/>
              <a:t>)</a:t>
            </a:r>
            <a:endParaRPr lang="en-US" altLang="ko-KR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7564716" y="1165841"/>
            <a:ext cx="4219915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Since leaf nodes are already 1-node heap,</a:t>
            </a:r>
            <a:br>
              <a:rPr lang="en-US" altLang="ko-KR" sz="1400" dirty="0" smtClean="0"/>
            </a:br>
            <a:r>
              <a:rPr lang="en-US" altLang="ko-KR" sz="1400" dirty="0" smtClean="0"/>
              <a:t>go up and to the left node which is not a leaf which is called _____________________ 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64717" y="811384"/>
            <a:ext cx="421991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root, leaf, or any particular node?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7564716" y="2519189"/>
            <a:ext cx="421991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Is this 3-node heap at 5 heap-ordered?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5372518" y="3497426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heap-ordered?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99" name="직사각형 98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91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913842" y="3756682"/>
            <a:ext cx="1698966" cy="1454136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구름 모양 설명선 2">
            <a:extLst>
              <a:ext uri="{FF2B5EF4-FFF2-40B4-BE49-F238E27FC236}">
                <a16:creationId xmlns:a16="http://schemas.microsoft.com/office/drawing/2014/main" id="{4018641D-6968-49E5-8A04-B2D90B01B597}"/>
              </a:ext>
            </a:extLst>
          </p:cNvPr>
          <p:cNvSpPr/>
          <p:nvPr/>
        </p:nvSpPr>
        <p:spPr>
          <a:xfrm>
            <a:off x="5591944" y="514752"/>
            <a:ext cx="2339813" cy="783661"/>
          </a:xfrm>
          <a:prstGeom prst="cloudCallout">
            <a:avLst>
              <a:gd name="adj1" fmla="val -61077"/>
              <a:gd name="adj2" fmla="val 1164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Where</a:t>
            </a:r>
            <a:r>
              <a:rPr lang="ko-KR" altLang="en-US" sz="1600" dirty="0"/>
              <a:t> </a:t>
            </a:r>
            <a:r>
              <a:rPr lang="en-US" altLang="ko-KR" sz="1600" dirty="0"/>
              <a:t>should we start from?</a:t>
            </a:r>
            <a:endParaRPr lang="ko-KR" altLang="en-US" sz="16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91" name="표 90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22263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7564716" y="1950237"/>
            <a:ext cx="421991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How do you locate the </a:t>
            </a:r>
            <a:r>
              <a:rPr lang="en-US" altLang="ko-KR" sz="1400" b="1" dirty="0" smtClean="0"/>
              <a:t>last internal node?</a:t>
            </a:r>
            <a:br>
              <a:rPr lang="en-US" altLang="ko-KR" sz="1400" b="1" dirty="0" smtClean="0"/>
            </a:br>
            <a:r>
              <a:rPr lang="en-US" altLang="ko-KR" sz="1400" b="1" dirty="0"/>
              <a:t>floor( N / 2 </a:t>
            </a:r>
            <a:r>
              <a:rPr lang="en-US" altLang="ko-KR" sz="1400" b="1" dirty="0" smtClean="0"/>
              <a:t>)</a:t>
            </a:r>
            <a:endParaRPr lang="en-US" altLang="ko-KR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7564716" y="1165841"/>
            <a:ext cx="4219915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Since leaf nodes are already 1-node heap,</a:t>
            </a:r>
            <a:br>
              <a:rPr lang="en-US" altLang="ko-KR" sz="1400" dirty="0" smtClean="0"/>
            </a:br>
            <a:r>
              <a:rPr lang="en-US" altLang="ko-KR" sz="1400" dirty="0" smtClean="0"/>
              <a:t>go up and to the left node which is not a leaf which is called _____________________ 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64717" y="811384"/>
            <a:ext cx="421991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root, leaf, or any particular node?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7564716" y="2519189"/>
            <a:ext cx="421991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Is this 3-node heap at 5 heap-ordered?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5372518" y="3497426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heap-ordered?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147699" y="2856989"/>
            <a:ext cx="2768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Recall: </a:t>
            </a:r>
            <a:r>
              <a:rPr lang="en-US" altLang="ko-KR" sz="1200" dirty="0" smtClean="0">
                <a:latin typeface="Consolas" panose="020B0609020204030204" pitchFamily="49" charset="0"/>
              </a:rPr>
              <a:t>root &gt;= max(left, right)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sink(5,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804258" y="4863454"/>
            <a:ext cx="1428516" cy="338554"/>
          </a:xfrm>
          <a:prstGeom prst="round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97" name="직사각형 96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5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910963" y="3757038"/>
            <a:ext cx="1698966" cy="1454136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구름 모양 설명선 2">
            <a:extLst>
              <a:ext uri="{FF2B5EF4-FFF2-40B4-BE49-F238E27FC236}">
                <a16:creationId xmlns:a16="http://schemas.microsoft.com/office/drawing/2014/main" id="{4018641D-6968-49E5-8A04-B2D90B01B597}"/>
              </a:ext>
            </a:extLst>
          </p:cNvPr>
          <p:cNvSpPr/>
          <p:nvPr/>
        </p:nvSpPr>
        <p:spPr>
          <a:xfrm>
            <a:off x="5591944" y="514752"/>
            <a:ext cx="2339813" cy="783661"/>
          </a:xfrm>
          <a:prstGeom prst="cloudCallout">
            <a:avLst>
              <a:gd name="adj1" fmla="val -61077"/>
              <a:gd name="adj2" fmla="val 1164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Where</a:t>
            </a:r>
            <a:r>
              <a:rPr lang="ko-KR" altLang="en-US" sz="1600" dirty="0"/>
              <a:t> </a:t>
            </a:r>
            <a:r>
              <a:rPr lang="en-US" altLang="ko-KR" sz="1600" dirty="0"/>
              <a:t>should we start from?</a:t>
            </a:r>
            <a:endParaRPr lang="ko-KR" altLang="en-US" sz="16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91" name="표 90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22611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7564716" y="1950237"/>
            <a:ext cx="421991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How do you locate the </a:t>
            </a:r>
            <a:r>
              <a:rPr lang="en-US" altLang="ko-KR" sz="1400" b="1" dirty="0" smtClean="0"/>
              <a:t>last internal node?</a:t>
            </a:r>
            <a:br>
              <a:rPr lang="en-US" altLang="ko-KR" sz="1400" b="1" dirty="0" smtClean="0"/>
            </a:br>
            <a:r>
              <a:rPr lang="en-US" altLang="ko-KR" sz="1400" b="1" dirty="0"/>
              <a:t>floor( N / 2 </a:t>
            </a:r>
            <a:r>
              <a:rPr lang="en-US" altLang="ko-KR" sz="1400" b="1" dirty="0" smtClean="0"/>
              <a:t>)</a:t>
            </a:r>
            <a:endParaRPr lang="en-US" altLang="ko-KR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7564716" y="1165841"/>
            <a:ext cx="4219915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Since leaf nodes are already 1-node heap,</a:t>
            </a:r>
            <a:br>
              <a:rPr lang="en-US" altLang="ko-KR" sz="1400" dirty="0" smtClean="0"/>
            </a:br>
            <a:r>
              <a:rPr lang="en-US" altLang="ko-KR" sz="1400" dirty="0" smtClean="0"/>
              <a:t>go up and to the left node which is not a leaf which is called _____________________ 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64717" y="811384"/>
            <a:ext cx="421991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root, leaf, or any particular node?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7564716" y="2519189"/>
            <a:ext cx="421991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Is this 3-node heap at 5 heap-ordered?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5372518" y="3497426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heap-ordered?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147699" y="2856989"/>
            <a:ext cx="2768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Recall: </a:t>
            </a:r>
            <a:r>
              <a:rPr lang="en-US" altLang="ko-KR" sz="1200" dirty="0" smtClean="0">
                <a:latin typeface="Consolas" panose="020B0609020204030204" pitchFamily="49" charset="0"/>
              </a:rPr>
              <a:t>root &gt;= max(left, right)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48314" y="4920377"/>
            <a:ext cx="3185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5257208" y="4183659"/>
            <a:ext cx="261164" cy="434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sink(5,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804258" y="4863454"/>
            <a:ext cx="1428516" cy="338554"/>
          </a:xfrm>
          <a:prstGeom prst="round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01" name="직사각형 100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2" name="구부러진 연결선 21"/>
          <p:cNvCxnSpPr>
            <a:stCxn id="111" idx="2"/>
            <a:endCxn id="112" idx="2"/>
          </p:cNvCxnSpPr>
          <p:nvPr/>
        </p:nvCxnSpPr>
        <p:spPr>
          <a:xfrm rot="16200000" flipH="1">
            <a:off x="8565499" y="6063839"/>
            <a:ext cx="12700" cy="530342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06" idx="2"/>
            <a:endCxn id="111" idx="2"/>
          </p:cNvCxnSpPr>
          <p:nvPr/>
        </p:nvCxnSpPr>
        <p:spPr>
          <a:xfrm rot="5400000" flipH="1" flipV="1">
            <a:off x="6895066" y="4933706"/>
            <a:ext cx="9957" cy="2800565"/>
          </a:xfrm>
          <a:prstGeom prst="curvedConnector3">
            <a:avLst>
              <a:gd name="adj1" fmla="val -229587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881954" y="3756681"/>
            <a:ext cx="1698966" cy="1454136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구름 모양 설명선 2">
            <a:extLst>
              <a:ext uri="{FF2B5EF4-FFF2-40B4-BE49-F238E27FC236}">
                <a16:creationId xmlns:a16="http://schemas.microsoft.com/office/drawing/2014/main" id="{4018641D-6968-49E5-8A04-B2D90B01B597}"/>
              </a:ext>
            </a:extLst>
          </p:cNvPr>
          <p:cNvSpPr/>
          <p:nvPr/>
        </p:nvSpPr>
        <p:spPr>
          <a:xfrm>
            <a:off x="5591944" y="514752"/>
            <a:ext cx="2339813" cy="783661"/>
          </a:xfrm>
          <a:prstGeom prst="cloudCallout">
            <a:avLst>
              <a:gd name="adj1" fmla="val -61077"/>
              <a:gd name="adj2" fmla="val 1164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Where</a:t>
            </a:r>
            <a:r>
              <a:rPr lang="ko-KR" altLang="en-US" sz="1600" dirty="0"/>
              <a:t> </a:t>
            </a:r>
            <a:r>
              <a:rPr lang="en-US" altLang="ko-KR" sz="1600" dirty="0"/>
              <a:t>should we start from?</a:t>
            </a:r>
            <a:endParaRPr lang="ko-KR" altLang="en-US" sz="16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7564716" y="1950237"/>
            <a:ext cx="421991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How do you locate the </a:t>
            </a:r>
            <a:r>
              <a:rPr lang="en-US" altLang="ko-KR" sz="1400" b="1" dirty="0" smtClean="0"/>
              <a:t>last internal node?</a:t>
            </a:r>
            <a:br>
              <a:rPr lang="en-US" altLang="ko-KR" sz="1400" b="1" dirty="0" smtClean="0"/>
            </a:br>
            <a:r>
              <a:rPr lang="en-US" altLang="ko-KR" sz="1400" b="1" dirty="0"/>
              <a:t>floor( N / 2 </a:t>
            </a:r>
            <a:r>
              <a:rPr lang="en-US" altLang="ko-KR" sz="1400" b="1" dirty="0" smtClean="0"/>
              <a:t>)</a:t>
            </a:r>
            <a:endParaRPr lang="en-US" altLang="ko-KR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7564716" y="1165841"/>
            <a:ext cx="4219915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Since leaf nodes are already 1-node heap,</a:t>
            </a:r>
            <a:br>
              <a:rPr lang="en-US" altLang="ko-KR" sz="1400" dirty="0" smtClean="0"/>
            </a:br>
            <a:r>
              <a:rPr lang="en-US" altLang="ko-KR" sz="1400" dirty="0" smtClean="0"/>
              <a:t>go up and to the left node which is not a leaf which is called _____________________ 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64717" y="811384"/>
            <a:ext cx="421991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root, leaf, or any particular node?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7564716" y="2519189"/>
            <a:ext cx="421991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Is this 3-node heap at 5 heap-ordered?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7699" y="2856989"/>
            <a:ext cx="2768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Recall: </a:t>
            </a:r>
            <a:r>
              <a:rPr lang="en-US" altLang="ko-KR" sz="1200" dirty="0" smtClean="0">
                <a:latin typeface="Consolas" panose="020B0609020204030204" pitchFamily="49" charset="0"/>
              </a:rPr>
              <a:t>root &gt;= max(left, right)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48314" y="4920377"/>
            <a:ext cx="3185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5257208" y="4183659"/>
            <a:ext cx="261164" cy="434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sink(5,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804258" y="4863454"/>
            <a:ext cx="1428516" cy="338554"/>
          </a:xfrm>
          <a:prstGeom prst="round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18933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1" name="그룹 10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02" name="직사각형 10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14" name="구부러진 연결선 113"/>
          <p:cNvCxnSpPr/>
          <p:nvPr/>
        </p:nvCxnSpPr>
        <p:spPr>
          <a:xfrm rot="16200000" flipH="1">
            <a:off x="8565499" y="6063839"/>
            <a:ext cx="12700" cy="530342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 114"/>
          <p:cNvCxnSpPr/>
          <p:nvPr/>
        </p:nvCxnSpPr>
        <p:spPr>
          <a:xfrm rot="5400000" flipH="1" flipV="1">
            <a:off x="6895066" y="4933706"/>
            <a:ext cx="9957" cy="2800565"/>
          </a:xfrm>
          <a:prstGeom prst="curvedConnector3">
            <a:avLst>
              <a:gd name="adj1" fmla="val -229587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910963" y="3757038"/>
            <a:ext cx="1698966" cy="1454136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48314" y="4920377"/>
            <a:ext cx="3185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sink(5,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16424" y="296460"/>
            <a:ext cx="507509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sink(heap h, int k) {</a:t>
            </a:r>
          </a:p>
          <a:p>
            <a:r>
              <a:rPr lang="pt-B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while (2 * k &lt;= h-&gt;N)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int j = 2 * k;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(j &lt; h-&gt;N &amp;&amp; less(h, j, j + 1)) j++;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(!less(h, k, j)) break;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swap(h, k, j);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k = j;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414835" y="764704"/>
            <a:ext cx="10791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k=5, j=10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0414835" y="1296733"/>
            <a:ext cx="10791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k=5, j=10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71674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2" name="그룹 101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03" name="직사각형 102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15" name="구부러진 연결선 114"/>
          <p:cNvCxnSpPr/>
          <p:nvPr/>
        </p:nvCxnSpPr>
        <p:spPr>
          <a:xfrm rot="16200000" flipH="1">
            <a:off x="8565499" y="6063839"/>
            <a:ext cx="12700" cy="530342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 115"/>
          <p:cNvCxnSpPr/>
          <p:nvPr/>
        </p:nvCxnSpPr>
        <p:spPr>
          <a:xfrm rot="5400000" flipH="1" flipV="1">
            <a:off x="6895066" y="4933706"/>
            <a:ext cx="9957" cy="2800565"/>
          </a:xfrm>
          <a:prstGeom prst="curvedConnector3">
            <a:avLst>
              <a:gd name="adj1" fmla="val -229587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7317739" y="1050742"/>
            <a:ext cx="4460495" cy="286922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910963" y="3757038"/>
            <a:ext cx="1698966" cy="1454136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257208" y="4183659"/>
            <a:ext cx="261164" cy="434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sink(5,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16424" y="296460"/>
            <a:ext cx="507509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sink(heap h, int k) {</a:t>
            </a:r>
          </a:p>
          <a:p>
            <a:r>
              <a:rPr lang="pt-B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while (2 * k &lt;= h-&gt;N)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int j = 2 * k;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(j &lt; h-&gt;N &amp;&amp; less(h, j, j + 1)) j++;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(!less(h, k, j)) break;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swap(h, k, j);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k = j;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414835" y="764704"/>
            <a:ext cx="10791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k=5, j=10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0414835" y="1296733"/>
            <a:ext cx="10791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k=5, j=10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2" name="그룹 101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03" name="직사각형 102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16" name="구부러진 연결선 115"/>
          <p:cNvCxnSpPr/>
          <p:nvPr/>
        </p:nvCxnSpPr>
        <p:spPr>
          <a:xfrm rot="5400000" flipH="1" flipV="1">
            <a:off x="6895066" y="4933706"/>
            <a:ext cx="9957" cy="2800565"/>
          </a:xfrm>
          <a:prstGeom prst="curvedConnector3">
            <a:avLst>
              <a:gd name="adj1" fmla="val -229587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7288774" y="1296733"/>
            <a:ext cx="3055698" cy="286922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0414835" y="1483127"/>
            <a:ext cx="68159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break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53"/>
          <p:cNvSpPr/>
          <p:nvPr/>
        </p:nvSpPr>
        <p:spPr>
          <a:xfrm>
            <a:off x="3190944" y="3734488"/>
            <a:ext cx="1698966" cy="1454136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91" name="표 90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44429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155595" y="3490809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heap-ordered?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3949325" y="4905796"/>
            <a:ext cx="3185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99" name="직사각형 98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2" name="구부러진 연결선 11"/>
          <p:cNvCxnSpPr>
            <a:stCxn id="107" idx="2"/>
            <a:endCxn id="108" idx="2"/>
          </p:cNvCxnSpPr>
          <p:nvPr/>
        </p:nvCxnSpPr>
        <p:spPr>
          <a:xfrm rot="16200000" flipH="1">
            <a:off x="7453355" y="6057120"/>
            <a:ext cx="7986" cy="551765"/>
          </a:xfrm>
          <a:prstGeom prst="curvedConnector3">
            <a:avLst>
              <a:gd name="adj1" fmla="val 296250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4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53"/>
          <p:cNvSpPr/>
          <p:nvPr/>
        </p:nvSpPr>
        <p:spPr>
          <a:xfrm>
            <a:off x="3190944" y="3734488"/>
            <a:ext cx="1698966" cy="1454136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91" name="표 90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07481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155595" y="3490809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heap-ordered?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99" name="직사각형 98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2" name="구부러진 연결선 11"/>
          <p:cNvCxnSpPr>
            <a:stCxn id="103" idx="2"/>
            <a:endCxn id="108" idx="2"/>
          </p:cNvCxnSpPr>
          <p:nvPr/>
        </p:nvCxnSpPr>
        <p:spPr>
          <a:xfrm rot="5400000" flipH="1" flipV="1">
            <a:off x="6343132" y="4947957"/>
            <a:ext cx="1059" cy="2779138"/>
          </a:xfrm>
          <a:prstGeom prst="curvedConnector3">
            <a:avLst>
              <a:gd name="adj1" fmla="val -215864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4353615" y="4149080"/>
            <a:ext cx="339192" cy="491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9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91" name="표 90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47611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kumimoji="0" lang="ko-KR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ko-KR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155595" y="3490809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4353615" y="4149080"/>
            <a:ext cx="339192" cy="491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01" name="직사각형 100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9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81991" y="5013176"/>
            <a:ext cx="11117070" cy="1141439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</p:spPr>
        <p:txBody>
          <a:bodyPr vert="horz" wrap="square" lIns="108000" tIns="108000" rIns="108000" bIns="108000" rtlCol="0" anchor="ctr">
            <a:sp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바탕체" panose="02030609000101010101" pitchFamily="17" charset="-127"/>
                <a:ea typeface="바탕체" panose="02030609000101010101" pitchFamily="17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latinLnBrk="0"/>
            <a:r>
              <a:rPr lang="ko-KR" altLang="en-US" sz="2000" dirty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내가 그리스도와 함께 십자가에 못 </a:t>
            </a:r>
            <a:r>
              <a:rPr lang="ko-KR" altLang="en-US" sz="2000" dirty="0" err="1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박혔나니</a:t>
            </a:r>
            <a:r>
              <a:rPr lang="ko-KR" altLang="en-US" sz="2000" dirty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그런즉 이제는 내가 사는 것이 아니요 오직 내 안에 그리스도께서 사시는 것이라 이제 내가 육체 가운데 사는 것은 나를 사랑하사 나를 위하여 자기 자신을 버리신 하나님의 아들을 믿는 믿음 안에서 사는 </a:t>
            </a:r>
            <a:r>
              <a:rPr lang="ko-KR" altLang="en-US" sz="2000" dirty="0" smtClean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것이라 </a:t>
            </a:r>
            <a:r>
              <a:rPr lang="en-US" altLang="ko-KR" sz="2000" dirty="0" smtClean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</a:t>
            </a:r>
            <a:r>
              <a:rPr lang="ko-KR" altLang="en-US" sz="2000" dirty="0" err="1" smtClean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갈라디아서</a:t>
            </a:r>
            <a:r>
              <a:rPr lang="ko-KR" altLang="en-US" sz="2000" dirty="0" smtClean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en-US" altLang="ko-KR" sz="2000" dirty="0" smtClean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2:20)</a:t>
            </a:r>
            <a:endParaRPr lang="en-US" altLang="ko-KR" sz="2000" dirty="0"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5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모서리가 둥근 직사각형 125"/>
          <p:cNvSpPr/>
          <p:nvPr/>
        </p:nvSpPr>
        <p:spPr>
          <a:xfrm>
            <a:off x="3190944" y="3734488"/>
            <a:ext cx="1698966" cy="1454136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3155595" y="3490809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heap-ordered?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816424" y="296460"/>
            <a:ext cx="507509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sink(heap h, int k) {</a:t>
            </a:r>
          </a:p>
          <a:p>
            <a:r>
              <a:rPr lang="pt-B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while (2 * k &lt;= h-&gt;N)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int j = 2 * k;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(j &lt; h-&gt;N &amp;&amp; less(h, j, j + 1)) j++;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(!less(h, k, j)) break;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swap(h, k, j);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k = j;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sink(4,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78366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3" name="직사각형 112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25" name="모서리가 둥근 직사각형 124"/>
          <p:cNvSpPr/>
          <p:nvPr/>
        </p:nvSpPr>
        <p:spPr>
          <a:xfrm>
            <a:off x="6804258" y="4863454"/>
            <a:ext cx="1428516" cy="338554"/>
          </a:xfrm>
          <a:prstGeom prst="round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7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모서리가 둥근 직사각형 123"/>
          <p:cNvSpPr/>
          <p:nvPr/>
        </p:nvSpPr>
        <p:spPr>
          <a:xfrm>
            <a:off x="3190944" y="3734488"/>
            <a:ext cx="1698966" cy="1454136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155595" y="3490809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heap-ordered?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816424" y="296460"/>
            <a:ext cx="507509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sink(heap h, int k) {</a:t>
            </a:r>
          </a:p>
          <a:p>
            <a:r>
              <a:rPr lang="pt-B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while (2 * k &lt;= h-&gt;N)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int j = 2 * k;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(j &lt; h-&gt;N &amp;&amp; less(h, j, j + 1)) j++;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(!less(h, k, j)) break;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swap(h, k, j);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k = j;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414835" y="764704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k=4, j=8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sink(4,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62631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5" name="직선 화살표 연결선 94"/>
          <p:cNvCxnSpPr/>
          <p:nvPr/>
        </p:nvCxnSpPr>
        <p:spPr>
          <a:xfrm>
            <a:off x="3931997" y="4923212"/>
            <a:ext cx="3185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26" name="모서리가 둥근 직사각형 125"/>
          <p:cNvSpPr/>
          <p:nvPr/>
        </p:nvSpPr>
        <p:spPr>
          <a:xfrm>
            <a:off x="9085625" y="1038122"/>
            <a:ext cx="2704959" cy="286165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6"/>
          <p:cNvCxnSpPr>
            <a:stCxn id="120" idx="2"/>
            <a:endCxn id="121" idx="2"/>
          </p:cNvCxnSpPr>
          <p:nvPr/>
        </p:nvCxnSpPr>
        <p:spPr>
          <a:xfrm rot="16200000" flipH="1">
            <a:off x="7453355" y="6057120"/>
            <a:ext cx="7986" cy="551765"/>
          </a:xfrm>
          <a:prstGeom prst="curvedConnector3">
            <a:avLst>
              <a:gd name="adj1" fmla="val 296250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10414835" y="1296733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k=4, j=9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모서리가 둥근 직사각형 123"/>
          <p:cNvSpPr/>
          <p:nvPr/>
        </p:nvSpPr>
        <p:spPr>
          <a:xfrm>
            <a:off x="3190944" y="3734488"/>
            <a:ext cx="1698966" cy="1454136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155595" y="3490809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heap-ordered?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97" name="직선 화살표 연결선 96"/>
          <p:cNvCxnSpPr/>
          <p:nvPr/>
        </p:nvCxnSpPr>
        <p:spPr>
          <a:xfrm>
            <a:off x="4353615" y="4149080"/>
            <a:ext cx="339192" cy="491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816424" y="296460"/>
            <a:ext cx="507509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sink(heap h, int k) {</a:t>
            </a:r>
          </a:p>
          <a:p>
            <a:r>
              <a:rPr lang="pt-B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while (2 * k &lt;= h-&gt;N)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int j = 2 * k;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(j &lt; h-&gt;N &amp;&amp; less(h, j, j + 1)) j++;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(!less(h, k, j)) break;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swap(h, k, j);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k = j;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414835" y="764704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k=4, j=8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414835" y="1296733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k=4, j=9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sink(4,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98503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" name="구부러진 연결선 5"/>
          <p:cNvCxnSpPr>
            <a:stCxn id="116" idx="2"/>
            <a:endCxn id="121" idx="2"/>
          </p:cNvCxnSpPr>
          <p:nvPr/>
        </p:nvCxnSpPr>
        <p:spPr>
          <a:xfrm rot="5400000" flipH="1" flipV="1">
            <a:off x="6343132" y="4947957"/>
            <a:ext cx="1059" cy="2779138"/>
          </a:xfrm>
          <a:prstGeom prst="curvedConnector3">
            <a:avLst>
              <a:gd name="adj1" fmla="val -215864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9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모서리가 둥근 직사각형 123"/>
          <p:cNvSpPr/>
          <p:nvPr/>
        </p:nvSpPr>
        <p:spPr>
          <a:xfrm>
            <a:off x="3190944" y="3734488"/>
            <a:ext cx="1698966" cy="1454136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155595" y="3490809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heap-ordered?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97" name="직선 화살표 연결선 96"/>
          <p:cNvCxnSpPr/>
          <p:nvPr/>
        </p:nvCxnSpPr>
        <p:spPr>
          <a:xfrm>
            <a:off x="4353615" y="4149080"/>
            <a:ext cx="339192" cy="491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816424" y="296460"/>
            <a:ext cx="507509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sink(heap h, int k) {</a:t>
            </a:r>
          </a:p>
          <a:p>
            <a:r>
              <a:rPr lang="pt-B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while (2 * k &lt;= h-&gt;N)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int j = 2 * k;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(j &lt; h-&gt;N &amp;&amp; less(h, j, j + 1)) j++;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(!less(h, k, j)) break;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swap(h, k, j);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k = j;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414835" y="764704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k=4, j=8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414835" y="1296733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k=4, j=9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414834" y="1739980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k=9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sink(4,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413285" y="1998591"/>
            <a:ext cx="13773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exit while()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25153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" name="구부러진 연결선 5"/>
          <p:cNvCxnSpPr>
            <a:stCxn id="116" idx="2"/>
            <a:endCxn id="121" idx="2"/>
          </p:cNvCxnSpPr>
          <p:nvPr/>
        </p:nvCxnSpPr>
        <p:spPr>
          <a:xfrm rot="5400000" flipH="1" flipV="1">
            <a:off x="6343132" y="4947957"/>
            <a:ext cx="1059" cy="2779138"/>
          </a:xfrm>
          <a:prstGeom prst="curvedConnector3">
            <a:avLst>
              <a:gd name="adj1" fmla="val -215864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7282131" y="1534228"/>
            <a:ext cx="1698966" cy="275420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모서리가 둥근 직사각형 123"/>
          <p:cNvSpPr/>
          <p:nvPr/>
        </p:nvSpPr>
        <p:spPr>
          <a:xfrm>
            <a:off x="3190944" y="3734488"/>
            <a:ext cx="1698966" cy="1454136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155595" y="3490809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97" name="직선 화살표 연결선 96"/>
          <p:cNvCxnSpPr/>
          <p:nvPr/>
        </p:nvCxnSpPr>
        <p:spPr>
          <a:xfrm>
            <a:off x="4353615" y="4149080"/>
            <a:ext cx="339192" cy="491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816424" y="296460"/>
            <a:ext cx="507509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sink(heap h, int k) {</a:t>
            </a:r>
          </a:p>
          <a:p>
            <a:r>
              <a:rPr lang="pt-B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while (2 * k &lt;= h-&gt;N)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int j = 2 * k;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(j &lt; h-&gt;N &amp;&amp; less(h, j, j + 1)) j++;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(!less(h, k, j)) break;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swap(h, k, j);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k = j;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414835" y="764704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k=4, j=8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414835" y="1296733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k=4, j=9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414834" y="1739980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k=9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sink(4,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413285" y="1998591"/>
            <a:ext cx="13773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exit while()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630103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" name="구부러진 연결선 5"/>
          <p:cNvCxnSpPr>
            <a:stCxn id="116" idx="2"/>
            <a:endCxn id="121" idx="2"/>
          </p:cNvCxnSpPr>
          <p:nvPr/>
        </p:nvCxnSpPr>
        <p:spPr>
          <a:xfrm rot="5400000" flipH="1" flipV="1">
            <a:off x="6343132" y="4947957"/>
            <a:ext cx="1059" cy="2779138"/>
          </a:xfrm>
          <a:prstGeom prst="curvedConnector3">
            <a:avLst>
              <a:gd name="adj1" fmla="val -215864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7282131" y="1534228"/>
            <a:ext cx="1698966" cy="275420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/>
        </p:nvSpPr>
        <p:spPr>
          <a:xfrm>
            <a:off x="6639448" y="3023299"/>
            <a:ext cx="1698966" cy="1335949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155595" y="3490809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sink(3,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60787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7116770" y="2756361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heap-ordered?</a:t>
            </a:r>
          </a:p>
        </p:txBody>
      </p:sp>
      <p:cxnSp>
        <p:nvCxnSpPr>
          <p:cNvPr id="7" name="구부러진 연결선 6"/>
          <p:cNvCxnSpPr>
            <a:stCxn id="118" idx="2"/>
            <a:endCxn id="119" idx="2"/>
          </p:cNvCxnSpPr>
          <p:nvPr/>
        </p:nvCxnSpPr>
        <p:spPr>
          <a:xfrm rot="16200000" flipH="1">
            <a:off x="6345137" y="6058530"/>
            <a:ext cx="3475" cy="553456"/>
          </a:xfrm>
          <a:prstGeom prst="curvedConnector3">
            <a:avLst>
              <a:gd name="adj1" fmla="val 66784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7390078" y="4041832"/>
            <a:ext cx="3185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130821" y="4330880"/>
            <a:ext cx="803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j or 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j++</a:t>
            </a:r>
            <a:r>
              <a:rPr lang="en-US" altLang="ko-KR" sz="1200" dirty="0" smtClean="0">
                <a:solidFill>
                  <a:srgbClr val="C00000"/>
                </a:solidFill>
              </a:rPr>
              <a:t> ?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1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/>
        </p:nvSpPr>
        <p:spPr>
          <a:xfrm>
            <a:off x="6639448" y="3023299"/>
            <a:ext cx="1698966" cy="1335949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155595" y="3490809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sink(3,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196232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7116770" y="2756361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heap-ordered?</a:t>
            </a:r>
          </a:p>
        </p:txBody>
      </p:sp>
      <p:cxnSp>
        <p:nvCxnSpPr>
          <p:cNvPr id="7" name="구부러진 연결선 6"/>
          <p:cNvCxnSpPr>
            <a:stCxn id="118" idx="2"/>
            <a:endCxn id="115" idx="2"/>
          </p:cNvCxnSpPr>
          <p:nvPr/>
        </p:nvCxnSpPr>
        <p:spPr>
          <a:xfrm rot="5400000">
            <a:off x="5236887" y="5500262"/>
            <a:ext cx="12700" cy="166651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7108720" y="3429000"/>
            <a:ext cx="136680" cy="327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16424" y="296460"/>
            <a:ext cx="507509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sink(heap h, int k) {</a:t>
            </a:r>
          </a:p>
          <a:p>
            <a:r>
              <a:rPr lang="pt-B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while (2 * k &lt;= h-&gt;N)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int j = 2 * k;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(j &lt; h-&gt;N &amp;&amp; less(h, j, j + 1)) j++;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(!less(h, k, j)) break;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swap(h, k, j);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k = j;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414835" y="764704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k=3, j=6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414835" y="1296733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k=3, j=6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14834" y="1739980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k=6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413285" y="1998591"/>
            <a:ext cx="13773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exit while()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/>
        </p:nvSpPr>
        <p:spPr>
          <a:xfrm>
            <a:off x="6639448" y="3023299"/>
            <a:ext cx="1698966" cy="1335949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155595" y="3490809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sink(3,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960761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7116770" y="2756361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7" name="구부러진 연결선 6"/>
          <p:cNvCxnSpPr>
            <a:stCxn id="118" idx="2"/>
            <a:endCxn id="115" idx="2"/>
          </p:cNvCxnSpPr>
          <p:nvPr/>
        </p:nvCxnSpPr>
        <p:spPr>
          <a:xfrm rot="5400000">
            <a:off x="5236887" y="5500262"/>
            <a:ext cx="12700" cy="166651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7108720" y="3429000"/>
            <a:ext cx="136680" cy="327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16424" y="296460"/>
            <a:ext cx="507509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sink(heap h, int k) {</a:t>
            </a:r>
          </a:p>
          <a:p>
            <a:r>
              <a:rPr lang="pt-B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while (2 * k &lt;= h-&gt;N)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int j = 2 * k;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(j &lt; h-&gt;N &amp;&amp; less(h, j, j + 1)) j++;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(!less(h, k, j)) break;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swap(h, k, j);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k = j;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414835" y="764704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k=3, j=6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414835" y="1296733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k=3, j=6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14834" y="1739980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k=6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413285" y="1998591"/>
            <a:ext cx="13773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exit while()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4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/>
        </p:nvSpPr>
        <p:spPr>
          <a:xfrm>
            <a:off x="3154271" y="3018895"/>
            <a:ext cx="3452685" cy="2222216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155595" y="3490809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sink(2,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7116770" y="2756361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816424" y="296460"/>
            <a:ext cx="507509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sink(heap h, int k) {</a:t>
            </a:r>
          </a:p>
          <a:p>
            <a:r>
              <a:rPr lang="pt-B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while (2 * k &lt;= h-&gt;N)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int j = 2 * k;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(j &lt; h-&gt;N &amp;&amp; less(h, j, j + 1)) j++;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(!less(h, k, j)) break;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swap(h, k, j);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k = j;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414835" y="764704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k=2, j=4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414835" y="1296733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k=2, j=5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14834" y="1739980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k=5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413285" y="1998591"/>
            <a:ext cx="13773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exit while()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 flipV="1">
            <a:off x="4489300" y="4058465"/>
            <a:ext cx="886620" cy="9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116" idx="2"/>
            <a:endCxn id="117" idx="2"/>
          </p:cNvCxnSpPr>
          <p:nvPr/>
        </p:nvCxnSpPr>
        <p:spPr>
          <a:xfrm rot="16200000" flipH="1">
            <a:off x="5226472" y="6065676"/>
            <a:ext cx="912" cy="545670"/>
          </a:xfrm>
          <a:prstGeom prst="curvedConnector3">
            <a:avLst>
              <a:gd name="adj1" fmla="val 2516578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3656694" y="274676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heap-ordered?</a:t>
            </a:r>
          </a:p>
        </p:txBody>
      </p:sp>
      <p:cxnSp>
        <p:nvCxnSpPr>
          <p:cNvPr id="105" name="구부러진 연결선 104"/>
          <p:cNvCxnSpPr>
            <a:stCxn id="104" idx="2"/>
          </p:cNvCxnSpPr>
          <p:nvPr/>
        </p:nvCxnSpPr>
        <p:spPr>
          <a:xfrm rot="16200000" flipH="1">
            <a:off x="4362217" y="2986051"/>
            <a:ext cx="292878" cy="36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/>
        </p:nvSpPr>
        <p:spPr>
          <a:xfrm>
            <a:off x="3154271" y="3018895"/>
            <a:ext cx="3452685" cy="2222216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155595" y="3490809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sink(2,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610274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7116770" y="2756361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816424" y="296460"/>
            <a:ext cx="507509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sink(heap h, int k) {</a:t>
            </a:r>
          </a:p>
          <a:p>
            <a:r>
              <a:rPr lang="pt-B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while (2 * k &lt;= h-&gt;N)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int j = 2 * k;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(j &lt; h-&gt;N &amp;&amp; less(h, j, j + 1)) j++;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(!less(h, k, j)) break;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swap(h, k, j);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k = j;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414835" y="764704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k=2, j=4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414835" y="1296733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k=2, j=5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14834" y="1739980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k=5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413285" y="1998591"/>
            <a:ext cx="13773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exit while()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 flipV="1">
            <a:off x="4489300" y="4058465"/>
            <a:ext cx="886620" cy="9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116" idx="2"/>
            <a:endCxn id="117" idx="2"/>
          </p:cNvCxnSpPr>
          <p:nvPr/>
        </p:nvCxnSpPr>
        <p:spPr>
          <a:xfrm rot="16200000" flipH="1">
            <a:off x="5226472" y="6065676"/>
            <a:ext cx="912" cy="545670"/>
          </a:xfrm>
          <a:prstGeom prst="curvedConnector3">
            <a:avLst>
              <a:gd name="adj1" fmla="val 2516578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656694" y="274676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heap-ordered?</a:t>
            </a:r>
          </a:p>
        </p:txBody>
      </p:sp>
      <p:cxnSp>
        <p:nvCxnSpPr>
          <p:cNvPr id="104" name="구부러진 연결선 103"/>
          <p:cNvCxnSpPr>
            <a:stCxn id="96" idx="2"/>
          </p:cNvCxnSpPr>
          <p:nvPr/>
        </p:nvCxnSpPr>
        <p:spPr>
          <a:xfrm rot="16200000" flipH="1">
            <a:off x="4362217" y="2986051"/>
            <a:ext cx="292878" cy="36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Chapter </a:t>
            </a:r>
            <a:r>
              <a:rPr lang="en-US" altLang="ko-KR" dirty="0" smtClean="0">
                <a:solidFill>
                  <a:schemeClr val="tx1"/>
                </a:solidFill>
              </a:rPr>
              <a:t>5: Heap and Priority Queue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9991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Heap &amp; Priority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Heapsort</a:t>
            </a:r>
          </a:p>
          <a:p>
            <a:pPr lvl="1"/>
            <a:r>
              <a:rPr lang="en-US" altLang="ko-KR" dirty="0"/>
              <a:t>Heap Construction – Heapify</a:t>
            </a:r>
          </a:p>
          <a:p>
            <a:pPr lvl="1"/>
            <a:r>
              <a:rPr lang="en-US" altLang="ko-KR" dirty="0" smtClean="0"/>
              <a:t>Heapsort</a:t>
            </a:r>
          </a:p>
          <a:p>
            <a:pPr lvl="1"/>
            <a:r>
              <a:rPr lang="en-US" altLang="ko-KR" dirty="0" smtClean="0"/>
              <a:t>Time Complexity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Heap &amp; PQ Coding</a:t>
            </a:r>
          </a:p>
        </p:txBody>
      </p:sp>
    </p:spTree>
    <p:extLst>
      <p:ext uri="{BB962C8B-B14F-4D97-AF65-F5344CB8AC3E}">
        <p14:creationId xmlns:p14="http://schemas.microsoft.com/office/powerpoint/2010/main" val="21147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/>
        </p:nvSpPr>
        <p:spPr>
          <a:xfrm>
            <a:off x="3154271" y="3018895"/>
            <a:ext cx="3452685" cy="2222216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155595" y="3490809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sink(2,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2245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7116770" y="2756361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816424" y="296460"/>
            <a:ext cx="507509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sink(heap h, int k) {</a:t>
            </a:r>
          </a:p>
          <a:p>
            <a:r>
              <a:rPr lang="pt-B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while (2 * k &lt;= h-&gt;N)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int j = 2 * k;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(j &lt; h-&gt;N &amp;&amp; less(h, j, j + 1)) j++;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(!less(h, k, j)) break;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swap(h, k, j);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k = j;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414835" y="764704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k=2, j=4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414835" y="1296733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k=2, j=5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4995839" y="3670736"/>
            <a:ext cx="464869" cy="343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114" idx="2"/>
            <a:endCxn id="117" idx="2"/>
          </p:cNvCxnSpPr>
          <p:nvPr/>
        </p:nvCxnSpPr>
        <p:spPr>
          <a:xfrm rot="16200000" flipH="1">
            <a:off x="4670183" y="5509386"/>
            <a:ext cx="9957" cy="1649204"/>
          </a:xfrm>
          <a:prstGeom prst="curvedConnector3">
            <a:avLst>
              <a:gd name="adj1" fmla="val 239587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10413285" y="1518357"/>
            <a:ext cx="7809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swap()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656694" y="274676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heap-ordered?</a:t>
            </a:r>
          </a:p>
        </p:txBody>
      </p:sp>
      <p:cxnSp>
        <p:nvCxnSpPr>
          <p:cNvPr id="105" name="구부러진 연결선 104"/>
          <p:cNvCxnSpPr>
            <a:stCxn id="104" idx="2"/>
          </p:cNvCxnSpPr>
          <p:nvPr/>
        </p:nvCxnSpPr>
        <p:spPr>
          <a:xfrm rot="16200000" flipH="1">
            <a:off x="4362217" y="2986051"/>
            <a:ext cx="292878" cy="36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8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/>
        </p:nvSpPr>
        <p:spPr>
          <a:xfrm>
            <a:off x="3154271" y="3018895"/>
            <a:ext cx="3452685" cy="2222216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155595" y="3490809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sink(2,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22025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7116770" y="2756361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816424" y="296460"/>
            <a:ext cx="507509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sink(heap h, int k) {</a:t>
            </a:r>
          </a:p>
          <a:p>
            <a:r>
              <a:rPr lang="pt-B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while (2 * k &lt;= h-&gt;N)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int j = 2 * k;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(j &lt; h-&gt;N &amp;&amp; less(h, j, j + 1)) j++;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(!less(h, k, j)) break;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swap(h, k, j);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k = j;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414835" y="764704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k=2, j=4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414835" y="1296733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k=2, j=5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14834" y="1739980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k=5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413285" y="1998591"/>
            <a:ext cx="88036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while()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4995839" y="3670736"/>
            <a:ext cx="464869" cy="343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114" idx="2"/>
            <a:endCxn id="117" idx="2"/>
          </p:cNvCxnSpPr>
          <p:nvPr/>
        </p:nvCxnSpPr>
        <p:spPr>
          <a:xfrm rot="16200000" flipH="1">
            <a:off x="4670183" y="5509386"/>
            <a:ext cx="9957" cy="1649204"/>
          </a:xfrm>
          <a:prstGeom prst="curvedConnector3">
            <a:avLst>
              <a:gd name="adj1" fmla="val 239587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10413285" y="1518357"/>
            <a:ext cx="7809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swap()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70629" y="2306368"/>
            <a:ext cx="1130438" cy="276999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200" smtClean="0"/>
              <a:t>What's next?</a:t>
            </a:r>
            <a:endParaRPr lang="en-US" altLang="ko-KR" sz="1200" dirty="0"/>
          </a:p>
        </p:txBody>
      </p:sp>
      <p:sp>
        <p:nvSpPr>
          <p:cNvPr id="105" name="직사각형 104"/>
          <p:cNvSpPr/>
          <p:nvPr/>
        </p:nvSpPr>
        <p:spPr>
          <a:xfrm>
            <a:off x="3656694" y="274676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heap-ordered?</a:t>
            </a:r>
          </a:p>
        </p:txBody>
      </p:sp>
      <p:cxnSp>
        <p:nvCxnSpPr>
          <p:cNvPr id="106" name="구부러진 연결선 105"/>
          <p:cNvCxnSpPr>
            <a:stCxn id="105" idx="2"/>
          </p:cNvCxnSpPr>
          <p:nvPr/>
        </p:nvCxnSpPr>
        <p:spPr>
          <a:xfrm rot="16200000" flipH="1">
            <a:off x="4362217" y="2986051"/>
            <a:ext cx="292878" cy="36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9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/>
        </p:nvSpPr>
        <p:spPr>
          <a:xfrm>
            <a:off x="3154271" y="3018895"/>
            <a:ext cx="3452685" cy="2222216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155595" y="3490809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sink(2,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7116770" y="2756361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816424" y="296460"/>
            <a:ext cx="507509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sink(heap h, int k) {</a:t>
            </a:r>
          </a:p>
          <a:p>
            <a:r>
              <a:rPr lang="pt-B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while (2 * k &lt;= h-&gt;N)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int j = 2 * k;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(j &lt; h-&gt;N &amp;&amp; less(h, j, j + 1)) j++;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(!less(h, k, j)) break;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swap(h, k, j);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k = j;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414835" y="764704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k=2, j=4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414835" y="1296733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k=2, j=5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14834" y="1739980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k=5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413285" y="1998591"/>
            <a:ext cx="88036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while()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5648314" y="4920377"/>
            <a:ext cx="3185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122" idx="2"/>
            <a:endCxn id="123" idx="2"/>
          </p:cNvCxnSpPr>
          <p:nvPr/>
        </p:nvCxnSpPr>
        <p:spPr>
          <a:xfrm rot="16200000" flipH="1">
            <a:off x="8565499" y="6063839"/>
            <a:ext cx="12700" cy="530342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10413285" y="1518357"/>
            <a:ext cx="7809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swap()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70629" y="2306368"/>
            <a:ext cx="1130438" cy="276999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200" smtClean="0"/>
              <a:t>What's next?</a:t>
            </a:r>
            <a:endParaRPr lang="en-US" altLang="ko-KR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700588" y="4863101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sink(5,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8293757" y="4897509"/>
            <a:ext cx="244688" cy="269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0395427" y="2642148"/>
            <a:ext cx="107914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k=5, j=10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k=5, j=10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656694" y="274676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heap-ordered?</a:t>
            </a:r>
          </a:p>
        </p:txBody>
      </p:sp>
      <p:cxnSp>
        <p:nvCxnSpPr>
          <p:cNvPr id="108" name="구부러진 연결선 107"/>
          <p:cNvCxnSpPr>
            <a:stCxn id="107" idx="2"/>
          </p:cNvCxnSpPr>
          <p:nvPr/>
        </p:nvCxnSpPr>
        <p:spPr>
          <a:xfrm rot="16200000" flipH="1">
            <a:off x="4362217" y="2986051"/>
            <a:ext cx="292878" cy="36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6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/>
        </p:nvSpPr>
        <p:spPr>
          <a:xfrm>
            <a:off x="3154271" y="3018895"/>
            <a:ext cx="3452685" cy="2222216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155595" y="3490809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sink(2,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76472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7116770" y="2756361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816424" y="296460"/>
            <a:ext cx="507509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sink(heap h, int k) {</a:t>
            </a:r>
          </a:p>
          <a:p>
            <a:r>
              <a:rPr lang="pt-B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while (2 * k &lt;= h-&gt;N)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int j = 2 * k;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(j &lt; h-&gt;N &amp;&amp; less(h, j, j + 1)) j++;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(!less(h, k, j)) break;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swap(h, k, j);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k = j;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414835" y="764704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k=2, j=4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414835" y="1296733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k=2, j=5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14834" y="1739980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k=5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413285" y="1998591"/>
            <a:ext cx="88036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while()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656694" y="274676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heap-ordered?</a:t>
            </a:r>
          </a:p>
        </p:txBody>
      </p:sp>
      <p:cxnSp>
        <p:nvCxnSpPr>
          <p:cNvPr id="6" name="구부러진 연결선 5"/>
          <p:cNvCxnSpPr>
            <a:stCxn id="102" idx="2"/>
            <a:endCxn id="62" idx="2"/>
          </p:cNvCxnSpPr>
          <p:nvPr/>
        </p:nvCxnSpPr>
        <p:spPr>
          <a:xfrm rot="16200000" flipH="1">
            <a:off x="4362217" y="2986051"/>
            <a:ext cx="292878" cy="36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5257207" y="4234018"/>
            <a:ext cx="231058" cy="374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117" idx="2"/>
            <a:endCxn id="122" idx="2"/>
          </p:cNvCxnSpPr>
          <p:nvPr/>
        </p:nvCxnSpPr>
        <p:spPr>
          <a:xfrm rot="5400000" flipH="1" flipV="1">
            <a:off x="6895066" y="4933706"/>
            <a:ext cx="9957" cy="2800565"/>
          </a:xfrm>
          <a:prstGeom prst="curvedConnector3">
            <a:avLst>
              <a:gd name="adj1" fmla="val -229587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10413285" y="1518357"/>
            <a:ext cx="7809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swap()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70629" y="2306368"/>
            <a:ext cx="1130438" cy="276999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200" smtClean="0"/>
              <a:t>What's next?</a:t>
            </a:r>
            <a:endParaRPr lang="en-US" altLang="ko-KR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700588" y="4863101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sink(5,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8293757" y="4897509"/>
            <a:ext cx="244688" cy="269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0395427" y="2642148"/>
            <a:ext cx="1079142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k=5, j=10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k=5, j=10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swap()</a:t>
            </a:r>
          </a:p>
        </p:txBody>
      </p:sp>
    </p:spTree>
    <p:extLst>
      <p:ext uri="{BB962C8B-B14F-4D97-AF65-F5344CB8AC3E}">
        <p14:creationId xmlns:p14="http://schemas.microsoft.com/office/powerpoint/2010/main" val="4677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/>
        </p:nvSpPr>
        <p:spPr>
          <a:xfrm>
            <a:off x="3154271" y="3018895"/>
            <a:ext cx="3452685" cy="2222216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155595" y="3490809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sink(2,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09737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7116770" y="2756361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816424" y="296460"/>
            <a:ext cx="507509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sink(heap h, int k) {</a:t>
            </a:r>
          </a:p>
          <a:p>
            <a:r>
              <a:rPr lang="pt-B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while (2 * k &lt;= h-&gt;N)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int j = 2 * k;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(j &lt; h-&gt;N &amp;&amp; less(h, j, j + 1)) j++;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(!less(h, k, j)) break;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swap(h, k, j);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k = j;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414835" y="764704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k=2, j=4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414835" y="1296733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k=2, j=5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14834" y="1739980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k=5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413285" y="1998591"/>
            <a:ext cx="88036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while()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0413285" y="1518357"/>
            <a:ext cx="7809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swap()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70629" y="2306368"/>
            <a:ext cx="1130438" cy="276999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200" smtClean="0"/>
              <a:t>What's next?</a:t>
            </a:r>
            <a:endParaRPr lang="en-US" altLang="ko-KR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700588" y="4863101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sink(5,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8293757" y="4897509"/>
            <a:ext cx="244688" cy="269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0395427" y="2642148"/>
            <a:ext cx="1377300" cy="11695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k=5, j=10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k=5, j=10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swap()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while() exit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656694" y="274676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heap-ordered?</a:t>
            </a:r>
          </a:p>
        </p:txBody>
      </p:sp>
      <p:cxnSp>
        <p:nvCxnSpPr>
          <p:cNvPr id="108" name="구부러진 연결선 107"/>
          <p:cNvCxnSpPr>
            <a:stCxn id="107" idx="2"/>
          </p:cNvCxnSpPr>
          <p:nvPr/>
        </p:nvCxnSpPr>
        <p:spPr>
          <a:xfrm rot="16200000" flipH="1">
            <a:off x="4362217" y="2986051"/>
            <a:ext cx="292878" cy="36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모서리가 둥근 직사각형 106"/>
          <p:cNvSpPr/>
          <p:nvPr/>
        </p:nvSpPr>
        <p:spPr>
          <a:xfrm>
            <a:off x="3154271" y="2525002"/>
            <a:ext cx="5245985" cy="2716109"/>
          </a:xfrm>
          <a:prstGeom prst="roundRec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155595" y="3490809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sink(1,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49271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7116770" y="2756361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961918" y="2051067"/>
            <a:ext cx="1327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heap ordered?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6" name="구부러진 연결선 5"/>
          <p:cNvCxnSpPr>
            <a:endCxn id="63" idx="0"/>
          </p:cNvCxnSpPr>
          <p:nvPr/>
        </p:nvCxnSpPr>
        <p:spPr>
          <a:xfrm>
            <a:off x="5758191" y="2323816"/>
            <a:ext cx="529117" cy="2449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656694" y="2746764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7-node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3155595" y="3490809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sink(1,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43792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7116770" y="2756361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961918" y="2051067"/>
            <a:ext cx="1327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heap ordered?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6" name="구부러진 연결선 5"/>
          <p:cNvCxnSpPr>
            <a:endCxn id="63" idx="0"/>
          </p:cNvCxnSpPr>
          <p:nvPr/>
        </p:nvCxnSpPr>
        <p:spPr>
          <a:xfrm>
            <a:off x="5758191" y="2323816"/>
            <a:ext cx="529117" cy="2449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656694" y="2746764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7-node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313254" y="3346691"/>
            <a:ext cx="1932146" cy="1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114" idx="2"/>
            <a:endCxn id="115" idx="2"/>
          </p:cNvCxnSpPr>
          <p:nvPr/>
        </p:nvCxnSpPr>
        <p:spPr>
          <a:xfrm rot="16200000" flipH="1">
            <a:off x="4124838" y="6054730"/>
            <a:ext cx="4511" cy="553069"/>
          </a:xfrm>
          <a:prstGeom prst="curvedConnector3">
            <a:avLst>
              <a:gd name="adj1" fmla="val 51676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6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3155595" y="3490809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sink(1,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420244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7116770" y="2756361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961918" y="2051067"/>
            <a:ext cx="1327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heap ordered?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6" name="구부러진 연결선 5"/>
          <p:cNvCxnSpPr>
            <a:endCxn id="63" idx="0"/>
          </p:cNvCxnSpPr>
          <p:nvPr/>
        </p:nvCxnSpPr>
        <p:spPr>
          <a:xfrm>
            <a:off x="5758191" y="2323816"/>
            <a:ext cx="529117" cy="2449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656694" y="2746764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7-node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534286" y="3062685"/>
            <a:ext cx="711114" cy="285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115" idx="2"/>
            <a:endCxn id="113" idx="2"/>
          </p:cNvCxnSpPr>
          <p:nvPr/>
        </p:nvCxnSpPr>
        <p:spPr>
          <a:xfrm rot="5400000" flipH="1">
            <a:off x="3851297" y="5781191"/>
            <a:ext cx="1929" cy="1102733"/>
          </a:xfrm>
          <a:prstGeom prst="curvedConnector3">
            <a:avLst>
              <a:gd name="adj1" fmla="val -118507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3155595" y="3490809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sink(1,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64100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7116770" y="2756361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961918" y="2051067"/>
            <a:ext cx="1327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heap ordered?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6" name="구부러진 연결선 5"/>
          <p:cNvCxnSpPr>
            <a:endCxn id="63" idx="0"/>
          </p:cNvCxnSpPr>
          <p:nvPr/>
        </p:nvCxnSpPr>
        <p:spPr>
          <a:xfrm>
            <a:off x="5758191" y="2323816"/>
            <a:ext cx="529117" cy="2449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656694" y="2746764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7-node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534286" y="3062685"/>
            <a:ext cx="711114" cy="285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115" idx="2"/>
            <a:endCxn id="113" idx="2"/>
          </p:cNvCxnSpPr>
          <p:nvPr/>
        </p:nvCxnSpPr>
        <p:spPr>
          <a:xfrm rot="5400000" flipH="1">
            <a:off x="3851297" y="5781191"/>
            <a:ext cx="1929" cy="1102733"/>
          </a:xfrm>
          <a:prstGeom prst="curvedConnector3">
            <a:avLst>
              <a:gd name="adj1" fmla="val -118507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3155595" y="3490809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sink(1,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36662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7116770" y="2756361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961918" y="2051067"/>
            <a:ext cx="1327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heap ordered?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6" name="구부러진 연결선 5"/>
          <p:cNvCxnSpPr>
            <a:endCxn id="63" idx="0"/>
          </p:cNvCxnSpPr>
          <p:nvPr/>
        </p:nvCxnSpPr>
        <p:spPr>
          <a:xfrm>
            <a:off x="5758191" y="2323816"/>
            <a:ext cx="529117" cy="2449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656694" y="2746764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7-node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7384009" y="4100812"/>
            <a:ext cx="349221" cy="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118" idx="2"/>
            <a:endCxn id="119" idx="2"/>
          </p:cNvCxnSpPr>
          <p:nvPr/>
        </p:nvCxnSpPr>
        <p:spPr>
          <a:xfrm rot="16200000" flipH="1">
            <a:off x="6345137" y="6058530"/>
            <a:ext cx="3475" cy="553456"/>
          </a:xfrm>
          <a:prstGeom prst="curvedConnector3">
            <a:avLst>
              <a:gd name="adj1" fmla="val 66784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558399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sink(3,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8262030" y="4934089"/>
            <a:ext cx="165952" cy="18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2060"/>
                </a:solidFill>
              </a:rPr>
              <a:t>Basic plan for in-place sort</a:t>
            </a:r>
          </a:p>
          <a:p>
            <a:r>
              <a:rPr lang="en-US" altLang="ko-KR" b="1" dirty="0"/>
              <a:t>1</a:t>
            </a:r>
            <a:r>
              <a:rPr lang="en-US" altLang="ko-KR" b="1" baseline="30000" dirty="0"/>
              <a:t>st</a:t>
            </a:r>
            <a:r>
              <a:rPr lang="en-US" altLang="ko-KR" b="1" dirty="0"/>
              <a:t> Pass</a:t>
            </a:r>
            <a:r>
              <a:rPr lang="en-US" altLang="ko-KR" dirty="0"/>
              <a:t>: </a:t>
            </a:r>
            <a:r>
              <a:rPr lang="en-US" altLang="ko-KR" dirty="0" smtClean="0"/>
              <a:t>Build </a:t>
            </a:r>
            <a:r>
              <a:rPr lang="en-US" altLang="ko-KR" dirty="0" err="1"/>
              <a:t>maxheap</a:t>
            </a:r>
            <a:r>
              <a:rPr lang="en-US" altLang="ko-KR" dirty="0"/>
              <a:t> with all </a:t>
            </a:r>
            <a:r>
              <a:rPr lang="en-US" altLang="ko-KR" b="1" dirty="0">
                <a:solidFill>
                  <a:srgbClr val="C00000"/>
                </a:solidFill>
              </a:rPr>
              <a:t>N</a:t>
            </a:r>
            <a:r>
              <a:rPr lang="en-US" altLang="ko-KR" dirty="0"/>
              <a:t> keys.</a:t>
            </a:r>
          </a:p>
          <a:p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</a:t>
            </a:r>
            <a:r>
              <a:rPr lang="en-US" altLang="ko-KR" dirty="0" smtClean="0"/>
              <a:t>: </a:t>
            </a:r>
            <a:r>
              <a:rPr lang="en-US" altLang="ko-KR" dirty="0"/>
              <a:t>Repeatedly remove the maximum key.</a:t>
            </a:r>
          </a:p>
          <a:p>
            <a:endParaRPr lang="en-US" altLang="ko-KR" dirty="0"/>
          </a:p>
        </p:txBody>
      </p:sp>
      <p:sp>
        <p:nvSpPr>
          <p:cNvPr id="105" name="TextBox 104"/>
          <p:cNvSpPr txBox="1"/>
          <p:nvPr/>
        </p:nvSpPr>
        <p:spPr>
          <a:xfrm>
            <a:off x="2495600" y="6039204"/>
            <a:ext cx="6232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C00000"/>
                </a:solidFill>
                <a:latin typeface="Century Gothic" panose="020B0502020202020204" pitchFamily="34" charset="0"/>
              </a:rPr>
              <a:t>   1          2           3          4          5          6          7          8          9        </a:t>
            </a:r>
            <a:r>
              <a:rPr lang="en-US" altLang="ko-KR" sz="13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10         </a:t>
            </a:r>
            <a:r>
              <a:rPr lang="en-US" altLang="ko-KR" sz="1300" dirty="0">
                <a:solidFill>
                  <a:srgbClr val="C00000"/>
                </a:solidFill>
                <a:latin typeface="Century Gothic" panose="020B0502020202020204" pitchFamily="34" charset="0"/>
              </a:rPr>
              <a:t>11</a:t>
            </a:r>
            <a:endParaRPr lang="ko-KR" altLang="en-US" sz="13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20489"/>
              </p:ext>
            </p:extLst>
          </p:nvPr>
        </p:nvGraphicFramePr>
        <p:xfrm>
          <a:off x="2495600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9395"/>
              </p:ext>
            </p:extLst>
          </p:nvPr>
        </p:nvGraphicFramePr>
        <p:xfrm>
          <a:off x="2495600" y="4707220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1544663" y="5661080"/>
            <a:ext cx="8819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sorted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62534" y="4708728"/>
            <a:ext cx="11641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unsorted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12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3155595" y="3490809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4846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sink(1,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979196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7116770" y="2756361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961918" y="2051067"/>
            <a:ext cx="1327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heap ordered?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6" name="구부러진 연결선 5"/>
          <p:cNvCxnSpPr>
            <a:endCxn id="63" idx="0"/>
          </p:cNvCxnSpPr>
          <p:nvPr/>
        </p:nvCxnSpPr>
        <p:spPr>
          <a:xfrm>
            <a:off x="5758191" y="2323816"/>
            <a:ext cx="529117" cy="2449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656694" y="2746764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7-node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7201970" y="3501008"/>
            <a:ext cx="115769" cy="225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118" idx="2"/>
            <a:endCxn id="115" idx="2"/>
          </p:cNvCxnSpPr>
          <p:nvPr/>
        </p:nvCxnSpPr>
        <p:spPr>
          <a:xfrm rot="5400000">
            <a:off x="5236887" y="5500262"/>
            <a:ext cx="12700" cy="166651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558399" y="4862278"/>
            <a:ext cx="1306768" cy="338554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sink(3, N)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8262030" y="4934089"/>
            <a:ext cx="165952" cy="18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3155595" y="3490809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5372518" y="3497426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69006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7116770" y="2756361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3-node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961918" y="2051067"/>
            <a:ext cx="1253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11-node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6" name="구부러진 연결선 5"/>
          <p:cNvCxnSpPr>
            <a:endCxn id="63" idx="0"/>
          </p:cNvCxnSpPr>
          <p:nvPr/>
        </p:nvCxnSpPr>
        <p:spPr>
          <a:xfrm>
            <a:off x="5758191" y="2323816"/>
            <a:ext cx="529117" cy="2449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656694" y="2746764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7-node heap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31222" y="2048642"/>
            <a:ext cx="227337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Note that N is not changed.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7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2060"/>
                </a:solidFill>
              </a:rPr>
              <a:t>Basic plan for in-place sort</a:t>
            </a:r>
          </a:p>
          <a:p>
            <a:r>
              <a:rPr lang="en-US" altLang="ko-KR" b="1" dirty="0"/>
              <a:t>1</a:t>
            </a:r>
            <a:r>
              <a:rPr lang="en-US" altLang="ko-KR" b="1" baseline="30000" dirty="0"/>
              <a:t>st</a:t>
            </a:r>
            <a:r>
              <a:rPr lang="en-US" altLang="ko-KR" b="1" dirty="0"/>
              <a:t> Pass</a:t>
            </a:r>
            <a:r>
              <a:rPr lang="en-US" altLang="ko-KR" dirty="0"/>
              <a:t>: </a:t>
            </a:r>
            <a:r>
              <a:rPr lang="en-US" altLang="ko-KR" dirty="0" smtClean="0"/>
              <a:t>Build </a:t>
            </a:r>
            <a:r>
              <a:rPr lang="en-US" altLang="ko-KR" dirty="0" err="1"/>
              <a:t>maxheap</a:t>
            </a:r>
            <a:r>
              <a:rPr lang="en-US" altLang="ko-KR" dirty="0"/>
              <a:t> with all </a:t>
            </a:r>
            <a:r>
              <a:rPr lang="en-US" altLang="ko-KR" b="1" dirty="0">
                <a:solidFill>
                  <a:srgbClr val="C00000"/>
                </a:solidFill>
              </a:rPr>
              <a:t>N</a:t>
            </a:r>
            <a:r>
              <a:rPr lang="en-US" altLang="ko-KR" dirty="0"/>
              <a:t> keys.</a:t>
            </a:r>
          </a:p>
          <a:p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</a:t>
            </a:r>
            <a:r>
              <a:rPr lang="en-US" altLang="ko-KR" dirty="0" smtClean="0"/>
              <a:t>: </a:t>
            </a:r>
            <a:r>
              <a:rPr lang="en-US" altLang="ko-KR" dirty="0"/>
              <a:t>Repeatedly remove the maximum key.</a:t>
            </a:r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5673836" y="2334501"/>
            <a:ext cx="1965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</a:rPr>
              <a:t>an </a:t>
            </a:r>
            <a:r>
              <a:rPr lang="en-US" altLang="ko-KR" sz="1600" dirty="0">
                <a:solidFill>
                  <a:srgbClr val="C00000"/>
                </a:solidFill>
              </a:rPr>
              <a:t>array of </a:t>
            </a:r>
            <a:r>
              <a:rPr lang="en-US" altLang="ko-KR" sz="1600" b="1" dirty="0">
                <a:solidFill>
                  <a:srgbClr val="C00000"/>
                </a:solidFill>
              </a:rPr>
              <a:t>N</a:t>
            </a:r>
            <a:r>
              <a:rPr lang="en-US" altLang="ko-KR" sz="1600" dirty="0">
                <a:solidFill>
                  <a:srgbClr val="C00000"/>
                </a:solidFill>
              </a:rPr>
              <a:t> keys</a:t>
            </a:r>
          </a:p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in arbitrary order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>
          <a:xfrm flipV="1">
            <a:off x="7645851" y="2272018"/>
            <a:ext cx="1007717" cy="354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85725" y="3243041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build a maxheap</a:t>
            </a:r>
          </a:p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(in place)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>
            <a:off x="7777590" y="3535429"/>
            <a:ext cx="875978" cy="57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645851" y="4375599"/>
            <a:ext cx="1007717" cy="2923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아래쪽 화살표 26"/>
          <p:cNvSpPr/>
          <p:nvPr/>
        </p:nvSpPr>
        <p:spPr>
          <a:xfrm>
            <a:off x="6620436" y="2957869"/>
            <a:ext cx="360040" cy="22169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6620436" y="3861048"/>
            <a:ext cx="360040" cy="22169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667424" y="4174352"/>
            <a:ext cx="2110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sorted </a:t>
            </a:r>
            <a:r>
              <a:rPr lang="en-US" altLang="ko-KR" sz="1600" dirty="0" smtClean="0">
                <a:solidFill>
                  <a:srgbClr val="C00000"/>
                </a:solidFill>
              </a:rPr>
              <a:t>in place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55149" y="2865393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baseline="30000" dirty="0"/>
              <a:t>st</a:t>
            </a:r>
            <a:r>
              <a:rPr lang="en-US" altLang="ko-KR" b="1" dirty="0"/>
              <a:t> Pass</a:t>
            </a:r>
            <a:endParaRPr lang="ko-KR" altLang="en-US" dirty="0"/>
          </a:p>
        </p:txBody>
      </p:sp>
      <p:sp>
        <p:nvSpPr>
          <p:cNvPr id="135" name="직사각형 134"/>
          <p:cNvSpPr/>
          <p:nvPr/>
        </p:nvSpPr>
        <p:spPr>
          <a:xfrm>
            <a:off x="8661873" y="806612"/>
            <a:ext cx="3312368" cy="5412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0" name="그룹 169"/>
          <p:cNvGrpSpPr/>
          <p:nvPr/>
        </p:nvGrpSpPr>
        <p:grpSpPr>
          <a:xfrm>
            <a:off x="8835979" y="2673025"/>
            <a:ext cx="2964156" cy="1587159"/>
            <a:chOff x="8665654" y="908691"/>
            <a:chExt cx="2964156" cy="1587159"/>
          </a:xfrm>
        </p:grpSpPr>
        <p:grpSp>
          <p:nvGrpSpPr>
            <p:cNvPr id="171" name="그룹 170"/>
            <p:cNvGrpSpPr/>
            <p:nvPr/>
          </p:nvGrpSpPr>
          <p:grpSpPr>
            <a:xfrm>
              <a:off x="8746829" y="980728"/>
              <a:ext cx="2882981" cy="1515122"/>
              <a:chOff x="2888373" y="2759652"/>
              <a:chExt cx="2882981" cy="1515122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4166102" y="3477551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3182668" y="346814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5198892" y="305172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타원 185"/>
              <p:cNvSpPr/>
              <p:nvPr/>
            </p:nvSpPr>
            <p:spPr>
              <a:xfrm>
                <a:off x="3668433" y="305172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타원 186"/>
              <p:cNvSpPr/>
              <p:nvPr/>
            </p:nvSpPr>
            <p:spPr>
              <a:xfrm>
                <a:off x="4454102" y="2759652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타원 187"/>
              <p:cNvSpPr/>
              <p:nvPr/>
            </p:nvSpPr>
            <p:spPr>
              <a:xfrm>
                <a:off x="2888373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4910892" y="346814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타원 189"/>
              <p:cNvSpPr/>
              <p:nvPr/>
            </p:nvSpPr>
            <p:spPr>
              <a:xfrm>
                <a:off x="5483354" y="346814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타원 190"/>
              <p:cNvSpPr/>
              <p:nvPr/>
            </p:nvSpPr>
            <p:spPr>
              <a:xfrm>
                <a:off x="3470668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I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타원 191"/>
              <p:cNvSpPr/>
              <p:nvPr/>
            </p:nvSpPr>
            <p:spPr>
              <a:xfrm>
                <a:off x="3899116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H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타원 192"/>
              <p:cNvSpPr/>
              <p:nvPr/>
            </p:nvSpPr>
            <p:spPr>
              <a:xfrm>
                <a:off x="4454102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4" name="직선 연결선 193"/>
              <p:cNvCxnSpPr>
                <a:stCxn id="187" idx="2"/>
                <a:endCxn id="186" idx="7"/>
              </p:cNvCxnSpPr>
              <p:nvPr/>
            </p:nvCxnSpPr>
            <p:spPr>
              <a:xfrm flipH="1">
                <a:off x="3914256" y="2903652"/>
                <a:ext cx="539846" cy="19024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>
                <a:stCxn id="186" idx="3"/>
                <a:endCxn id="184" idx="7"/>
              </p:cNvCxnSpPr>
              <p:nvPr/>
            </p:nvCxnSpPr>
            <p:spPr>
              <a:xfrm flipH="1">
                <a:off x="3428491" y="3297543"/>
                <a:ext cx="282119" cy="21277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>
                <a:stCxn id="184" idx="3"/>
                <a:endCxn id="188" idx="0"/>
              </p:cNvCxnSpPr>
              <p:nvPr/>
            </p:nvCxnSpPr>
            <p:spPr>
              <a:xfrm flipH="1">
                <a:off x="3032373" y="3713966"/>
                <a:ext cx="192472" cy="27280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>
                <a:stCxn id="184" idx="5"/>
                <a:endCxn id="191" idx="0"/>
              </p:cNvCxnSpPr>
              <p:nvPr/>
            </p:nvCxnSpPr>
            <p:spPr>
              <a:xfrm>
                <a:off x="3428491" y="3713966"/>
                <a:ext cx="186177" cy="27280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>
                <a:stCxn id="186" idx="5"/>
                <a:endCxn id="183" idx="1"/>
              </p:cNvCxnSpPr>
              <p:nvPr/>
            </p:nvCxnSpPr>
            <p:spPr>
              <a:xfrm>
                <a:off x="3914256" y="3297543"/>
                <a:ext cx="294023" cy="22218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>
                <a:stCxn id="183" idx="3"/>
                <a:endCxn id="192" idx="0"/>
              </p:cNvCxnSpPr>
              <p:nvPr/>
            </p:nvCxnSpPr>
            <p:spPr>
              <a:xfrm flipH="1">
                <a:off x="4043116" y="3723374"/>
                <a:ext cx="165163" cy="26340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stCxn id="183" idx="5"/>
                <a:endCxn id="193" idx="0"/>
              </p:cNvCxnSpPr>
              <p:nvPr/>
            </p:nvCxnSpPr>
            <p:spPr>
              <a:xfrm>
                <a:off x="4411925" y="3723374"/>
                <a:ext cx="186177" cy="26340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>
                <a:stCxn id="187" idx="6"/>
                <a:endCxn id="185" idx="1"/>
              </p:cNvCxnSpPr>
              <p:nvPr/>
            </p:nvCxnSpPr>
            <p:spPr>
              <a:xfrm>
                <a:off x="4742102" y="2903652"/>
                <a:ext cx="498967" cy="19024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>
                <a:stCxn id="185" idx="5"/>
                <a:endCxn id="190" idx="1"/>
              </p:cNvCxnSpPr>
              <p:nvPr/>
            </p:nvCxnSpPr>
            <p:spPr>
              <a:xfrm>
                <a:off x="5444715" y="3297543"/>
                <a:ext cx="80816" cy="21277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>
                <a:stCxn id="185" idx="3"/>
                <a:endCxn id="189" idx="7"/>
              </p:cNvCxnSpPr>
              <p:nvPr/>
            </p:nvCxnSpPr>
            <p:spPr>
              <a:xfrm flipH="1">
                <a:off x="5156715" y="3297543"/>
                <a:ext cx="84354" cy="21277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/>
            <p:cNvSpPr txBox="1"/>
            <p:nvPr/>
          </p:nvSpPr>
          <p:spPr>
            <a:xfrm>
              <a:off x="10108774" y="908691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9411107" y="1205133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0876987" y="1246292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9887035" y="1638769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0627228" y="1566668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665654" y="2008988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8904312" y="1566667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1207951" y="1583326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9584837" y="2043056"/>
              <a:ext cx="274583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9244470" y="2034679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0120865" y="2046485"/>
              <a:ext cx="274583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8841478" y="4470242"/>
            <a:ext cx="2964156" cy="1587159"/>
            <a:chOff x="8665654" y="908691"/>
            <a:chExt cx="2964156" cy="1587159"/>
          </a:xfrm>
        </p:grpSpPr>
        <p:grpSp>
          <p:nvGrpSpPr>
            <p:cNvPr id="205" name="그룹 204"/>
            <p:cNvGrpSpPr/>
            <p:nvPr/>
          </p:nvGrpSpPr>
          <p:grpSpPr>
            <a:xfrm>
              <a:off x="8746829" y="980728"/>
              <a:ext cx="2882981" cy="1515122"/>
              <a:chOff x="2888373" y="2759652"/>
              <a:chExt cx="2882981" cy="1515122"/>
            </a:xfrm>
          </p:grpSpPr>
          <p:sp>
            <p:nvSpPr>
              <p:cNvPr id="217" name="타원 216"/>
              <p:cNvSpPr/>
              <p:nvPr/>
            </p:nvSpPr>
            <p:spPr>
              <a:xfrm>
                <a:off x="4166102" y="3477551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I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3182668" y="346814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H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타원 218"/>
              <p:cNvSpPr/>
              <p:nvPr/>
            </p:nvSpPr>
            <p:spPr>
              <a:xfrm>
                <a:off x="5198892" y="305172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타원 219"/>
              <p:cNvSpPr/>
              <p:nvPr/>
            </p:nvSpPr>
            <p:spPr>
              <a:xfrm>
                <a:off x="3668433" y="305172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타원 220"/>
              <p:cNvSpPr/>
              <p:nvPr/>
            </p:nvSpPr>
            <p:spPr>
              <a:xfrm>
                <a:off x="4454102" y="2759652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2888373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타원 222"/>
              <p:cNvSpPr/>
              <p:nvPr/>
            </p:nvSpPr>
            <p:spPr>
              <a:xfrm>
                <a:off x="4910892" y="346814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타원 223"/>
              <p:cNvSpPr/>
              <p:nvPr/>
            </p:nvSpPr>
            <p:spPr>
              <a:xfrm>
                <a:off x="5483354" y="346814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타원 224"/>
              <p:cNvSpPr/>
              <p:nvPr/>
            </p:nvSpPr>
            <p:spPr>
              <a:xfrm>
                <a:off x="3470668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타원 225"/>
              <p:cNvSpPr/>
              <p:nvPr/>
            </p:nvSpPr>
            <p:spPr>
              <a:xfrm>
                <a:off x="3899116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타원 226"/>
              <p:cNvSpPr/>
              <p:nvPr/>
            </p:nvSpPr>
            <p:spPr>
              <a:xfrm>
                <a:off x="4454102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8" name="직선 연결선 227"/>
              <p:cNvCxnSpPr>
                <a:stCxn id="221" idx="2"/>
                <a:endCxn id="220" idx="7"/>
              </p:cNvCxnSpPr>
              <p:nvPr/>
            </p:nvCxnSpPr>
            <p:spPr>
              <a:xfrm flipH="1">
                <a:off x="3914256" y="2903652"/>
                <a:ext cx="539846" cy="190245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>
                <a:stCxn id="220" idx="3"/>
                <a:endCxn id="218" idx="7"/>
              </p:cNvCxnSpPr>
              <p:nvPr/>
            </p:nvCxnSpPr>
            <p:spPr>
              <a:xfrm flipH="1">
                <a:off x="3428491" y="3297543"/>
                <a:ext cx="282119" cy="212777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/>
              <p:cNvCxnSpPr>
                <a:stCxn id="218" idx="3"/>
                <a:endCxn id="222" idx="0"/>
              </p:cNvCxnSpPr>
              <p:nvPr/>
            </p:nvCxnSpPr>
            <p:spPr>
              <a:xfrm flipH="1">
                <a:off x="3032373" y="3713966"/>
                <a:ext cx="192472" cy="272808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/>
              <p:cNvCxnSpPr>
                <a:stCxn id="218" idx="5"/>
                <a:endCxn id="225" idx="0"/>
              </p:cNvCxnSpPr>
              <p:nvPr/>
            </p:nvCxnSpPr>
            <p:spPr>
              <a:xfrm>
                <a:off x="3428491" y="3713966"/>
                <a:ext cx="186177" cy="272808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/>
              <p:cNvCxnSpPr>
                <a:stCxn id="220" idx="5"/>
                <a:endCxn id="217" idx="1"/>
              </p:cNvCxnSpPr>
              <p:nvPr/>
            </p:nvCxnSpPr>
            <p:spPr>
              <a:xfrm>
                <a:off x="3914256" y="3297543"/>
                <a:ext cx="294023" cy="222185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/>
              <p:cNvCxnSpPr>
                <a:stCxn id="217" idx="3"/>
                <a:endCxn id="226" idx="0"/>
              </p:cNvCxnSpPr>
              <p:nvPr/>
            </p:nvCxnSpPr>
            <p:spPr>
              <a:xfrm flipH="1">
                <a:off x="4043116" y="3723374"/>
                <a:ext cx="165163" cy="263400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/>
              <p:cNvCxnSpPr>
                <a:stCxn id="217" idx="5"/>
                <a:endCxn id="227" idx="0"/>
              </p:cNvCxnSpPr>
              <p:nvPr/>
            </p:nvCxnSpPr>
            <p:spPr>
              <a:xfrm>
                <a:off x="4411925" y="3723374"/>
                <a:ext cx="186177" cy="263400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/>
              <p:cNvCxnSpPr>
                <a:stCxn id="221" idx="6"/>
                <a:endCxn id="219" idx="1"/>
              </p:cNvCxnSpPr>
              <p:nvPr/>
            </p:nvCxnSpPr>
            <p:spPr>
              <a:xfrm>
                <a:off x="4742102" y="2903652"/>
                <a:ext cx="498967" cy="190245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/>
              <p:cNvCxnSpPr>
                <a:stCxn id="219" idx="5"/>
                <a:endCxn id="224" idx="1"/>
              </p:cNvCxnSpPr>
              <p:nvPr/>
            </p:nvCxnSpPr>
            <p:spPr>
              <a:xfrm>
                <a:off x="5444715" y="3297543"/>
                <a:ext cx="80816" cy="212777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/>
              <p:cNvCxnSpPr>
                <a:stCxn id="219" idx="3"/>
                <a:endCxn id="223" idx="7"/>
              </p:cNvCxnSpPr>
              <p:nvPr/>
            </p:nvCxnSpPr>
            <p:spPr>
              <a:xfrm flipH="1">
                <a:off x="5156715" y="3297543"/>
                <a:ext cx="84354" cy="212777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TextBox 205"/>
            <p:cNvSpPr txBox="1"/>
            <p:nvPr/>
          </p:nvSpPr>
          <p:spPr>
            <a:xfrm>
              <a:off x="10108774" y="908691"/>
              <a:ext cx="183364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9411107" y="1205133"/>
              <a:ext cx="183364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0876987" y="1246292"/>
              <a:ext cx="183364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9919723" y="1560796"/>
              <a:ext cx="183364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0627228" y="1566668"/>
              <a:ext cx="183364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8665654" y="2008988"/>
              <a:ext cx="183364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8904312" y="1566667"/>
              <a:ext cx="183364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1207951" y="1583326"/>
              <a:ext cx="183364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9584837" y="2043056"/>
              <a:ext cx="274583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9244470" y="2034679"/>
              <a:ext cx="183364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0120865" y="2046485"/>
              <a:ext cx="274583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8835979" y="903194"/>
            <a:ext cx="2964156" cy="1587159"/>
            <a:chOff x="8665654" y="908691"/>
            <a:chExt cx="2964156" cy="1587159"/>
          </a:xfrm>
        </p:grpSpPr>
        <p:grpSp>
          <p:nvGrpSpPr>
            <p:cNvPr id="240" name="그룹 239"/>
            <p:cNvGrpSpPr/>
            <p:nvPr/>
          </p:nvGrpSpPr>
          <p:grpSpPr>
            <a:xfrm>
              <a:off x="8746829" y="980728"/>
              <a:ext cx="2882981" cy="1515122"/>
              <a:chOff x="2888373" y="2759652"/>
              <a:chExt cx="2882981" cy="1515122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4166102" y="3477551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타원 252"/>
              <p:cNvSpPr/>
              <p:nvPr/>
            </p:nvSpPr>
            <p:spPr>
              <a:xfrm>
                <a:off x="3182668" y="346814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I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타원 253"/>
              <p:cNvSpPr/>
              <p:nvPr/>
            </p:nvSpPr>
            <p:spPr>
              <a:xfrm>
                <a:off x="5198892" y="305172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타원 254"/>
              <p:cNvSpPr/>
              <p:nvPr/>
            </p:nvSpPr>
            <p:spPr>
              <a:xfrm>
                <a:off x="3668433" y="305172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H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타원 255"/>
              <p:cNvSpPr/>
              <p:nvPr/>
            </p:nvSpPr>
            <p:spPr>
              <a:xfrm>
                <a:off x="4454102" y="2759652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타원 256"/>
              <p:cNvSpPr/>
              <p:nvPr/>
            </p:nvSpPr>
            <p:spPr>
              <a:xfrm>
                <a:off x="2888373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타원 257"/>
              <p:cNvSpPr/>
              <p:nvPr/>
            </p:nvSpPr>
            <p:spPr>
              <a:xfrm>
                <a:off x="4910892" y="346814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타원 258"/>
              <p:cNvSpPr/>
              <p:nvPr/>
            </p:nvSpPr>
            <p:spPr>
              <a:xfrm>
                <a:off x="5483354" y="346814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타원 259"/>
              <p:cNvSpPr/>
              <p:nvPr/>
            </p:nvSpPr>
            <p:spPr>
              <a:xfrm>
                <a:off x="3470668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타원 260"/>
              <p:cNvSpPr/>
              <p:nvPr/>
            </p:nvSpPr>
            <p:spPr>
              <a:xfrm>
                <a:off x="3899116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타원 261"/>
              <p:cNvSpPr/>
              <p:nvPr/>
            </p:nvSpPr>
            <p:spPr>
              <a:xfrm>
                <a:off x="4454102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3" name="직선 연결선 262"/>
              <p:cNvCxnSpPr>
                <a:stCxn id="256" idx="2"/>
                <a:endCxn id="255" idx="7"/>
              </p:cNvCxnSpPr>
              <p:nvPr/>
            </p:nvCxnSpPr>
            <p:spPr>
              <a:xfrm flipH="1">
                <a:off x="3914256" y="2903652"/>
                <a:ext cx="539846" cy="19024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>
                <a:stCxn id="255" idx="3"/>
                <a:endCxn id="253" idx="7"/>
              </p:cNvCxnSpPr>
              <p:nvPr/>
            </p:nvCxnSpPr>
            <p:spPr>
              <a:xfrm flipH="1">
                <a:off x="3428491" y="3297543"/>
                <a:ext cx="282119" cy="21277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>
                <a:stCxn id="253" idx="3"/>
                <a:endCxn id="257" idx="0"/>
              </p:cNvCxnSpPr>
              <p:nvPr/>
            </p:nvCxnSpPr>
            <p:spPr>
              <a:xfrm flipH="1">
                <a:off x="3032373" y="3713966"/>
                <a:ext cx="192472" cy="27280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>
                <a:stCxn id="253" idx="5"/>
                <a:endCxn id="260" idx="0"/>
              </p:cNvCxnSpPr>
              <p:nvPr/>
            </p:nvCxnSpPr>
            <p:spPr>
              <a:xfrm>
                <a:off x="3428491" y="3713966"/>
                <a:ext cx="186177" cy="27280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>
                <a:stCxn id="255" idx="5"/>
                <a:endCxn id="252" idx="1"/>
              </p:cNvCxnSpPr>
              <p:nvPr/>
            </p:nvCxnSpPr>
            <p:spPr>
              <a:xfrm>
                <a:off x="3914256" y="3297543"/>
                <a:ext cx="294023" cy="22218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>
                <a:stCxn id="252" idx="3"/>
                <a:endCxn id="261" idx="0"/>
              </p:cNvCxnSpPr>
              <p:nvPr/>
            </p:nvCxnSpPr>
            <p:spPr>
              <a:xfrm flipH="1">
                <a:off x="4043116" y="3723374"/>
                <a:ext cx="165163" cy="26340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>
                <a:stCxn id="252" idx="5"/>
                <a:endCxn id="262" idx="0"/>
              </p:cNvCxnSpPr>
              <p:nvPr/>
            </p:nvCxnSpPr>
            <p:spPr>
              <a:xfrm>
                <a:off x="4411925" y="3723374"/>
                <a:ext cx="186177" cy="26340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>
                <a:stCxn id="256" idx="6"/>
                <a:endCxn id="254" idx="1"/>
              </p:cNvCxnSpPr>
              <p:nvPr/>
            </p:nvCxnSpPr>
            <p:spPr>
              <a:xfrm>
                <a:off x="4742102" y="2903652"/>
                <a:ext cx="498967" cy="19024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>
                <a:stCxn id="254" idx="5"/>
                <a:endCxn id="259" idx="1"/>
              </p:cNvCxnSpPr>
              <p:nvPr/>
            </p:nvCxnSpPr>
            <p:spPr>
              <a:xfrm>
                <a:off x="5444715" y="3297543"/>
                <a:ext cx="80816" cy="21277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>
                <a:stCxn id="254" idx="3"/>
                <a:endCxn id="258" idx="7"/>
              </p:cNvCxnSpPr>
              <p:nvPr/>
            </p:nvCxnSpPr>
            <p:spPr>
              <a:xfrm flipH="1">
                <a:off x="5156715" y="3297543"/>
                <a:ext cx="84354" cy="21277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1" name="TextBox 240"/>
            <p:cNvSpPr txBox="1"/>
            <p:nvPr/>
          </p:nvSpPr>
          <p:spPr>
            <a:xfrm>
              <a:off x="10108774" y="908691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9411107" y="1205133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10876987" y="1246292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9887035" y="1638769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0627228" y="1566668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665654" y="2008988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8904312" y="1566667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1207951" y="1583326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9584837" y="2043056"/>
              <a:ext cx="274583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9244470" y="2034679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0120865" y="2046485"/>
              <a:ext cx="274583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273" name="표 272"/>
          <p:cNvGraphicFramePr>
            <a:graphicFrameLocks noGrp="1"/>
          </p:cNvGraphicFramePr>
          <p:nvPr>
            <p:extLst/>
          </p:nvPr>
        </p:nvGraphicFramePr>
        <p:xfrm>
          <a:off x="2495600" y="4707220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5" name="TextBox 274"/>
          <p:cNvSpPr txBox="1"/>
          <p:nvPr/>
        </p:nvSpPr>
        <p:spPr>
          <a:xfrm>
            <a:off x="1262534" y="4708728"/>
            <a:ext cx="11641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unsorted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645451" y="5185732"/>
            <a:ext cx="17748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heap-ordered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495600" y="6039204"/>
            <a:ext cx="6232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C00000"/>
                </a:solidFill>
                <a:latin typeface="Century Gothic" panose="020B0502020202020204" pitchFamily="34" charset="0"/>
              </a:rPr>
              <a:t>   1          2           3          4          5          6          7          8          9        </a:t>
            </a:r>
            <a:r>
              <a:rPr lang="en-US" altLang="ko-KR" sz="13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10         </a:t>
            </a:r>
            <a:r>
              <a:rPr lang="en-US" altLang="ko-KR" sz="1300" dirty="0">
                <a:solidFill>
                  <a:srgbClr val="C00000"/>
                </a:solidFill>
                <a:latin typeface="Century Gothic" panose="020B0502020202020204" pitchFamily="34" charset="0"/>
              </a:rPr>
              <a:t>11</a:t>
            </a:r>
            <a:endParaRPr lang="ko-KR" altLang="en-US" sz="13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/>
          </p:nvPr>
        </p:nvGraphicFramePr>
        <p:xfrm>
          <a:off x="2495600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1544663" y="5661080"/>
            <a:ext cx="8819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sorted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355149" y="3889271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en-US" altLang="ko-KR" b="1" baseline="30000" dirty="0" smtClean="0"/>
              <a:t>nd</a:t>
            </a:r>
            <a:r>
              <a:rPr lang="en-US" altLang="ko-KR" b="1" dirty="0" smtClean="0"/>
              <a:t> Pass</a:t>
            </a:r>
            <a:endParaRPr lang="ko-KR" altLang="en-US" dirty="0"/>
          </a:p>
        </p:txBody>
      </p:sp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381002"/>
              </p:ext>
            </p:extLst>
          </p:nvPr>
        </p:nvGraphicFramePr>
        <p:xfrm>
          <a:off x="2495600" y="5184224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구부러진 연결선 5"/>
          <p:cNvCxnSpPr>
            <a:stCxn id="63" idx="6"/>
            <a:endCxn id="69" idx="6"/>
          </p:cNvCxnSpPr>
          <p:nvPr/>
        </p:nvCxnSpPr>
        <p:spPr>
          <a:xfrm>
            <a:off x="6534286" y="2815707"/>
            <a:ext cx="12700" cy="2104670"/>
          </a:xfrm>
          <a:prstGeom prst="curvedConnector3">
            <a:avLst>
              <a:gd name="adj1" fmla="val 1800000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317739" y="811384"/>
            <a:ext cx="446689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400" dirty="0" smtClean="0"/>
              <a:t>Swap root (the max) and the last node.</a:t>
            </a:r>
          </a:p>
          <a:p>
            <a:pPr marL="342900" indent="-342900">
              <a:buAutoNum type="arabicParenBoth"/>
            </a:pPr>
            <a:r>
              <a:rPr lang="en-US" altLang="ko-KR" sz="1400" dirty="0" smtClean="0"/>
              <a:t>Reduce N by one, but the value in memory.</a:t>
            </a:r>
          </a:p>
          <a:p>
            <a:pPr marL="342900" indent="-342900">
              <a:buAutoNum type="arabicParenBoth"/>
            </a:pPr>
            <a:r>
              <a:rPr lang="en-US" altLang="ko-KR" sz="1400" dirty="0" smtClean="0"/>
              <a:t>Sink the new root to make it heap-ordered.</a:t>
            </a:r>
            <a:endParaRPr lang="ko-KR" altLang="en-US" sz="1400" dirty="0"/>
          </a:p>
        </p:txBody>
      </p:sp>
      <p:sp>
        <p:nvSpPr>
          <p:cNvPr id="92" name="직사각형 91"/>
          <p:cNvSpPr/>
          <p:nvPr/>
        </p:nvSpPr>
        <p:spPr>
          <a:xfrm>
            <a:off x="6367688" y="3034246"/>
            <a:ext cx="39946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solidFill>
                  <a:srgbClr val="C00000"/>
                </a:solidFill>
                <a:ea typeface="굴림" charset="-127"/>
              </a:rPr>
              <a:t>(1)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048298" y="4214518"/>
            <a:ext cx="39946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solidFill>
                  <a:srgbClr val="C00000"/>
                </a:solidFill>
                <a:ea typeface="굴림" charset="-127"/>
              </a:rPr>
              <a:t>(2)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083043" y="5327402"/>
            <a:ext cx="39946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solidFill>
                  <a:srgbClr val="C00000"/>
                </a:solidFill>
                <a:ea typeface="굴림" charset="-127"/>
              </a:rPr>
              <a:t>(2)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050583" y="2247965"/>
            <a:ext cx="39946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solidFill>
                  <a:srgbClr val="C00000"/>
                </a:solidFill>
                <a:ea typeface="굴림" charset="-127"/>
              </a:rPr>
              <a:t>(3)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660591" y="5291445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4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96956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7739" y="811384"/>
            <a:ext cx="446689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400" dirty="0" smtClean="0"/>
              <a:t>Swap root (the max) and the last node.</a:t>
            </a:r>
          </a:p>
          <a:p>
            <a:pPr marL="342900" indent="-342900">
              <a:buAutoNum type="arabicParenBoth"/>
            </a:pPr>
            <a:r>
              <a:rPr lang="en-US" altLang="ko-KR" sz="1400" dirty="0" smtClean="0"/>
              <a:t>Reduce N by one, but the value in memory.</a:t>
            </a:r>
          </a:p>
          <a:p>
            <a:pPr marL="342900" indent="-342900">
              <a:buAutoNum type="arabicParenBoth"/>
            </a:pPr>
            <a:r>
              <a:rPr lang="en-US" altLang="ko-KR" sz="1400" dirty="0" smtClean="0"/>
              <a:t>Sink the new root to make it heap-ordered.</a:t>
            </a:r>
            <a:endParaRPr lang="ko-KR" altLang="en-US" sz="1400" dirty="0"/>
          </a:p>
        </p:txBody>
      </p:sp>
      <p:cxnSp>
        <p:nvCxnSpPr>
          <p:cNvPr id="56" name="구부러진 연결선 55"/>
          <p:cNvCxnSpPr/>
          <p:nvPr/>
        </p:nvCxnSpPr>
        <p:spPr>
          <a:xfrm>
            <a:off x="6534286" y="2815707"/>
            <a:ext cx="12700" cy="2104670"/>
          </a:xfrm>
          <a:prstGeom prst="curvedConnector3">
            <a:avLst>
              <a:gd name="adj1" fmla="val 1800000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796830" y="4959789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223331" y="2493421"/>
            <a:ext cx="1672874" cy="307777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0943806" y="2492896"/>
            <a:ext cx="5822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N=11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660591" y="5291445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8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09758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7739" y="811384"/>
            <a:ext cx="446689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400" dirty="0" smtClean="0"/>
              <a:t>Swap root (the max) and the last node.</a:t>
            </a:r>
          </a:p>
          <a:p>
            <a:pPr marL="342900" indent="-342900">
              <a:buAutoNum type="arabicParenBoth"/>
            </a:pPr>
            <a:r>
              <a:rPr lang="en-US" altLang="ko-KR" sz="1400" dirty="0" smtClean="0"/>
              <a:t>Reduce N by one, but the value in memory.</a:t>
            </a:r>
          </a:p>
          <a:p>
            <a:pPr marL="342900" indent="-342900">
              <a:buAutoNum type="arabicParenBoth"/>
            </a:pPr>
            <a:r>
              <a:rPr lang="en-US" altLang="ko-KR" sz="1400" dirty="0" smtClean="0"/>
              <a:t>Sink the new root to make it heap-ordered.</a:t>
            </a:r>
            <a:endParaRPr lang="ko-KR" altLang="en-US" sz="1400" dirty="0"/>
          </a:p>
        </p:txBody>
      </p:sp>
      <p:sp>
        <p:nvSpPr>
          <p:cNvPr id="101" name="직사각형 100"/>
          <p:cNvSpPr/>
          <p:nvPr/>
        </p:nvSpPr>
        <p:spPr>
          <a:xfrm>
            <a:off x="4856301" y="4937999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793413" y="4695122"/>
            <a:ext cx="181765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cs typeface="Consolas" panose="020B0609020204030204" pitchFamily="49" charset="0"/>
              </a:rPr>
              <a:t>N decremented</a:t>
            </a:r>
            <a:endParaRPr lang="en-US" altLang="ko-KR" sz="1400" dirty="0">
              <a:cs typeface="Consolas" panose="020B0609020204030204" pitchFamily="49" charset="0"/>
            </a:endParaRPr>
          </a:p>
        </p:txBody>
      </p:sp>
      <p:cxnSp>
        <p:nvCxnSpPr>
          <p:cNvPr id="7" name="구부러진 연결선 6"/>
          <p:cNvCxnSpPr>
            <a:stCxn id="102" idx="0"/>
          </p:cNvCxnSpPr>
          <p:nvPr/>
        </p:nvCxnSpPr>
        <p:spPr>
          <a:xfrm rot="16200000" flipV="1">
            <a:off x="6770929" y="3763809"/>
            <a:ext cx="256369" cy="16062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112224" y="5291445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8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856301" y="4937999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793413" y="4695122"/>
            <a:ext cx="181765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cs typeface="Consolas" panose="020B0609020204030204" pitchFamily="49" charset="0"/>
              </a:rPr>
              <a:t>N decremented</a:t>
            </a:r>
            <a:endParaRPr lang="en-US" altLang="ko-KR" sz="1400" dirty="0">
              <a:cs typeface="Consolas" panose="020B0609020204030204" pitchFamily="49" charset="0"/>
            </a:endParaRPr>
          </a:p>
        </p:txBody>
      </p:sp>
      <p:cxnSp>
        <p:nvCxnSpPr>
          <p:cNvPr id="7" name="구부러진 연결선 6"/>
          <p:cNvCxnSpPr>
            <a:stCxn id="102" idx="0"/>
          </p:cNvCxnSpPr>
          <p:nvPr/>
        </p:nvCxnSpPr>
        <p:spPr>
          <a:xfrm rot="16200000" flipV="1">
            <a:off x="6770929" y="3763809"/>
            <a:ext cx="256369" cy="16062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112224" y="5291445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856301" y="4937999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793413" y="4695122"/>
            <a:ext cx="181765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cs typeface="Consolas" panose="020B0609020204030204" pitchFamily="49" charset="0"/>
              </a:rPr>
              <a:t>N decremented</a:t>
            </a:r>
            <a:endParaRPr lang="en-US" altLang="ko-KR" sz="1400" dirty="0">
              <a:cs typeface="Consolas" panose="020B0609020204030204" pitchFamily="49" charset="0"/>
            </a:endParaRPr>
          </a:p>
        </p:txBody>
      </p:sp>
      <p:cxnSp>
        <p:nvCxnSpPr>
          <p:cNvPr id="7" name="구부러진 연결선 6"/>
          <p:cNvCxnSpPr>
            <a:stCxn id="102" idx="0"/>
          </p:cNvCxnSpPr>
          <p:nvPr/>
        </p:nvCxnSpPr>
        <p:spPr>
          <a:xfrm rot="16200000" flipV="1">
            <a:off x="6770929" y="3763809"/>
            <a:ext cx="256369" cy="16062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5386191" y="3361582"/>
            <a:ext cx="17748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구부러진 연결선 8"/>
          <p:cNvCxnSpPr>
            <a:stCxn id="114" idx="2"/>
            <a:endCxn id="115" idx="2"/>
          </p:cNvCxnSpPr>
          <p:nvPr/>
        </p:nvCxnSpPr>
        <p:spPr>
          <a:xfrm rot="16200000" flipH="1">
            <a:off x="4124838" y="6054730"/>
            <a:ext cx="4511" cy="553069"/>
          </a:xfrm>
          <a:prstGeom prst="curvedConnector3">
            <a:avLst>
              <a:gd name="adj1" fmla="val 51676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8112224" y="5291445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76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856301" y="4937999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6" name="직선 화살표 연결선 75"/>
          <p:cNvCxnSpPr>
            <a:endCxn id="80" idx="1"/>
          </p:cNvCxnSpPr>
          <p:nvPr/>
        </p:nvCxnSpPr>
        <p:spPr>
          <a:xfrm flipV="1">
            <a:off x="5023227" y="2704642"/>
            <a:ext cx="823685" cy="2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구부러진 연결선 12"/>
          <p:cNvCxnSpPr>
            <a:stCxn id="113" idx="2"/>
            <a:endCxn id="114" idx="2"/>
          </p:cNvCxnSpPr>
          <p:nvPr/>
        </p:nvCxnSpPr>
        <p:spPr>
          <a:xfrm rot="5400000" flipH="1" flipV="1">
            <a:off x="3574436" y="6055469"/>
            <a:ext cx="2582" cy="549664"/>
          </a:xfrm>
          <a:prstGeom prst="curvedConnector3">
            <a:avLst>
              <a:gd name="adj1" fmla="val -88536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8112224" y="5291445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22751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856301" y="4937999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89300" y="4041832"/>
            <a:ext cx="9586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196623" y="3469091"/>
            <a:ext cx="367641" cy="265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구부러진 연결선 9"/>
          <p:cNvCxnSpPr>
            <a:stCxn id="116" idx="2"/>
            <a:endCxn id="117" idx="2"/>
          </p:cNvCxnSpPr>
          <p:nvPr/>
        </p:nvCxnSpPr>
        <p:spPr>
          <a:xfrm rot="16200000" flipH="1">
            <a:off x="5226472" y="6065676"/>
            <a:ext cx="912" cy="545670"/>
          </a:xfrm>
          <a:prstGeom prst="curvedConnector3">
            <a:avLst>
              <a:gd name="adj1" fmla="val 2516578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114" idx="2"/>
            <a:endCxn id="116" idx="2"/>
          </p:cNvCxnSpPr>
          <p:nvPr/>
        </p:nvCxnSpPr>
        <p:spPr>
          <a:xfrm rot="16200000" flipH="1">
            <a:off x="4397804" y="5781765"/>
            <a:ext cx="9045" cy="1103534"/>
          </a:xfrm>
          <a:prstGeom prst="curvedConnector3">
            <a:avLst>
              <a:gd name="adj1" fmla="val 26273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8112224" y="5291445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2060"/>
                </a:solidFill>
              </a:rPr>
              <a:t>Basic plan for in-place sort</a:t>
            </a:r>
          </a:p>
          <a:p>
            <a:r>
              <a:rPr lang="en-US" altLang="ko-KR" b="1" dirty="0"/>
              <a:t>1</a:t>
            </a:r>
            <a:r>
              <a:rPr lang="en-US" altLang="ko-KR" b="1" baseline="30000" dirty="0"/>
              <a:t>st</a:t>
            </a:r>
            <a:r>
              <a:rPr lang="en-US" altLang="ko-KR" b="1" dirty="0"/>
              <a:t> Pass</a:t>
            </a:r>
            <a:r>
              <a:rPr lang="en-US" altLang="ko-KR" dirty="0"/>
              <a:t>: </a:t>
            </a:r>
            <a:r>
              <a:rPr lang="en-US" altLang="ko-KR" dirty="0" smtClean="0"/>
              <a:t>Build </a:t>
            </a:r>
            <a:r>
              <a:rPr lang="en-US" altLang="ko-KR" dirty="0" err="1"/>
              <a:t>maxheap</a:t>
            </a:r>
            <a:r>
              <a:rPr lang="en-US" altLang="ko-KR" dirty="0"/>
              <a:t> with all </a:t>
            </a:r>
            <a:r>
              <a:rPr lang="en-US" altLang="ko-KR" b="1" dirty="0">
                <a:solidFill>
                  <a:srgbClr val="C00000"/>
                </a:solidFill>
              </a:rPr>
              <a:t>N</a:t>
            </a:r>
            <a:r>
              <a:rPr lang="en-US" altLang="ko-KR" dirty="0"/>
              <a:t> keys.</a:t>
            </a:r>
          </a:p>
          <a:p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</a:t>
            </a:r>
            <a:r>
              <a:rPr lang="en-US" altLang="ko-KR" dirty="0" smtClean="0"/>
              <a:t>: </a:t>
            </a:r>
            <a:r>
              <a:rPr lang="en-US" altLang="ko-KR" dirty="0"/>
              <a:t>Repeatedly remove the maximum key.</a:t>
            </a:r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5673836" y="2334501"/>
            <a:ext cx="1965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</a:rPr>
              <a:t>an </a:t>
            </a:r>
            <a:r>
              <a:rPr lang="en-US" altLang="ko-KR" sz="1600" dirty="0">
                <a:solidFill>
                  <a:srgbClr val="C00000"/>
                </a:solidFill>
              </a:rPr>
              <a:t>array of </a:t>
            </a:r>
            <a:r>
              <a:rPr lang="en-US" altLang="ko-KR" sz="1600" b="1" dirty="0">
                <a:solidFill>
                  <a:srgbClr val="C00000"/>
                </a:solidFill>
              </a:rPr>
              <a:t>N</a:t>
            </a:r>
            <a:r>
              <a:rPr lang="en-US" altLang="ko-KR" sz="1600" dirty="0">
                <a:solidFill>
                  <a:srgbClr val="C00000"/>
                </a:solidFill>
              </a:rPr>
              <a:t> keys</a:t>
            </a:r>
          </a:p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in arbitrary order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>
          <a:xfrm flipV="1">
            <a:off x="7645851" y="2272018"/>
            <a:ext cx="1007717" cy="354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85725" y="3243041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build a maxheap</a:t>
            </a:r>
          </a:p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(in place)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>
            <a:off x="7777590" y="3535429"/>
            <a:ext cx="875978" cy="57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645851" y="4375599"/>
            <a:ext cx="1007717" cy="2923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아래쪽 화살표 26"/>
          <p:cNvSpPr/>
          <p:nvPr/>
        </p:nvSpPr>
        <p:spPr>
          <a:xfrm>
            <a:off x="6620436" y="2957869"/>
            <a:ext cx="360040" cy="22169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6620436" y="3861048"/>
            <a:ext cx="360040" cy="22169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667424" y="4174352"/>
            <a:ext cx="2110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sorted </a:t>
            </a:r>
            <a:r>
              <a:rPr lang="en-US" altLang="ko-KR" sz="1600" dirty="0" smtClean="0">
                <a:solidFill>
                  <a:srgbClr val="C00000"/>
                </a:solidFill>
              </a:rPr>
              <a:t>in place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55149" y="2865393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baseline="30000" dirty="0"/>
              <a:t>st</a:t>
            </a:r>
            <a:r>
              <a:rPr lang="en-US" altLang="ko-KR" b="1" dirty="0"/>
              <a:t> Pass</a:t>
            </a:r>
            <a:endParaRPr lang="ko-KR" altLang="en-US" dirty="0"/>
          </a:p>
        </p:txBody>
      </p:sp>
      <p:sp>
        <p:nvSpPr>
          <p:cNvPr id="135" name="직사각형 134"/>
          <p:cNvSpPr/>
          <p:nvPr/>
        </p:nvSpPr>
        <p:spPr>
          <a:xfrm>
            <a:off x="8661873" y="806612"/>
            <a:ext cx="3312368" cy="5412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0" name="그룹 169"/>
          <p:cNvGrpSpPr/>
          <p:nvPr/>
        </p:nvGrpSpPr>
        <p:grpSpPr>
          <a:xfrm>
            <a:off x="8835979" y="2673025"/>
            <a:ext cx="2964156" cy="1587159"/>
            <a:chOff x="8665654" y="908691"/>
            <a:chExt cx="2964156" cy="1587159"/>
          </a:xfrm>
        </p:grpSpPr>
        <p:grpSp>
          <p:nvGrpSpPr>
            <p:cNvPr id="171" name="그룹 170"/>
            <p:cNvGrpSpPr/>
            <p:nvPr/>
          </p:nvGrpSpPr>
          <p:grpSpPr>
            <a:xfrm>
              <a:off x="8746829" y="980728"/>
              <a:ext cx="2882981" cy="1515122"/>
              <a:chOff x="2888373" y="2759652"/>
              <a:chExt cx="2882981" cy="1515122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4166102" y="3477551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3182668" y="346814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5198892" y="305172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타원 185"/>
              <p:cNvSpPr/>
              <p:nvPr/>
            </p:nvSpPr>
            <p:spPr>
              <a:xfrm>
                <a:off x="3668433" y="305172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타원 186"/>
              <p:cNvSpPr/>
              <p:nvPr/>
            </p:nvSpPr>
            <p:spPr>
              <a:xfrm>
                <a:off x="4454102" y="2759652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타원 187"/>
              <p:cNvSpPr/>
              <p:nvPr/>
            </p:nvSpPr>
            <p:spPr>
              <a:xfrm>
                <a:off x="2888373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4910892" y="346814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타원 189"/>
              <p:cNvSpPr/>
              <p:nvPr/>
            </p:nvSpPr>
            <p:spPr>
              <a:xfrm>
                <a:off x="5483354" y="346814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타원 190"/>
              <p:cNvSpPr/>
              <p:nvPr/>
            </p:nvSpPr>
            <p:spPr>
              <a:xfrm>
                <a:off x="3470668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I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타원 191"/>
              <p:cNvSpPr/>
              <p:nvPr/>
            </p:nvSpPr>
            <p:spPr>
              <a:xfrm>
                <a:off x="3899116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H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타원 192"/>
              <p:cNvSpPr/>
              <p:nvPr/>
            </p:nvSpPr>
            <p:spPr>
              <a:xfrm>
                <a:off x="4454102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4" name="직선 연결선 193"/>
              <p:cNvCxnSpPr>
                <a:stCxn id="187" idx="2"/>
                <a:endCxn id="186" idx="7"/>
              </p:cNvCxnSpPr>
              <p:nvPr/>
            </p:nvCxnSpPr>
            <p:spPr>
              <a:xfrm flipH="1">
                <a:off x="3914256" y="2903652"/>
                <a:ext cx="539846" cy="19024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>
                <a:stCxn id="186" idx="3"/>
                <a:endCxn id="184" idx="7"/>
              </p:cNvCxnSpPr>
              <p:nvPr/>
            </p:nvCxnSpPr>
            <p:spPr>
              <a:xfrm flipH="1">
                <a:off x="3428491" y="3297543"/>
                <a:ext cx="282119" cy="21277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>
                <a:stCxn id="184" idx="3"/>
                <a:endCxn id="188" idx="0"/>
              </p:cNvCxnSpPr>
              <p:nvPr/>
            </p:nvCxnSpPr>
            <p:spPr>
              <a:xfrm flipH="1">
                <a:off x="3032373" y="3713966"/>
                <a:ext cx="192472" cy="27280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>
                <a:stCxn id="184" idx="5"/>
                <a:endCxn id="191" idx="0"/>
              </p:cNvCxnSpPr>
              <p:nvPr/>
            </p:nvCxnSpPr>
            <p:spPr>
              <a:xfrm>
                <a:off x="3428491" y="3713966"/>
                <a:ext cx="186177" cy="27280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>
                <a:stCxn id="186" idx="5"/>
                <a:endCxn id="183" idx="1"/>
              </p:cNvCxnSpPr>
              <p:nvPr/>
            </p:nvCxnSpPr>
            <p:spPr>
              <a:xfrm>
                <a:off x="3914256" y="3297543"/>
                <a:ext cx="294023" cy="22218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>
                <a:stCxn id="183" idx="3"/>
                <a:endCxn id="192" idx="0"/>
              </p:cNvCxnSpPr>
              <p:nvPr/>
            </p:nvCxnSpPr>
            <p:spPr>
              <a:xfrm flipH="1">
                <a:off x="4043116" y="3723374"/>
                <a:ext cx="165163" cy="26340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stCxn id="183" idx="5"/>
                <a:endCxn id="193" idx="0"/>
              </p:cNvCxnSpPr>
              <p:nvPr/>
            </p:nvCxnSpPr>
            <p:spPr>
              <a:xfrm>
                <a:off x="4411925" y="3723374"/>
                <a:ext cx="186177" cy="26340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>
                <a:stCxn id="187" idx="6"/>
                <a:endCxn id="185" idx="1"/>
              </p:cNvCxnSpPr>
              <p:nvPr/>
            </p:nvCxnSpPr>
            <p:spPr>
              <a:xfrm>
                <a:off x="4742102" y="2903652"/>
                <a:ext cx="498967" cy="19024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>
                <a:stCxn id="185" idx="5"/>
                <a:endCxn id="190" idx="1"/>
              </p:cNvCxnSpPr>
              <p:nvPr/>
            </p:nvCxnSpPr>
            <p:spPr>
              <a:xfrm>
                <a:off x="5444715" y="3297543"/>
                <a:ext cx="80816" cy="21277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>
                <a:stCxn id="185" idx="3"/>
                <a:endCxn id="189" idx="7"/>
              </p:cNvCxnSpPr>
              <p:nvPr/>
            </p:nvCxnSpPr>
            <p:spPr>
              <a:xfrm flipH="1">
                <a:off x="5156715" y="3297543"/>
                <a:ext cx="84354" cy="21277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/>
            <p:cNvSpPr txBox="1"/>
            <p:nvPr/>
          </p:nvSpPr>
          <p:spPr>
            <a:xfrm>
              <a:off x="10108774" y="908691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9411107" y="1205133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0876987" y="1246292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9887035" y="1638769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0627228" y="1566668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665654" y="2008988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8904312" y="1566667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1207951" y="1583326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9584837" y="2043056"/>
              <a:ext cx="274583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9244470" y="2034679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0120865" y="2046485"/>
              <a:ext cx="274583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8841478" y="4470242"/>
            <a:ext cx="2964156" cy="1587159"/>
            <a:chOff x="8665654" y="908691"/>
            <a:chExt cx="2964156" cy="1587159"/>
          </a:xfrm>
        </p:grpSpPr>
        <p:grpSp>
          <p:nvGrpSpPr>
            <p:cNvPr id="205" name="그룹 204"/>
            <p:cNvGrpSpPr/>
            <p:nvPr/>
          </p:nvGrpSpPr>
          <p:grpSpPr>
            <a:xfrm>
              <a:off x="8746829" y="980728"/>
              <a:ext cx="2882981" cy="1515122"/>
              <a:chOff x="2888373" y="2759652"/>
              <a:chExt cx="2882981" cy="1515122"/>
            </a:xfrm>
          </p:grpSpPr>
          <p:sp>
            <p:nvSpPr>
              <p:cNvPr id="217" name="타원 216"/>
              <p:cNvSpPr/>
              <p:nvPr/>
            </p:nvSpPr>
            <p:spPr>
              <a:xfrm>
                <a:off x="4166102" y="3477551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I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3182668" y="346814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H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타원 218"/>
              <p:cNvSpPr/>
              <p:nvPr/>
            </p:nvSpPr>
            <p:spPr>
              <a:xfrm>
                <a:off x="5198892" y="305172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타원 219"/>
              <p:cNvSpPr/>
              <p:nvPr/>
            </p:nvSpPr>
            <p:spPr>
              <a:xfrm>
                <a:off x="3668433" y="305172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타원 220"/>
              <p:cNvSpPr/>
              <p:nvPr/>
            </p:nvSpPr>
            <p:spPr>
              <a:xfrm>
                <a:off x="4454102" y="2759652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2888373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타원 222"/>
              <p:cNvSpPr/>
              <p:nvPr/>
            </p:nvSpPr>
            <p:spPr>
              <a:xfrm>
                <a:off x="4910892" y="346814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타원 223"/>
              <p:cNvSpPr/>
              <p:nvPr/>
            </p:nvSpPr>
            <p:spPr>
              <a:xfrm>
                <a:off x="5483354" y="346814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타원 224"/>
              <p:cNvSpPr/>
              <p:nvPr/>
            </p:nvSpPr>
            <p:spPr>
              <a:xfrm>
                <a:off x="3470668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타원 225"/>
              <p:cNvSpPr/>
              <p:nvPr/>
            </p:nvSpPr>
            <p:spPr>
              <a:xfrm>
                <a:off x="3899116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타원 226"/>
              <p:cNvSpPr/>
              <p:nvPr/>
            </p:nvSpPr>
            <p:spPr>
              <a:xfrm>
                <a:off x="4454102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8" name="직선 연결선 227"/>
              <p:cNvCxnSpPr>
                <a:stCxn id="221" idx="2"/>
                <a:endCxn id="220" idx="7"/>
              </p:cNvCxnSpPr>
              <p:nvPr/>
            </p:nvCxnSpPr>
            <p:spPr>
              <a:xfrm flipH="1">
                <a:off x="3914256" y="2903652"/>
                <a:ext cx="539846" cy="190245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>
                <a:stCxn id="220" idx="3"/>
                <a:endCxn id="218" idx="7"/>
              </p:cNvCxnSpPr>
              <p:nvPr/>
            </p:nvCxnSpPr>
            <p:spPr>
              <a:xfrm flipH="1">
                <a:off x="3428491" y="3297543"/>
                <a:ext cx="282119" cy="212777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/>
              <p:cNvCxnSpPr>
                <a:stCxn id="218" idx="3"/>
                <a:endCxn id="222" idx="0"/>
              </p:cNvCxnSpPr>
              <p:nvPr/>
            </p:nvCxnSpPr>
            <p:spPr>
              <a:xfrm flipH="1">
                <a:off x="3032373" y="3713966"/>
                <a:ext cx="192472" cy="272808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/>
              <p:cNvCxnSpPr>
                <a:stCxn id="218" idx="5"/>
                <a:endCxn id="225" idx="0"/>
              </p:cNvCxnSpPr>
              <p:nvPr/>
            </p:nvCxnSpPr>
            <p:spPr>
              <a:xfrm>
                <a:off x="3428491" y="3713966"/>
                <a:ext cx="186177" cy="272808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/>
              <p:cNvCxnSpPr>
                <a:stCxn id="220" idx="5"/>
                <a:endCxn id="217" idx="1"/>
              </p:cNvCxnSpPr>
              <p:nvPr/>
            </p:nvCxnSpPr>
            <p:spPr>
              <a:xfrm>
                <a:off x="3914256" y="3297543"/>
                <a:ext cx="294023" cy="222185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/>
              <p:cNvCxnSpPr>
                <a:stCxn id="217" idx="3"/>
                <a:endCxn id="226" idx="0"/>
              </p:cNvCxnSpPr>
              <p:nvPr/>
            </p:nvCxnSpPr>
            <p:spPr>
              <a:xfrm flipH="1">
                <a:off x="4043116" y="3723374"/>
                <a:ext cx="165163" cy="263400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/>
              <p:cNvCxnSpPr>
                <a:stCxn id="217" idx="5"/>
                <a:endCxn id="227" idx="0"/>
              </p:cNvCxnSpPr>
              <p:nvPr/>
            </p:nvCxnSpPr>
            <p:spPr>
              <a:xfrm>
                <a:off x="4411925" y="3723374"/>
                <a:ext cx="186177" cy="263400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/>
              <p:cNvCxnSpPr>
                <a:stCxn id="221" idx="6"/>
                <a:endCxn id="219" idx="1"/>
              </p:cNvCxnSpPr>
              <p:nvPr/>
            </p:nvCxnSpPr>
            <p:spPr>
              <a:xfrm>
                <a:off x="4742102" y="2903652"/>
                <a:ext cx="498967" cy="190245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/>
              <p:cNvCxnSpPr>
                <a:stCxn id="219" idx="5"/>
                <a:endCxn id="224" idx="1"/>
              </p:cNvCxnSpPr>
              <p:nvPr/>
            </p:nvCxnSpPr>
            <p:spPr>
              <a:xfrm>
                <a:off x="5444715" y="3297543"/>
                <a:ext cx="80816" cy="212777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/>
              <p:cNvCxnSpPr>
                <a:stCxn id="219" idx="3"/>
                <a:endCxn id="223" idx="7"/>
              </p:cNvCxnSpPr>
              <p:nvPr/>
            </p:nvCxnSpPr>
            <p:spPr>
              <a:xfrm flipH="1">
                <a:off x="5156715" y="3297543"/>
                <a:ext cx="84354" cy="212777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TextBox 205"/>
            <p:cNvSpPr txBox="1"/>
            <p:nvPr/>
          </p:nvSpPr>
          <p:spPr>
            <a:xfrm>
              <a:off x="10108774" y="908691"/>
              <a:ext cx="183364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9411107" y="1205133"/>
              <a:ext cx="183364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0876987" y="1246292"/>
              <a:ext cx="183364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9919723" y="1560796"/>
              <a:ext cx="183364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0627228" y="1566668"/>
              <a:ext cx="183364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8665654" y="2008988"/>
              <a:ext cx="183364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8904312" y="1566667"/>
              <a:ext cx="183364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1207951" y="1583326"/>
              <a:ext cx="183364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9584837" y="2043056"/>
              <a:ext cx="274583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9244470" y="2034679"/>
              <a:ext cx="183364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0120865" y="2046485"/>
              <a:ext cx="274583" cy="226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8835979" y="903194"/>
            <a:ext cx="2964156" cy="1587159"/>
            <a:chOff x="8665654" y="908691"/>
            <a:chExt cx="2964156" cy="1587159"/>
          </a:xfrm>
        </p:grpSpPr>
        <p:grpSp>
          <p:nvGrpSpPr>
            <p:cNvPr id="240" name="그룹 239"/>
            <p:cNvGrpSpPr/>
            <p:nvPr/>
          </p:nvGrpSpPr>
          <p:grpSpPr>
            <a:xfrm>
              <a:off x="8746829" y="980728"/>
              <a:ext cx="2882981" cy="1515122"/>
              <a:chOff x="2888373" y="2759652"/>
              <a:chExt cx="2882981" cy="1515122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4166102" y="3477551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타원 252"/>
              <p:cNvSpPr/>
              <p:nvPr/>
            </p:nvSpPr>
            <p:spPr>
              <a:xfrm>
                <a:off x="3182668" y="346814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I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타원 253"/>
              <p:cNvSpPr/>
              <p:nvPr/>
            </p:nvSpPr>
            <p:spPr>
              <a:xfrm>
                <a:off x="5198892" y="305172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타원 254"/>
              <p:cNvSpPr/>
              <p:nvPr/>
            </p:nvSpPr>
            <p:spPr>
              <a:xfrm>
                <a:off x="3668433" y="305172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H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타원 255"/>
              <p:cNvSpPr/>
              <p:nvPr/>
            </p:nvSpPr>
            <p:spPr>
              <a:xfrm>
                <a:off x="4454102" y="2759652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타원 256"/>
              <p:cNvSpPr/>
              <p:nvPr/>
            </p:nvSpPr>
            <p:spPr>
              <a:xfrm>
                <a:off x="2888373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타원 257"/>
              <p:cNvSpPr/>
              <p:nvPr/>
            </p:nvSpPr>
            <p:spPr>
              <a:xfrm>
                <a:off x="4910892" y="346814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타원 258"/>
              <p:cNvSpPr/>
              <p:nvPr/>
            </p:nvSpPr>
            <p:spPr>
              <a:xfrm>
                <a:off x="5483354" y="346814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타원 259"/>
              <p:cNvSpPr/>
              <p:nvPr/>
            </p:nvSpPr>
            <p:spPr>
              <a:xfrm>
                <a:off x="3470668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O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타원 260"/>
              <p:cNvSpPr/>
              <p:nvPr/>
            </p:nvSpPr>
            <p:spPr>
              <a:xfrm>
                <a:off x="3899116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타원 261"/>
              <p:cNvSpPr/>
              <p:nvPr/>
            </p:nvSpPr>
            <p:spPr>
              <a:xfrm>
                <a:off x="4454102" y="398677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3" name="직선 연결선 262"/>
              <p:cNvCxnSpPr>
                <a:stCxn id="256" idx="2"/>
                <a:endCxn id="255" idx="7"/>
              </p:cNvCxnSpPr>
              <p:nvPr/>
            </p:nvCxnSpPr>
            <p:spPr>
              <a:xfrm flipH="1">
                <a:off x="3914256" y="2903652"/>
                <a:ext cx="539846" cy="19024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>
                <a:stCxn id="255" idx="3"/>
                <a:endCxn id="253" idx="7"/>
              </p:cNvCxnSpPr>
              <p:nvPr/>
            </p:nvCxnSpPr>
            <p:spPr>
              <a:xfrm flipH="1">
                <a:off x="3428491" y="3297543"/>
                <a:ext cx="282119" cy="21277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>
                <a:stCxn id="253" idx="3"/>
                <a:endCxn id="257" idx="0"/>
              </p:cNvCxnSpPr>
              <p:nvPr/>
            </p:nvCxnSpPr>
            <p:spPr>
              <a:xfrm flipH="1">
                <a:off x="3032373" y="3713966"/>
                <a:ext cx="192472" cy="27280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>
                <a:stCxn id="253" idx="5"/>
                <a:endCxn id="260" idx="0"/>
              </p:cNvCxnSpPr>
              <p:nvPr/>
            </p:nvCxnSpPr>
            <p:spPr>
              <a:xfrm>
                <a:off x="3428491" y="3713966"/>
                <a:ext cx="186177" cy="27280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>
                <a:stCxn id="255" idx="5"/>
                <a:endCxn id="252" idx="1"/>
              </p:cNvCxnSpPr>
              <p:nvPr/>
            </p:nvCxnSpPr>
            <p:spPr>
              <a:xfrm>
                <a:off x="3914256" y="3297543"/>
                <a:ext cx="294023" cy="22218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>
                <a:stCxn id="252" idx="3"/>
                <a:endCxn id="261" idx="0"/>
              </p:cNvCxnSpPr>
              <p:nvPr/>
            </p:nvCxnSpPr>
            <p:spPr>
              <a:xfrm flipH="1">
                <a:off x="4043116" y="3723374"/>
                <a:ext cx="165163" cy="26340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>
                <a:stCxn id="252" idx="5"/>
                <a:endCxn id="262" idx="0"/>
              </p:cNvCxnSpPr>
              <p:nvPr/>
            </p:nvCxnSpPr>
            <p:spPr>
              <a:xfrm>
                <a:off x="4411925" y="3723374"/>
                <a:ext cx="186177" cy="26340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>
                <a:stCxn id="256" idx="6"/>
                <a:endCxn id="254" idx="1"/>
              </p:cNvCxnSpPr>
              <p:nvPr/>
            </p:nvCxnSpPr>
            <p:spPr>
              <a:xfrm>
                <a:off x="4742102" y="2903652"/>
                <a:ext cx="498967" cy="19024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>
                <a:stCxn id="254" idx="5"/>
                <a:endCxn id="259" idx="1"/>
              </p:cNvCxnSpPr>
              <p:nvPr/>
            </p:nvCxnSpPr>
            <p:spPr>
              <a:xfrm>
                <a:off x="5444715" y="3297543"/>
                <a:ext cx="80816" cy="21277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>
                <a:stCxn id="254" idx="3"/>
                <a:endCxn id="258" idx="7"/>
              </p:cNvCxnSpPr>
              <p:nvPr/>
            </p:nvCxnSpPr>
            <p:spPr>
              <a:xfrm flipH="1">
                <a:off x="5156715" y="3297543"/>
                <a:ext cx="84354" cy="21277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1" name="TextBox 240"/>
            <p:cNvSpPr txBox="1"/>
            <p:nvPr/>
          </p:nvSpPr>
          <p:spPr>
            <a:xfrm>
              <a:off x="10108774" y="908691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9411107" y="1205133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10876987" y="1246292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9887035" y="1638769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0627228" y="1566668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665654" y="2008988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8904312" y="1566667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1207951" y="1583326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9584837" y="2043056"/>
              <a:ext cx="274583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9244470" y="2034679"/>
              <a:ext cx="183364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0120865" y="2046485"/>
              <a:ext cx="274583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0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273" name="표 272"/>
          <p:cNvGraphicFramePr>
            <a:graphicFrameLocks noGrp="1"/>
          </p:cNvGraphicFramePr>
          <p:nvPr>
            <p:extLst/>
          </p:nvPr>
        </p:nvGraphicFramePr>
        <p:xfrm>
          <a:off x="2495600" y="4707220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4" name="표 2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39626"/>
              </p:ext>
            </p:extLst>
          </p:nvPr>
        </p:nvGraphicFramePr>
        <p:xfrm>
          <a:off x="2495600" y="5184224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5" name="TextBox 274"/>
          <p:cNvSpPr txBox="1"/>
          <p:nvPr/>
        </p:nvSpPr>
        <p:spPr>
          <a:xfrm>
            <a:off x="1262534" y="4708728"/>
            <a:ext cx="11641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unsorted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645451" y="5185732"/>
            <a:ext cx="17748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heap-ordered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495600" y="6039204"/>
            <a:ext cx="6232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C00000"/>
                </a:solidFill>
                <a:latin typeface="Century Gothic" panose="020B0502020202020204" pitchFamily="34" charset="0"/>
              </a:rPr>
              <a:t>   1          2           3          4          5          6          7          8          9        </a:t>
            </a:r>
            <a:r>
              <a:rPr lang="en-US" altLang="ko-KR" sz="13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10         </a:t>
            </a:r>
            <a:r>
              <a:rPr lang="en-US" altLang="ko-KR" sz="1300" dirty="0">
                <a:solidFill>
                  <a:srgbClr val="C00000"/>
                </a:solidFill>
                <a:latin typeface="Century Gothic" panose="020B0502020202020204" pitchFamily="34" charset="0"/>
              </a:rPr>
              <a:t>11</a:t>
            </a:r>
            <a:endParaRPr lang="ko-KR" altLang="en-US" sz="13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911923"/>
              </p:ext>
            </p:extLst>
          </p:nvPr>
        </p:nvGraphicFramePr>
        <p:xfrm>
          <a:off x="2495600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1544663" y="5661080"/>
            <a:ext cx="8819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sorted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355149" y="3889271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en-US" altLang="ko-KR" b="1" baseline="30000" dirty="0" smtClean="0"/>
              <a:t>nd</a:t>
            </a:r>
            <a:r>
              <a:rPr lang="en-US" altLang="ko-KR" b="1" dirty="0" smtClean="0"/>
              <a:t> Pass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3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320226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856301" y="4937999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 flipV="1">
            <a:off x="3888944" y="4937999"/>
            <a:ext cx="392332" cy="5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3546434" y="4252801"/>
            <a:ext cx="220506" cy="301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구부러진 연결선 10"/>
          <p:cNvCxnSpPr>
            <a:stCxn id="120" idx="2"/>
            <a:endCxn id="121" idx="2"/>
          </p:cNvCxnSpPr>
          <p:nvPr/>
        </p:nvCxnSpPr>
        <p:spPr>
          <a:xfrm rot="16200000" flipH="1">
            <a:off x="7453355" y="6057120"/>
            <a:ext cx="7986" cy="551765"/>
          </a:xfrm>
          <a:prstGeom prst="curvedConnector3">
            <a:avLst>
              <a:gd name="adj1" fmla="val 296250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>
            <a:stCxn id="116" idx="2"/>
            <a:endCxn id="120" idx="2"/>
          </p:cNvCxnSpPr>
          <p:nvPr/>
        </p:nvCxnSpPr>
        <p:spPr>
          <a:xfrm rot="5400000" flipH="1" flipV="1">
            <a:off x="6063256" y="5219846"/>
            <a:ext cx="9045" cy="2227373"/>
          </a:xfrm>
          <a:prstGeom prst="curvedConnector3">
            <a:avLst>
              <a:gd name="adj1" fmla="val -25273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8112224" y="5291445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9117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856301" y="4937999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9223331" y="3062685"/>
            <a:ext cx="1683925" cy="338554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What’s </a:t>
            </a:r>
            <a:r>
              <a:rPr lang="en-US" altLang="ko-KR" sz="1600" dirty="0">
                <a:solidFill>
                  <a:srgbClr val="C0000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next?</a:t>
            </a:r>
            <a:endParaRPr lang="ko-KR" altLang="en-US" sz="1600" dirty="0">
              <a:solidFill>
                <a:srgbClr val="C00000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112224" y="5291445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856301" y="4937999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구부러진 연결선 5"/>
          <p:cNvCxnSpPr>
            <a:stCxn id="63" idx="5"/>
            <a:endCxn id="68" idx="6"/>
          </p:cNvCxnSpPr>
          <p:nvPr/>
        </p:nvCxnSpPr>
        <p:spPr>
          <a:xfrm rot="5400000">
            <a:off x="5057167" y="3515596"/>
            <a:ext cx="1930030" cy="879533"/>
          </a:xfrm>
          <a:prstGeom prst="curvedConnector2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9223331" y="3062685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936070" y="306408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N=9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113" idx="2"/>
            <a:endCxn id="122" idx="2"/>
          </p:cNvCxnSpPr>
          <p:nvPr/>
        </p:nvCxnSpPr>
        <p:spPr>
          <a:xfrm rot="5400000" flipH="1" flipV="1">
            <a:off x="5799320" y="3830584"/>
            <a:ext cx="2582" cy="4999433"/>
          </a:xfrm>
          <a:prstGeom prst="curvedConnector3">
            <a:avLst>
              <a:gd name="adj1" fmla="val -88536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66739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8112224" y="5291445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556042" y="5301208"/>
            <a:ext cx="340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111197" y="496185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구부러진 연결선 5"/>
          <p:cNvCxnSpPr>
            <a:stCxn id="63" idx="5"/>
            <a:endCxn id="68" idx="6"/>
          </p:cNvCxnSpPr>
          <p:nvPr/>
        </p:nvCxnSpPr>
        <p:spPr>
          <a:xfrm rot="5400000">
            <a:off x="5057167" y="3515596"/>
            <a:ext cx="1930030" cy="879533"/>
          </a:xfrm>
          <a:prstGeom prst="curvedConnector2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9223331" y="3062685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936070" y="306408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N=9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42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111197" y="496185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223331" y="3062685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936070" y="306408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N=9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6033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5289081" y="3331047"/>
            <a:ext cx="1932146" cy="1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6655361" y="2725418"/>
            <a:ext cx="673911" cy="270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114" idx="2"/>
            <a:endCxn id="115" idx="2"/>
          </p:cNvCxnSpPr>
          <p:nvPr/>
        </p:nvCxnSpPr>
        <p:spPr>
          <a:xfrm rot="16200000" flipH="1">
            <a:off x="4124838" y="6054730"/>
            <a:ext cx="4511" cy="553069"/>
          </a:xfrm>
          <a:prstGeom prst="curvedConnector3">
            <a:avLst>
              <a:gd name="adj1" fmla="val 51676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113" idx="2"/>
            <a:endCxn id="115" idx="2"/>
          </p:cNvCxnSpPr>
          <p:nvPr/>
        </p:nvCxnSpPr>
        <p:spPr>
          <a:xfrm rot="16200000" flipH="1">
            <a:off x="3851297" y="5781189"/>
            <a:ext cx="1929" cy="1102733"/>
          </a:xfrm>
          <a:prstGeom prst="curvedConnector3">
            <a:avLst>
              <a:gd name="adj1" fmla="val 119507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7556042" y="5301208"/>
            <a:ext cx="340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111197" y="496185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223331" y="3062685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936070" y="306408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N=9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5289081" y="3331047"/>
            <a:ext cx="1932146" cy="1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6655361" y="2725418"/>
            <a:ext cx="673911" cy="270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114" idx="2"/>
            <a:endCxn id="115" idx="2"/>
          </p:cNvCxnSpPr>
          <p:nvPr/>
        </p:nvCxnSpPr>
        <p:spPr>
          <a:xfrm rot="16200000" flipH="1">
            <a:off x="4124838" y="6054730"/>
            <a:ext cx="4511" cy="553069"/>
          </a:xfrm>
          <a:prstGeom prst="curvedConnector3">
            <a:avLst>
              <a:gd name="adj1" fmla="val 51676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113" idx="2"/>
            <a:endCxn id="115" idx="2"/>
          </p:cNvCxnSpPr>
          <p:nvPr/>
        </p:nvCxnSpPr>
        <p:spPr>
          <a:xfrm rot="16200000" flipH="1">
            <a:off x="3851297" y="5781189"/>
            <a:ext cx="1929" cy="1102733"/>
          </a:xfrm>
          <a:prstGeom prst="curvedConnector3">
            <a:avLst>
              <a:gd name="adj1" fmla="val 119507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7556042" y="5301208"/>
            <a:ext cx="340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111197" y="496185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223331" y="3062685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936070" y="306408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N=9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775184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>
            <a:endCxn id="87" idx="2"/>
          </p:cNvCxnSpPr>
          <p:nvPr/>
        </p:nvCxnSpPr>
        <p:spPr>
          <a:xfrm flipV="1">
            <a:off x="7390078" y="4043327"/>
            <a:ext cx="374073" cy="3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7171073" y="3465390"/>
            <a:ext cx="108560" cy="250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118" idx="2"/>
            <a:endCxn id="119" idx="2"/>
          </p:cNvCxnSpPr>
          <p:nvPr/>
        </p:nvCxnSpPr>
        <p:spPr>
          <a:xfrm rot="16200000" flipH="1">
            <a:off x="6345137" y="6058530"/>
            <a:ext cx="3475" cy="553456"/>
          </a:xfrm>
          <a:prstGeom prst="curvedConnector3">
            <a:avLst>
              <a:gd name="adj1" fmla="val 66784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115" idx="2"/>
            <a:endCxn id="118" idx="2"/>
          </p:cNvCxnSpPr>
          <p:nvPr/>
        </p:nvCxnSpPr>
        <p:spPr>
          <a:xfrm rot="16200000" flipH="1">
            <a:off x="5236887" y="5500262"/>
            <a:ext cx="12700" cy="166651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7556042" y="5301208"/>
            <a:ext cx="340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7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111197" y="496185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223331" y="3062685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936070" y="306408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N=9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55258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직사각형 91"/>
          <p:cNvSpPr/>
          <p:nvPr/>
        </p:nvSpPr>
        <p:spPr>
          <a:xfrm>
            <a:off x="9223331" y="3631949"/>
            <a:ext cx="1683925" cy="338554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What’s next?</a:t>
            </a:r>
            <a:endParaRPr lang="ko-KR" altLang="en-US" sz="1600" dirty="0">
              <a:solidFill>
                <a:srgbClr val="C00000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556042" y="5301208"/>
            <a:ext cx="340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111197" y="496185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223331" y="3062685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936070" y="306408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N=9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9223331" y="3631949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0936070" y="3633350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N=9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N=8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구부러진 연결선 5"/>
          <p:cNvCxnSpPr>
            <a:stCxn id="67" idx="7"/>
            <a:endCxn id="63" idx="2"/>
          </p:cNvCxnSpPr>
          <p:nvPr/>
        </p:nvCxnSpPr>
        <p:spPr>
          <a:xfrm rot="5400000" flipH="1" flipV="1">
            <a:off x="4442766" y="3148175"/>
            <a:ext cx="1930030" cy="1265095"/>
          </a:xfrm>
          <a:prstGeom prst="curvedConnector2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>
            <a:stCxn id="113" idx="2"/>
            <a:endCxn id="121" idx="2"/>
          </p:cNvCxnSpPr>
          <p:nvPr/>
        </p:nvCxnSpPr>
        <p:spPr>
          <a:xfrm rot="16200000" flipH="1">
            <a:off x="5514361" y="4118126"/>
            <a:ext cx="5404" cy="4432336"/>
          </a:xfrm>
          <a:prstGeom prst="curvedConnector3">
            <a:avLst>
              <a:gd name="adj1" fmla="val 43302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7556042" y="5301208"/>
            <a:ext cx="340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143672" y="496185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223331" y="3062685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936070" y="306408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N=9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572878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9223331" y="3631949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0936070" y="3633350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N=9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N=8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32104" y="5301208"/>
            <a:ext cx="340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302642" y="3331047"/>
            <a:ext cx="1905024" cy="1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V="1">
            <a:off x="5184537" y="2767017"/>
            <a:ext cx="669352" cy="248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113" idx="2"/>
            <a:endCxn id="114" idx="2"/>
          </p:cNvCxnSpPr>
          <p:nvPr/>
        </p:nvCxnSpPr>
        <p:spPr>
          <a:xfrm rot="5400000" flipH="1" flipV="1">
            <a:off x="3574436" y="6055469"/>
            <a:ext cx="2582" cy="549664"/>
          </a:xfrm>
          <a:prstGeom prst="curvedConnector3">
            <a:avLst>
              <a:gd name="adj1" fmla="val -88536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115" idx="2"/>
            <a:endCxn id="114" idx="2"/>
          </p:cNvCxnSpPr>
          <p:nvPr/>
        </p:nvCxnSpPr>
        <p:spPr>
          <a:xfrm rot="5400000" flipH="1">
            <a:off x="4124838" y="6054732"/>
            <a:ext cx="4511" cy="553069"/>
          </a:xfrm>
          <a:prstGeom prst="curvedConnector3">
            <a:avLst>
              <a:gd name="adj1" fmla="val -50676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2060"/>
                </a:solidFill>
              </a:rPr>
              <a:t>Basic plan for in-place sort</a:t>
            </a:r>
          </a:p>
          <a:p>
            <a:r>
              <a:rPr lang="en-US" altLang="ko-KR" b="1" dirty="0"/>
              <a:t>1</a:t>
            </a:r>
            <a:r>
              <a:rPr lang="en-US" altLang="ko-KR" b="1" baseline="30000" dirty="0"/>
              <a:t>st</a:t>
            </a:r>
            <a:r>
              <a:rPr lang="en-US" altLang="ko-KR" b="1" dirty="0"/>
              <a:t> Pass</a:t>
            </a:r>
            <a:r>
              <a:rPr lang="en-US" altLang="ko-KR" dirty="0"/>
              <a:t>: </a:t>
            </a:r>
            <a:r>
              <a:rPr lang="en-US" altLang="ko-KR" dirty="0" smtClean="0"/>
              <a:t>Build </a:t>
            </a:r>
            <a:r>
              <a:rPr lang="en-US" altLang="ko-KR" dirty="0" err="1"/>
              <a:t>maxheap</a:t>
            </a:r>
            <a:r>
              <a:rPr lang="en-US" altLang="ko-KR" dirty="0"/>
              <a:t> with all </a:t>
            </a:r>
            <a:r>
              <a:rPr lang="en-US" altLang="ko-KR" b="1" dirty="0">
                <a:solidFill>
                  <a:srgbClr val="C00000"/>
                </a:solidFill>
              </a:rPr>
              <a:t>N</a:t>
            </a:r>
            <a:r>
              <a:rPr lang="en-US" altLang="ko-KR" dirty="0"/>
              <a:t> keys.</a:t>
            </a:r>
          </a:p>
          <a:p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</a:t>
            </a:r>
            <a:r>
              <a:rPr lang="en-US" altLang="ko-KR" dirty="0" smtClean="0"/>
              <a:t>: </a:t>
            </a:r>
            <a:r>
              <a:rPr lang="en-US" altLang="ko-KR" dirty="0"/>
              <a:t>Repeatedly remove the maximum key.</a:t>
            </a:r>
          </a:p>
          <a:p>
            <a:endParaRPr lang="en-US" altLang="ko-KR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44641"/>
              </p:ext>
            </p:extLst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45163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38" name="직사각형 37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1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143672" y="496185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223331" y="3062685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936070" y="306408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N=9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9223331" y="3631949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0936070" y="3633350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N=9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N=8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32104" y="5301208"/>
            <a:ext cx="340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302642" y="3331047"/>
            <a:ext cx="1905024" cy="1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V="1">
            <a:off x="5184537" y="2767017"/>
            <a:ext cx="669352" cy="248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143672" y="496185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223331" y="3062685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936070" y="306408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N=9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02226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9223331" y="3631949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0936070" y="3633350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N=9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N=8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32104" y="5301208"/>
            <a:ext cx="340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414975" y="4055411"/>
            <a:ext cx="1067508" cy="2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5269839" y="3490798"/>
            <a:ext cx="388738" cy="293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>
            <a:stCxn id="114" idx="2"/>
            <a:endCxn id="117" idx="2"/>
          </p:cNvCxnSpPr>
          <p:nvPr/>
        </p:nvCxnSpPr>
        <p:spPr>
          <a:xfrm rot="16200000" flipH="1">
            <a:off x="4670183" y="5509386"/>
            <a:ext cx="9957" cy="1649204"/>
          </a:xfrm>
          <a:prstGeom prst="curvedConnector3">
            <a:avLst>
              <a:gd name="adj1" fmla="val 239587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116" idx="2"/>
            <a:endCxn id="117" idx="2"/>
          </p:cNvCxnSpPr>
          <p:nvPr/>
        </p:nvCxnSpPr>
        <p:spPr>
          <a:xfrm rot="16200000" flipH="1">
            <a:off x="5226472" y="6065676"/>
            <a:ext cx="912" cy="545670"/>
          </a:xfrm>
          <a:prstGeom prst="curvedConnector3">
            <a:avLst>
              <a:gd name="adj1" fmla="val 2516578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143672" y="496185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223331" y="3062685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936070" y="306408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N=9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16397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9223331" y="3631949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0936070" y="3633350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N=9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N=8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32104" y="5301208"/>
            <a:ext cx="340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143672" y="496185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223331" y="3062685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936070" y="306408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N=9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5495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9223331" y="3631949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0936070" y="3633350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N=9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N=8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32104" y="5301208"/>
            <a:ext cx="340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223331" y="4207590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936070" y="4208991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N=8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N=7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223331" y="3062685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936070" y="306408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N=9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70797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9223331" y="3631949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0936070" y="3633350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N=9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N=8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32104" y="5291445"/>
            <a:ext cx="340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223331" y="4207590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936070" y="4208991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N=8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N=7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구부러진 연결선 15"/>
          <p:cNvCxnSpPr>
            <a:stCxn id="64" idx="6"/>
            <a:endCxn id="63" idx="3"/>
          </p:cNvCxnSpPr>
          <p:nvPr/>
        </p:nvCxnSpPr>
        <p:spPr>
          <a:xfrm flipV="1">
            <a:off x="3848862" y="2990347"/>
            <a:ext cx="2263805" cy="193003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3143672" y="496185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567039" y="403288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223331" y="3062685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936070" y="306408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N=9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9223331" y="3631949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0936070" y="3633350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N=9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N=8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456040" y="5301208"/>
            <a:ext cx="340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223331" y="4207590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936070" y="4208991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N=8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N=7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226629" y="3354535"/>
            <a:ext cx="2017307" cy="1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5223922" y="2784104"/>
            <a:ext cx="651060" cy="218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114" idx="2"/>
            <a:endCxn id="115" idx="2"/>
          </p:cNvCxnSpPr>
          <p:nvPr/>
        </p:nvCxnSpPr>
        <p:spPr>
          <a:xfrm rot="16200000" flipH="1">
            <a:off x="4124838" y="6054730"/>
            <a:ext cx="4511" cy="553069"/>
          </a:xfrm>
          <a:prstGeom prst="curvedConnector3">
            <a:avLst>
              <a:gd name="adj1" fmla="val 51676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113" idx="2"/>
            <a:endCxn id="114" idx="2"/>
          </p:cNvCxnSpPr>
          <p:nvPr/>
        </p:nvCxnSpPr>
        <p:spPr>
          <a:xfrm rot="5400000" flipH="1" flipV="1">
            <a:off x="3574436" y="6055469"/>
            <a:ext cx="2582" cy="549664"/>
          </a:xfrm>
          <a:prstGeom prst="curvedConnector3">
            <a:avLst>
              <a:gd name="adj1" fmla="val -88536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0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143672" y="496185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223331" y="3062685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936070" y="306408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N=9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24940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9223331" y="3631949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0936070" y="3633350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N=9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N=8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456040" y="5301208"/>
            <a:ext cx="340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223331" y="4207590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936070" y="4208991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N=8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N=7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226629" y="3354535"/>
            <a:ext cx="2017307" cy="1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5223922" y="2784104"/>
            <a:ext cx="651060" cy="218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114" idx="2"/>
            <a:endCxn id="115" idx="2"/>
          </p:cNvCxnSpPr>
          <p:nvPr/>
        </p:nvCxnSpPr>
        <p:spPr>
          <a:xfrm rot="16200000" flipH="1">
            <a:off x="4124838" y="6054730"/>
            <a:ext cx="4511" cy="553069"/>
          </a:xfrm>
          <a:prstGeom prst="curvedConnector3">
            <a:avLst>
              <a:gd name="adj1" fmla="val 51676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113" idx="2"/>
            <a:endCxn id="114" idx="2"/>
          </p:cNvCxnSpPr>
          <p:nvPr/>
        </p:nvCxnSpPr>
        <p:spPr>
          <a:xfrm rot="5400000" flipH="1" flipV="1">
            <a:off x="3574436" y="6055469"/>
            <a:ext cx="2582" cy="549664"/>
          </a:xfrm>
          <a:prstGeom prst="curvedConnector3">
            <a:avLst>
              <a:gd name="adj1" fmla="val -88536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567039" y="403288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94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143672" y="496185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223331" y="3062685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936070" y="306408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N=9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77460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9223331" y="3631949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0936070" y="3633350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N=9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N=8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456040" y="5301208"/>
            <a:ext cx="340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223331" y="4207590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936070" y="4208991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N=8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N=7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4477700" y="4087701"/>
            <a:ext cx="923722" cy="3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4216338" y="3454140"/>
            <a:ext cx="384255" cy="2720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116" idx="2"/>
            <a:endCxn id="117" idx="2"/>
          </p:cNvCxnSpPr>
          <p:nvPr/>
        </p:nvCxnSpPr>
        <p:spPr>
          <a:xfrm rot="16200000" flipH="1">
            <a:off x="5226472" y="6065676"/>
            <a:ext cx="912" cy="545670"/>
          </a:xfrm>
          <a:prstGeom prst="curvedConnector3">
            <a:avLst>
              <a:gd name="adj1" fmla="val 2516578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114" idx="2"/>
            <a:endCxn id="116" idx="2"/>
          </p:cNvCxnSpPr>
          <p:nvPr/>
        </p:nvCxnSpPr>
        <p:spPr>
          <a:xfrm rot="16200000" flipH="1">
            <a:off x="4397804" y="5781765"/>
            <a:ext cx="9045" cy="1103534"/>
          </a:xfrm>
          <a:prstGeom prst="curvedConnector3">
            <a:avLst>
              <a:gd name="adj1" fmla="val 26273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567039" y="403288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05066" y="2155670"/>
            <a:ext cx="2653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in heap ordered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143672" y="496185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223331" y="3062685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936070" y="306408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N=10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N=9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811152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9223331" y="3631949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0936070" y="3633350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N=9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N=8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456040" y="5301208"/>
            <a:ext cx="340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223331" y="4207590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936070" y="4208991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N=8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567039" y="403288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2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out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9223331" y="3062685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936070" y="306408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N=10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N=9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72213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9223331" y="3631949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0936070" y="3633350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N=9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N=8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223331" y="4207590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936070" y="4208991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N=8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401889" y="4658767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9598420" y="4905745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9791540" y="5146722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1451692" y="5135806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N=2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N=1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05066" y="5661080"/>
            <a:ext cx="15215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sorted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32" name="타원 31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>
              <a:stCxn id="36" idx="2"/>
              <a:endCxn id="35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35" idx="3"/>
              <a:endCxn id="33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3" idx="3"/>
              <a:endCxn id="37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33" idx="5"/>
              <a:endCxn id="40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5" idx="5"/>
              <a:endCxn id="32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32" idx="3"/>
              <a:endCxn id="41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32" idx="5"/>
              <a:endCxn id="42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36" idx="6"/>
              <a:endCxn id="34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34" idx="5"/>
              <a:endCxn id="39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34" idx="3"/>
              <a:endCxn id="38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728553"/>
              </p:ext>
            </p:extLst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57999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71" name="직사각형 70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9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Pass: Repeatedly remove the maximum key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400050"/>
            <a:r>
              <a:rPr lang="en-US" altLang="ko-KR" dirty="0">
                <a:ea typeface="굴림" charset="-127"/>
              </a:rPr>
              <a:t>Remove the maximum, one at a time.</a:t>
            </a:r>
          </a:p>
          <a:p>
            <a:pPr marL="400050"/>
            <a:r>
              <a:rPr lang="en-US" altLang="ko-KR" dirty="0">
                <a:ea typeface="굴림" charset="-127"/>
              </a:rPr>
              <a:t>Leave them in array, instead of nulling </a:t>
            </a:r>
            <a:r>
              <a:rPr lang="en-US" altLang="ko-KR" dirty="0" smtClean="0">
                <a:ea typeface="굴림" charset="-127"/>
              </a:rPr>
              <a:t>out</a:t>
            </a:r>
          </a:p>
          <a:p>
            <a:pPr marL="400050"/>
            <a:r>
              <a:rPr lang="en-US" altLang="ko-KR" dirty="0" smtClean="0">
                <a:solidFill>
                  <a:srgbClr val="C00000"/>
                </a:solidFill>
              </a:rPr>
              <a:t>After sorted, do not forget resetting N. </a:t>
            </a:r>
            <a:endParaRPr lang="en-US" altLang="ko-KR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  <a:noFill/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112" name="직사각형 111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9223331" y="3062685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936070" y="306408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N=10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N=9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223331" y="249342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0943806" y="2492896"/>
            <a:ext cx="5822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N=11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N=10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/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9223331" y="3631949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0936070" y="3633350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N=9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N=8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223331" y="4207590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936070" y="4208991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N=8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401889" y="4658767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9616609" y="4853871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9778818" y="5043438"/>
            <a:ext cx="1672874" cy="52322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swap(1,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sink(1, --N);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1467391" y="5043438"/>
            <a:ext cx="4828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굴림" charset="-127"/>
              </a:rPr>
              <a:t>N=2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N=1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223331" y="836176"/>
            <a:ext cx="2695183" cy="1200329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while (N &gt; 1)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swap(a, 1,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sink(a, 1,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--N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} //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ko-KR" alt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5066" y="5661080"/>
            <a:ext cx="15215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</a:t>
            </a:r>
            <a:r>
              <a:rPr lang="en-US" altLang="ko-KR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sorted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7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 tracing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19" name="Rectangle 6"/>
          <p:cNvSpPr>
            <a:spLocks noGrp="1" noChangeArrowheads="1"/>
          </p:cNvSpPr>
          <p:nvPr/>
        </p:nvSpPr>
        <p:spPr bwMode="auto">
          <a:xfrm>
            <a:off x="2279576" y="809375"/>
            <a:ext cx="7848872" cy="600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Enter a word to sort: CHRISTALONE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Input String:[ CHRISTALONE ], N=11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Input  a[11]: C H R I S T A L O N </a:t>
            </a:r>
            <a:r>
              <a:rPr lang="pt-BR" altLang="ko-KR" sz="1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E</a:t>
            </a:r>
            <a:endParaRPr lang="pt-BR" altLang="ko-KR" sz="14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굴림" charset="-127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ASCENDING</a:t>
            </a:r>
            <a:r>
              <a:rPr lang="pt-BR" altLang="ko-KR" sz="1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:</a:t>
            </a:r>
            <a:endParaRPr lang="pt-BR" altLang="ko-KR" sz="14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굴림" charset="-127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1st pass(heapify - O(n)) begins: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N=11 k=5 C H R I S T A L O N 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N=11 k=4 C H R O S T A L I N 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N=11 k=3 C H T O S R A L I N 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N=11 k=2 C S T O N R A L I H 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N=11 k=1 T S R O N C A L I H 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HeapOrdered: T S R O N C A L I H 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2nd pass(swap and sink - </a:t>
            </a:r>
            <a:r>
              <a:rPr lang="pt-BR" altLang="ko-KR" sz="1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O(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n </a:t>
            </a:r>
            <a:r>
              <a:rPr lang="pt-BR" altLang="ko-KR" sz="1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log </a:t>
            </a: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n) begins: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N=10 k=1 S O R L N C A E I 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N=9 k=1 R O H L N C A E 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N=8 k=1 O N H L I C A 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N=7 k=1 N L H E I C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N=6 k=1 L I H E A C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N=5 k=1 I E H C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N=4 k=1 H E A C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N=3 k=1 E C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N=2 k=1 C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N=1 k=1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a[11]: A C E H I L N O R S T</a:t>
            </a:r>
            <a:endParaRPr lang="pt-BR" altLang="ko-KR" sz="1400" dirty="0" smtClean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굴림" charset="-127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altLang="ko-KR" sz="1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 </a:t>
            </a:r>
            <a:endParaRPr lang="pt-BR" altLang="ko-KR" sz="1200" b="1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  <a:ea typeface="굴림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7140116" y="953391"/>
            <a:ext cx="43204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7140116" y="1178707"/>
            <a:ext cx="43204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55464" y="817860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printed in main()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55464" y="1039435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printed in main()</a:t>
            </a:r>
          </a:p>
        </p:txBody>
      </p:sp>
      <p:sp>
        <p:nvSpPr>
          <p:cNvPr id="42" name="오른쪽 대괄호 41"/>
          <p:cNvSpPr/>
          <p:nvPr/>
        </p:nvSpPr>
        <p:spPr>
          <a:xfrm>
            <a:off x="6996101" y="2102980"/>
            <a:ext cx="45719" cy="1004310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7140117" y="2395799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</a:t>
            </a:r>
            <a:r>
              <a:rPr lang="en-US" sz="1600" baseline="30000" dirty="0">
                <a:solidFill>
                  <a:srgbClr val="C00000"/>
                </a:solidFill>
              </a:rPr>
              <a:t>st</a:t>
            </a:r>
            <a:r>
              <a:rPr lang="en-US" sz="1600" dirty="0">
                <a:solidFill>
                  <a:srgbClr val="C00000"/>
                </a:solidFill>
              </a:rPr>
              <a:t> path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40115" y="2657173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printed in sink()</a:t>
            </a:r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7056816" y="3323609"/>
            <a:ext cx="43204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72164" y="3184337"/>
            <a:ext cx="2231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printed in </a:t>
            </a:r>
            <a:r>
              <a:rPr lang="en-US" sz="1600" dirty="0" err="1">
                <a:solidFill>
                  <a:srgbClr val="C00000"/>
                </a:solidFill>
              </a:rPr>
              <a:t>heapSort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7028405" y="6036352"/>
            <a:ext cx="43204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04469" y="5897853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printed in main()</a:t>
            </a:r>
          </a:p>
        </p:txBody>
      </p:sp>
      <p:sp>
        <p:nvSpPr>
          <p:cNvPr id="17" name="오른쪽 대괄호 16"/>
          <p:cNvSpPr/>
          <p:nvPr/>
        </p:nvSpPr>
        <p:spPr>
          <a:xfrm>
            <a:off x="6996101" y="3676170"/>
            <a:ext cx="45719" cy="2193884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7140117" y="4750002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2</a:t>
            </a:r>
            <a:r>
              <a:rPr lang="en-US" sz="1600" baseline="30000" dirty="0">
                <a:solidFill>
                  <a:srgbClr val="C00000"/>
                </a:solidFill>
              </a:rPr>
              <a:t>nd</a:t>
            </a:r>
            <a:r>
              <a:rPr lang="en-US" sz="1600" dirty="0">
                <a:solidFill>
                  <a:srgbClr val="C00000"/>
                </a:solidFill>
              </a:rPr>
              <a:t> path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40116" y="5035425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printed in sink()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90571" y="6235633"/>
            <a:ext cx="7848872" cy="4801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ea typeface="굴림" charset="-127"/>
              </a:rPr>
              <a:t>NOTE: This implementation does not sort the first element in the array.</a:t>
            </a:r>
          </a:p>
          <a:p>
            <a:pPr>
              <a:lnSpc>
                <a:spcPct val="90000"/>
              </a:lnSpc>
            </a:pPr>
            <a:r>
              <a:rPr lang="pt-BR" altLang="ko-KR" sz="14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ea typeface="굴림" charset="-127"/>
              </a:rPr>
              <a:t>NOTE: N=?? k=? .... lines are outputs at the end of each sink</a:t>
            </a:r>
            <a:r>
              <a:rPr lang="pt-BR" altLang="ko-KR" sz="1400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ea typeface="굴림" charset="-127"/>
              </a:rPr>
              <a:t>() </a:t>
            </a:r>
            <a:endParaRPr lang="en-US" altLang="ko-KR" sz="1050" dirty="0">
              <a:latin typeface="Century Gothic" panose="020B0502020202020204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9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Level of heap is </a:t>
            </a:r>
          </a:p>
          <a:p>
            <a:r>
              <a:rPr lang="en-US" altLang="ko-KR" dirty="0">
                <a:ea typeface="굴림" pitchFamily="50" charset="-127"/>
              </a:rPr>
              <a:t>insert: O(log N) for each insert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In practice, expect less</a:t>
            </a:r>
          </a:p>
          <a:p>
            <a:r>
              <a:rPr lang="en-US" altLang="ko-KR" dirty="0">
                <a:ea typeface="굴림" pitchFamily="50" charset="-127"/>
              </a:rPr>
              <a:t>delete: O(log</a:t>
            </a:r>
            <a:r>
              <a:rPr lang="en-US" altLang="ko-KR" baseline="-25000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N) 	// deleting root node in min/max heap</a:t>
            </a:r>
          </a:p>
          <a:p>
            <a:r>
              <a:rPr lang="en-US" altLang="ko-KR" dirty="0" err="1">
                <a:ea typeface="굴림" pitchFamily="50" charset="-127"/>
              </a:rPr>
              <a:t>decreaseKey</a:t>
            </a:r>
            <a:r>
              <a:rPr lang="en-US" altLang="ko-KR" dirty="0">
                <a:ea typeface="굴림" pitchFamily="50" charset="-127"/>
              </a:rPr>
              <a:t>: O(log</a:t>
            </a:r>
            <a:r>
              <a:rPr lang="en-US" altLang="ko-KR" baseline="-25000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N)</a:t>
            </a:r>
          </a:p>
          <a:p>
            <a:r>
              <a:rPr lang="en-US" altLang="ko-KR" dirty="0" err="1">
                <a:ea typeface="굴림" pitchFamily="50" charset="-127"/>
              </a:rPr>
              <a:t>increaseKey</a:t>
            </a:r>
            <a:r>
              <a:rPr lang="en-US" altLang="ko-KR" dirty="0">
                <a:ea typeface="굴림" pitchFamily="50" charset="-127"/>
              </a:rPr>
              <a:t>: O(log</a:t>
            </a:r>
            <a:r>
              <a:rPr lang="en-US" altLang="ko-KR" baseline="-25000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N)</a:t>
            </a:r>
          </a:p>
          <a:p>
            <a:r>
              <a:rPr lang="en-US" altLang="ko-KR" dirty="0">
                <a:ea typeface="굴림" pitchFamily="50" charset="-127"/>
              </a:rPr>
              <a:t>remove: O(log</a:t>
            </a:r>
            <a:r>
              <a:rPr lang="en-US" altLang="ko-KR" baseline="-25000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N)	// removing a node in any </a:t>
            </a:r>
            <a:r>
              <a:rPr lang="en-US" altLang="ko-KR" dirty="0" smtClean="0">
                <a:ea typeface="굴림" pitchFamily="50" charset="-127"/>
              </a:rPr>
              <a:t>location</a:t>
            </a:r>
          </a:p>
          <a:p>
            <a:endParaRPr lang="en-US" altLang="ko-KR" dirty="0">
              <a:ea typeface="굴림" pitchFamily="50" charset="-127"/>
            </a:endParaRPr>
          </a:p>
          <a:p>
            <a:r>
              <a:rPr lang="en-US" altLang="ko-KR" b="1" dirty="0" err="1">
                <a:ea typeface="굴림" pitchFamily="50" charset="-127"/>
              </a:rPr>
              <a:t>Heapify</a:t>
            </a:r>
            <a:r>
              <a:rPr lang="en-US" altLang="ko-KR" b="1" dirty="0">
                <a:ea typeface="굴림" pitchFamily="50" charset="-127"/>
              </a:rPr>
              <a:t>(): </a:t>
            </a:r>
            <a:r>
              <a:rPr lang="en-US" altLang="ko-KR" dirty="0">
                <a:ea typeface="굴림" pitchFamily="50" charset="-127"/>
              </a:rPr>
              <a:t>O(N)</a:t>
            </a:r>
            <a:endParaRPr lang="ko-KR" altLang="en-US" dirty="0"/>
          </a:p>
          <a:p>
            <a:r>
              <a:rPr lang="en-US" altLang="ko-KR" b="1" dirty="0">
                <a:ea typeface="굴림" pitchFamily="50" charset="-127"/>
              </a:rPr>
              <a:t>Heapsort(): </a:t>
            </a:r>
            <a:r>
              <a:rPr lang="en-US" altLang="ko-KR" dirty="0">
                <a:ea typeface="굴림" pitchFamily="50" charset="-127"/>
              </a:rPr>
              <a:t>O(n log n)</a:t>
            </a:r>
          </a:p>
          <a:p>
            <a:r>
              <a:rPr lang="en-US" altLang="ko-KR" dirty="0">
                <a:ea typeface="굴림" pitchFamily="50" charset="-127"/>
              </a:rPr>
              <a:t>       Because O(N) </a:t>
            </a:r>
            <a:r>
              <a:rPr lang="en-US" altLang="ko-KR" dirty="0" err="1">
                <a:ea typeface="굴림" pitchFamily="50" charset="-127"/>
              </a:rPr>
              <a:t>heapify</a:t>
            </a:r>
            <a:r>
              <a:rPr lang="en-US" altLang="ko-KR" dirty="0">
                <a:ea typeface="굴림" pitchFamily="50" charset="-127"/>
              </a:rPr>
              <a:t> + O(n log n) remove nodes = O(n log n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r>
              <a:rPr lang="en-US" altLang="ko-KR" b="1" dirty="0"/>
              <a:t>Proof: </a:t>
            </a:r>
          </a:p>
          <a:p>
            <a:pPr lvl="1"/>
            <a:r>
              <a:rPr lang="ko-KR" altLang="en-US" sz="1400" dirty="0">
                <a:hlinkClick r:id="rId3"/>
              </a:rPr>
              <a:t>https://stackoverflow.com/questions/9755721/how-can-building-a-heap-be-on-time-complexity</a:t>
            </a:r>
            <a:endParaRPr lang="en-US" altLang="ko-KR" sz="1400" dirty="0"/>
          </a:p>
          <a:p>
            <a:pPr lvl="1"/>
            <a:r>
              <a:rPr lang="en-US" altLang="ko-KR" sz="1400" dirty="0">
                <a:hlinkClick r:id="rId4"/>
              </a:rPr>
              <a:t>https://www.growingwiththeweb.com/data-structures/binary-heap/build-heap-proof/</a:t>
            </a:r>
            <a:endParaRPr lang="en-US" altLang="ko-KR" sz="1400" dirty="0"/>
          </a:p>
          <a:p>
            <a:pPr lvl="1"/>
            <a:r>
              <a:rPr lang="en-US" altLang="ko-KR" sz="1400" dirty="0">
                <a:hlinkClick r:id="rId5"/>
              </a:rPr>
              <a:t>https://www.quora.com/How-is-the-time-complexity-of-building-a-heap-is-o-n</a:t>
            </a:r>
            <a:endParaRPr lang="en-US" altLang="ko-KR" sz="1400" dirty="0"/>
          </a:p>
          <a:p>
            <a:pPr lvl="1"/>
            <a:r>
              <a:rPr lang="en-US" altLang="ko-KR" sz="1400" dirty="0">
                <a:hlinkClick r:id="rId6"/>
              </a:rPr>
              <a:t>http://www.cs.umd.edu/~</a:t>
            </a:r>
            <a:r>
              <a:rPr lang="en-US" altLang="ko-KR" sz="1400" dirty="0" smtClean="0">
                <a:hlinkClick r:id="rId6"/>
              </a:rPr>
              <a:t>meesh/351/mount/lectures/lect14-heapsort-analysis-part.pd</a:t>
            </a:r>
            <a:r>
              <a:rPr lang="en-US" altLang="ko-KR" dirty="0" smtClean="0">
                <a:hlinkClick r:id="rId6"/>
              </a:rPr>
              <a:t>f</a:t>
            </a:r>
            <a:endParaRPr lang="ko-KR" altLang="en-US" dirty="0"/>
          </a:p>
          <a:p>
            <a:endParaRPr lang="en-US" altLang="ko-KR" dirty="0">
              <a:ea typeface="굴림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heap operations time complexity with N items: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3215680" y="826716"/>
          <a:ext cx="1225488" cy="4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571252" imgH="228501" progId="Equation.3">
                  <p:embed/>
                </p:oleObj>
              </mc:Choice>
              <mc:Fallback>
                <p:oleObj name="Equation" r:id="rId7" imgW="571252" imgH="228501" progId="Equation.3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826716"/>
                        <a:ext cx="1225488" cy="490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9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Chapter </a:t>
            </a:r>
            <a:r>
              <a:rPr lang="en-US" altLang="ko-KR" dirty="0" smtClean="0">
                <a:solidFill>
                  <a:schemeClr val="tx1"/>
                </a:solidFill>
              </a:rPr>
              <a:t>5: Heap and Priority Queue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9991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Heap &amp; Priority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Heapsort</a:t>
            </a:r>
          </a:p>
          <a:p>
            <a:pPr lvl="1"/>
            <a:r>
              <a:rPr lang="en-US" altLang="ko-KR" dirty="0"/>
              <a:t>Heap Construction – Heapify</a:t>
            </a:r>
          </a:p>
          <a:p>
            <a:pPr lvl="1"/>
            <a:r>
              <a:rPr lang="en-US" altLang="ko-KR" dirty="0" smtClean="0"/>
              <a:t>Heapsort</a:t>
            </a:r>
          </a:p>
          <a:p>
            <a:pPr lvl="1"/>
            <a:r>
              <a:rPr lang="en-US" altLang="ko-KR" dirty="0" smtClean="0"/>
              <a:t>Time Complexity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Heap &amp; PQ Coding</a:t>
            </a:r>
          </a:p>
        </p:txBody>
      </p:sp>
    </p:spTree>
    <p:extLst>
      <p:ext uri="{BB962C8B-B14F-4D97-AF65-F5344CB8AC3E}">
        <p14:creationId xmlns:p14="http://schemas.microsoft.com/office/powerpoint/2010/main" val="4416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구름 모양 설명선 2">
            <a:extLst>
              <a:ext uri="{FF2B5EF4-FFF2-40B4-BE49-F238E27FC236}">
                <a16:creationId xmlns:a16="http://schemas.microsoft.com/office/drawing/2014/main" id="{4018641D-6968-49E5-8A04-B2D90B01B597}"/>
              </a:ext>
            </a:extLst>
          </p:cNvPr>
          <p:cNvSpPr/>
          <p:nvPr/>
        </p:nvSpPr>
        <p:spPr>
          <a:xfrm>
            <a:off x="5591944" y="514752"/>
            <a:ext cx="2339813" cy="783661"/>
          </a:xfrm>
          <a:prstGeom prst="cloudCallout">
            <a:avLst>
              <a:gd name="adj1" fmla="val -61077"/>
              <a:gd name="adj2" fmla="val 1164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Where</a:t>
            </a:r>
            <a:r>
              <a:rPr lang="ko-KR" altLang="en-US" sz="1600" dirty="0"/>
              <a:t> </a:t>
            </a:r>
            <a:r>
              <a:rPr lang="en-US" altLang="ko-KR" sz="1600" dirty="0"/>
              <a:t>should we start from?</a:t>
            </a:r>
            <a:endParaRPr lang="ko-KR" altLang="en-US" sz="160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06556"/>
              </p:ext>
            </p:extLst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25266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93" name="직사각형 92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9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1</a:t>
            </a:r>
            <a:r>
              <a:rPr lang="en-US" altLang="ko-KR" b="1" baseline="30000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st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 Pass: Heap construction (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heapify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ea typeface="굴림" charset="-127"/>
              </a:rPr>
              <a:t>) </a:t>
            </a:r>
          </a:p>
          <a:p>
            <a:r>
              <a:rPr lang="en-US" altLang="ko-KR" dirty="0"/>
              <a:t>Build max heap using bottom-up method. </a:t>
            </a:r>
            <a:endParaRPr lang="en-US" altLang="ko-KR" dirty="0" smtClean="0"/>
          </a:p>
          <a:p>
            <a:r>
              <a:rPr lang="en-US" altLang="ko-KR" dirty="0" smtClean="0"/>
              <a:t>Assume </a:t>
            </a:r>
            <a:r>
              <a:rPr lang="en-US" altLang="ko-KR" dirty="0"/>
              <a:t>array entries are indexed from 1 to </a:t>
            </a:r>
            <a:r>
              <a:rPr lang="en-US" altLang="ko-KR" dirty="0" smtClean="0"/>
              <a:t>N.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905066" y="215567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array in arbitrary order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구름 모양 설명선 2">
            <a:extLst>
              <a:ext uri="{FF2B5EF4-FFF2-40B4-BE49-F238E27FC236}">
                <a16:creationId xmlns:a16="http://schemas.microsoft.com/office/drawing/2014/main" id="{4018641D-6968-49E5-8A04-B2D90B01B597}"/>
              </a:ext>
            </a:extLst>
          </p:cNvPr>
          <p:cNvSpPr/>
          <p:nvPr/>
        </p:nvSpPr>
        <p:spPr>
          <a:xfrm>
            <a:off x="5591944" y="514752"/>
            <a:ext cx="2339813" cy="783661"/>
          </a:xfrm>
          <a:prstGeom prst="cloudCallout">
            <a:avLst>
              <a:gd name="adj1" fmla="val -61077"/>
              <a:gd name="adj2" fmla="val 1164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Where</a:t>
            </a:r>
            <a:r>
              <a:rPr lang="ko-KR" altLang="en-US" sz="1600" dirty="0"/>
              <a:t> </a:t>
            </a:r>
            <a:r>
              <a:rPr lang="en-US" altLang="ko-KR" sz="1600" dirty="0"/>
              <a:t>should we start from?</a:t>
            </a:r>
            <a:endParaRPr lang="ko-KR" altLang="en-US" sz="16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54271" y="2568729"/>
            <a:ext cx="5145313" cy="2598626"/>
            <a:chOff x="3154271" y="2568729"/>
            <a:chExt cx="5145313" cy="2598626"/>
          </a:xfrm>
        </p:grpSpPr>
        <p:sp>
          <p:nvSpPr>
            <p:cNvPr id="59" name="타원 58"/>
            <p:cNvSpPr/>
            <p:nvPr/>
          </p:nvSpPr>
          <p:spPr>
            <a:xfrm>
              <a:off x="5546373" y="3800017"/>
              <a:ext cx="493957" cy="493956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9658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317739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692807" y="3069663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H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6040329" y="256872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5490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823782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805627" y="3783881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353615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O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088458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040329" y="4673399"/>
              <a:ext cx="493957" cy="4939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>
              <a:stCxn id="63" idx="2"/>
              <a:endCxn id="62" idx="7"/>
            </p:cNvCxnSpPr>
            <p:nvPr/>
          </p:nvCxnSpPr>
          <p:spPr>
            <a:xfrm flipH="1">
              <a:off x="5114425" y="2815707"/>
              <a:ext cx="925905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2" idx="3"/>
              <a:endCxn id="60" idx="7"/>
            </p:cNvCxnSpPr>
            <p:nvPr/>
          </p:nvCxnSpPr>
          <p:spPr>
            <a:xfrm flipH="1">
              <a:off x="4281276" y="3491280"/>
              <a:ext cx="48387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0" idx="3"/>
              <a:endCxn id="64" idx="0"/>
            </p:cNvCxnSpPr>
            <p:nvPr/>
          </p:nvCxnSpPr>
          <p:spPr>
            <a:xfrm flipH="1">
              <a:off x="3601883" y="4205498"/>
              <a:ext cx="330114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0" idx="5"/>
              <a:endCxn id="67" idx="0"/>
            </p:cNvCxnSpPr>
            <p:nvPr/>
          </p:nvCxnSpPr>
          <p:spPr>
            <a:xfrm>
              <a:off x="4281276" y="4205498"/>
              <a:ext cx="319317" cy="4679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59" idx="1"/>
            </p:cNvCxnSpPr>
            <p:nvPr/>
          </p:nvCxnSpPr>
          <p:spPr>
            <a:xfrm>
              <a:off x="5114425" y="3491280"/>
              <a:ext cx="504287" cy="3810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9" idx="3"/>
              <a:endCxn id="68" idx="0"/>
            </p:cNvCxnSpPr>
            <p:nvPr/>
          </p:nvCxnSpPr>
          <p:spPr>
            <a:xfrm flipH="1">
              <a:off x="5335436" y="4221634"/>
              <a:ext cx="283276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9" idx="5"/>
              <a:endCxn id="69" idx="0"/>
            </p:cNvCxnSpPr>
            <p:nvPr/>
          </p:nvCxnSpPr>
          <p:spPr>
            <a:xfrm>
              <a:off x="5967990" y="4221634"/>
              <a:ext cx="319317" cy="4517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3" idx="6"/>
              <a:endCxn id="61" idx="1"/>
            </p:cNvCxnSpPr>
            <p:nvPr/>
          </p:nvCxnSpPr>
          <p:spPr>
            <a:xfrm>
              <a:off x="6534286" y="2815707"/>
              <a:ext cx="855792" cy="32629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1" idx="5"/>
              <a:endCxn id="66" idx="1"/>
            </p:cNvCxnSpPr>
            <p:nvPr/>
          </p:nvCxnSpPr>
          <p:spPr>
            <a:xfrm>
              <a:off x="7739357" y="3491280"/>
              <a:ext cx="138610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1" idx="3"/>
              <a:endCxn id="65" idx="7"/>
            </p:cNvCxnSpPr>
            <p:nvPr/>
          </p:nvCxnSpPr>
          <p:spPr>
            <a:xfrm flipH="1">
              <a:off x="7245400" y="3491280"/>
              <a:ext cx="144678" cy="3649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46912" y="257595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63222" y="3067867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8720" y="3069200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33821" y="3784463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5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12808" y="3756681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54271" y="464115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8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51140" y="3756682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06904" y="3785958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7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77715" y="4643044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10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74807" y="4643045"/>
              <a:ext cx="31449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9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1437" y="4640140"/>
              <a:ext cx="470945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11</a:t>
              </a:r>
              <a:endParaRPr lang="ko-KR" altLang="en-US" sz="12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78056"/>
              </p:ext>
            </p:extLst>
          </p:nvPr>
        </p:nvGraphicFramePr>
        <p:xfrm>
          <a:off x="2478134" y="5659026"/>
          <a:ext cx="55418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83726"/>
              </p:ext>
            </p:extLst>
          </p:nvPr>
        </p:nvGraphicFramePr>
        <p:xfrm>
          <a:off x="3032316" y="5661248"/>
          <a:ext cx="60960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7564716" y="1950237"/>
            <a:ext cx="421991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How do you locate the </a:t>
            </a:r>
            <a:r>
              <a:rPr lang="en-US" altLang="ko-KR" sz="1400" b="1" dirty="0" smtClean="0"/>
              <a:t>last internal node?</a:t>
            </a:r>
            <a:br>
              <a:rPr lang="en-US" altLang="ko-KR" sz="1400" b="1" dirty="0" smtClean="0"/>
            </a:br>
            <a:r>
              <a:rPr lang="en-US" altLang="ko-KR" sz="1400" dirty="0" smtClean="0"/>
              <a:t>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564716" y="1165841"/>
            <a:ext cx="4219915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Since leaf nodes are already 1-node heap,</a:t>
            </a:r>
            <a:br>
              <a:rPr lang="en-US" altLang="ko-KR" sz="1400" dirty="0" smtClean="0"/>
            </a:br>
            <a:r>
              <a:rPr lang="en-US" altLang="ko-KR" sz="1400" dirty="0" smtClean="0"/>
              <a:t>go up and to the left node which is not a leaf which is called _____________________ 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64717" y="811384"/>
            <a:ext cx="421991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root, leaf, or any particular node?</a:t>
            </a:r>
            <a:endParaRPr lang="ko-KR" altLang="en-US" sz="1400" dirty="0"/>
          </a:p>
        </p:txBody>
      </p:sp>
      <p:sp>
        <p:nvSpPr>
          <p:cNvPr id="96" name="직사각형 95"/>
          <p:cNvSpPr/>
          <p:nvPr/>
        </p:nvSpPr>
        <p:spPr>
          <a:xfrm>
            <a:off x="8660591" y="6240411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  <a:ea typeface="굴림" charset="-127"/>
              </a:rPr>
              <a:t>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2617206" y="6036622"/>
            <a:ext cx="6407510" cy="302345"/>
            <a:chOff x="2617206" y="6036622"/>
            <a:chExt cx="6407510" cy="302345"/>
          </a:xfrm>
        </p:grpSpPr>
        <p:sp>
          <p:nvSpPr>
            <p:cNvPr id="98" name="직사각형 97"/>
            <p:cNvSpPr/>
            <p:nvPr/>
          </p:nvSpPr>
          <p:spPr>
            <a:xfrm>
              <a:off x="261720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162876" y="6039204"/>
              <a:ext cx="2760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  <a:ea typeface="굴림" charset="-127"/>
                </a:rPr>
                <a:t>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711739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2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264808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3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815273" y="6045667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4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360943" y="6046579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5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931326" y="6041133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6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484782" y="6044608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7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042646" y="6036622"/>
              <a:ext cx="27764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8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595715" y="6044608"/>
              <a:ext cx="2750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9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8106282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smtClean="0">
                  <a:solidFill>
                    <a:srgbClr val="C00000"/>
                  </a:solidFill>
                </a:rPr>
                <a:t>10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636624" y="6036622"/>
              <a:ext cx="38809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C00000"/>
                  </a:solidFill>
                </a:rPr>
                <a:t>11</a:t>
              </a:r>
              <a:endParaRPr lang="en-US" sz="13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2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17277</TotalTime>
  <Words>8880</Words>
  <Application>Microsoft Office PowerPoint</Application>
  <PresentationFormat>와이드스크린</PresentationFormat>
  <Paragraphs>4330</Paragraphs>
  <Slides>73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7" baseType="lpstr">
      <vt:lpstr>HY견명조</vt:lpstr>
      <vt:lpstr>KoPub바탕체 Bold</vt:lpstr>
      <vt:lpstr>굴림</vt:lpstr>
      <vt:lpstr>맑은 고딕</vt:lpstr>
      <vt:lpstr>바탕체</vt:lpstr>
      <vt:lpstr>Arial</vt:lpstr>
      <vt:lpstr>Arial Rounded MT Bold</vt:lpstr>
      <vt:lpstr>Candara</vt:lpstr>
      <vt:lpstr>Century Gothic</vt:lpstr>
      <vt:lpstr>Consolas</vt:lpstr>
      <vt:lpstr>Courier New</vt:lpstr>
      <vt:lpstr>Wingdings</vt:lpstr>
      <vt:lpstr>고려청자</vt:lpstr>
      <vt:lpstr>Equation</vt:lpstr>
      <vt:lpstr>Data Structures Chapter 5: Heap and Priority Queue </vt:lpstr>
      <vt:lpstr>PowerPoint 프레젠테이션</vt:lpstr>
      <vt:lpstr>Data Structures Chapter 5: Heap and Priority Queue 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 tracing </vt:lpstr>
      <vt:lpstr>Binary heap operations time complexity with N items:</vt:lpstr>
      <vt:lpstr>Data Structures Chapter 5: Heap and Priority Queue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1157</cp:revision>
  <dcterms:created xsi:type="dcterms:W3CDTF">2014-02-12T09:15:05Z</dcterms:created>
  <dcterms:modified xsi:type="dcterms:W3CDTF">2020-11-18T07:44:29Z</dcterms:modified>
</cp:coreProperties>
</file>