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739" r:id="rId2"/>
    <p:sldId id="741" r:id="rId3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8" autoAdjust="0"/>
    <p:restoredTop sz="94342" autoAdjust="0"/>
  </p:normalViewPr>
  <p:slideViewPr>
    <p:cSldViewPr snapToGrid="0" showGuides="1">
      <p:cViewPr varScale="1">
        <p:scale>
          <a:sx n="77" d="100"/>
          <a:sy n="77" d="100"/>
        </p:scale>
        <p:origin x="72" y="38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96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86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Circular Queue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18161" y="1744307"/>
            <a:ext cx="1196847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queue q </a:t>
            </a:r>
            <a:r>
              <a:rPr lang="en-US" altLang="ko-KR" sz="1400">
                <a:latin typeface="Consolas" panose="020B0609020204030204" pitchFamily="49" charset="0"/>
              </a:rPr>
              <a:t>= </a:t>
            </a:r>
            <a:r>
              <a:rPr lang="en-US" altLang="ko-KR" sz="1400" smtClean="0">
                <a:latin typeface="Consolas" panose="020B0609020204030204" pitchFamily="49" charset="0"/>
              </a:rPr>
              <a:t>newQueue(5);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latin typeface="Consolas" panose="020B0609020204030204" pitchFamily="49" charset="0"/>
              </a:rPr>
              <a:t>   enqueue(q, 12);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enqueue(q, 17);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enqueue(q, 25);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enqueue(q, 11);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    dequeue(q);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dequeue(q);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enqueue(q, 30);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    </a:t>
            </a:r>
            <a:r>
              <a:rPr lang="en-US" altLang="ko-KR" sz="1400" smtClean="0">
                <a:latin typeface="Consolas" panose="020B0609020204030204" pitchFamily="49" charset="0"/>
              </a:rPr>
              <a:t>return(0);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CFAB41-E87B-DCE3-71CC-70353061D3CF}"/>
              </a:ext>
            </a:extLst>
          </p:cNvPr>
          <p:cNvGrpSpPr/>
          <p:nvPr/>
        </p:nvGrpSpPr>
        <p:grpSpPr>
          <a:xfrm>
            <a:off x="4155690" y="2297220"/>
            <a:ext cx="2857500" cy="1438744"/>
            <a:chOff x="6653519" y="5274890"/>
            <a:chExt cx="2857500" cy="143874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4B0CF6F-95C3-500B-A6A8-EEA50D6E7741}"/>
                </a:ext>
              </a:extLst>
            </p:cNvPr>
            <p:cNvGrpSpPr/>
            <p:nvPr/>
          </p:nvGrpSpPr>
          <p:grpSpPr>
            <a:xfrm>
              <a:off x="6653519" y="6026609"/>
              <a:ext cx="2857500" cy="411105"/>
              <a:chOff x="4987636" y="5868782"/>
              <a:chExt cx="2857500" cy="57150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9F4DA70-6CCD-367B-A64F-9A3BFB42046C}"/>
                  </a:ext>
                </a:extLst>
              </p:cNvPr>
              <p:cNvSpPr/>
              <p:nvPr/>
            </p:nvSpPr>
            <p:spPr>
              <a:xfrm>
                <a:off x="6130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E599085-36D8-1201-46C1-37C5CC19B173}"/>
                  </a:ext>
                </a:extLst>
              </p:cNvPr>
              <p:cNvSpPr/>
              <p:nvPr/>
            </p:nvSpPr>
            <p:spPr>
              <a:xfrm>
                <a:off x="6702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AB5A495-B7BD-3672-2515-4B4E09FA7536}"/>
                  </a:ext>
                </a:extLst>
              </p:cNvPr>
              <p:cNvSpPr/>
              <p:nvPr/>
            </p:nvSpPr>
            <p:spPr>
              <a:xfrm>
                <a:off x="7273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03BE221-B6E4-5D8C-1CA7-B15839063C4C}"/>
                  </a:ext>
                </a:extLst>
              </p:cNvPr>
              <p:cNvSpPr/>
              <p:nvPr/>
            </p:nvSpPr>
            <p:spPr>
              <a:xfrm>
                <a:off x="4987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FE503EF-6280-D4AF-717C-46859079ECD1}"/>
                  </a:ext>
                </a:extLst>
              </p:cNvPr>
              <p:cNvSpPr/>
              <p:nvPr/>
            </p:nvSpPr>
            <p:spPr>
              <a:xfrm>
                <a:off x="5559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2D9C5E-134B-B875-044F-CAEF5F779A0C}"/>
                </a:ext>
              </a:extLst>
            </p:cNvPr>
            <p:cNvSpPr/>
            <p:nvPr/>
          </p:nvSpPr>
          <p:spPr>
            <a:xfrm>
              <a:off x="7797144" y="5274890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front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78095D-4889-FA49-C108-EC73DA1393DA}"/>
                </a:ext>
              </a:extLst>
            </p:cNvPr>
            <p:cNvSpPr/>
            <p:nvPr/>
          </p:nvSpPr>
          <p:spPr>
            <a:xfrm>
              <a:off x="7815208" y="5529208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rear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B71821-2E8F-5983-C227-B40C26721EF9}"/>
                </a:ext>
              </a:extLst>
            </p:cNvPr>
            <p:cNvSpPr/>
            <p:nvPr/>
          </p:nvSpPr>
          <p:spPr>
            <a:xfrm>
              <a:off x="7682283" y="545181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F12FCCC-917D-3706-1FA0-476AC51D84A1}"/>
                </a:ext>
              </a:extLst>
            </p:cNvPr>
            <p:cNvSpPr/>
            <p:nvPr/>
          </p:nvSpPr>
          <p:spPr>
            <a:xfrm>
              <a:off x="6712212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[0]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2780C4E-14E6-881E-ABFD-4668FE2E86BC}"/>
                </a:ext>
              </a:extLst>
            </p:cNvPr>
            <p:cNvSpPr/>
            <p:nvPr/>
          </p:nvSpPr>
          <p:spPr>
            <a:xfrm>
              <a:off x="7264804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[1]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018EEB-1BE3-FE86-6EFA-B6A5072DF88B}"/>
                </a:ext>
              </a:extLst>
            </p:cNvPr>
            <p:cNvSpPr/>
            <p:nvPr/>
          </p:nvSpPr>
          <p:spPr>
            <a:xfrm>
              <a:off x="7819892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[2]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EF48B8C-1641-B87B-4623-4FDBB633C831}"/>
                </a:ext>
              </a:extLst>
            </p:cNvPr>
            <p:cNvSpPr/>
            <p:nvPr/>
          </p:nvSpPr>
          <p:spPr>
            <a:xfrm>
              <a:off x="8379355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[3]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EE5D07C-6C1B-D675-0EB8-C08E01271007}"/>
                </a:ext>
              </a:extLst>
            </p:cNvPr>
            <p:cNvSpPr/>
            <p:nvPr/>
          </p:nvSpPr>
          <p:spPr>
            <a:xfrm>
              <a:off x="8949281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[4]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66E3AF-39B2-77CE-C3CB-DE72FD480B5F}"/>
              </a:ext>
            </a:extLst>
          </p:cNvPr>
          <p:cNvSpPr/>
          <p:nvPr/>
        </p:nvSpPr>
        <p:spPr>
          <a:xfrm>
            <a:off x="518161" y="950132"/>
            <a:ext cx="11968478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smtClean="0">
                <a:cs typeface="Times New Roman"/>
              </a:rPr>
              <a:t>In the diagram, draw the final status of the queue including where the [front] and [rear] are located after </a:t>
            </a:r>
            <a:r>
              <a:rPr lang="en-US" altLang="ko-KR" sz="1600">
                <a:cs typeface="Times New Roman"/>
              </a:rPr>
              <a:t>executing the </a:t>
            </a:r>
            <a:r>
              <a:rPr lang="en-US" altLang="ko-KR" sz="1600" smtClean="0">
                <a:cs typeface="Times New Roman"/>
              </a:rPr>
              <a:t>following </a:t>
            </a:r>
            <a:r>
              <a:rPr lang="en-US" altLang="ko-KR" sz="1600">
                <a:cs typeface="Times New Roman"/>
              </a:rPr>
              <a:t>code </a:t>
            </a:r>
            <a:r>
              <a:rPr lang="en-US" altLang="ko-KR" sz="1600" smtClean="0">
                <a:cs typeface="Times New Roman"/>
              </a:rPr>
              <a:t>snippet. </a:t>
            </a:r>
            <a:endParaRPr lang="en-US" altLang="ko-KR"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515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Circular Queue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18161" y="933733"/>
            <a:ext cx="11968478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queue q </a:t>
            </a:r>
            <a:r>
              <a:rPr lang="en-US" altLang="ko-KR" sz="1400">
                <a:latin typeface="Consolas" panose="020B0609020204030204" pitchFamily="49" charset="0"/>
              </a:rPr>
              <a:t>= </a:t>
            </a:r>
            <a:r>
              <a:rPr lang="en-US" altLang="ko-KR" sz="1400" smtClean="0">
                <a:latin typeface="Consolas" panose="020B0609020204030204" pitchFamily="49" charset="0"/>
              </a:rPr>
              <a:t>newQueue(5);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5);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6);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dequeue</a:t>
            </a:r>
            <a:r>
              <a:rPr lang="en-US" altLang="ko-KR" sz="1400" dirty="0">
                <a:latin typeface="Consolas" panose="020B0609020204030204" pitchFamily="49" charset="0"/>
              </a:rPr>
              <a:t>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if (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!= -1)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cout &lt;&lt; "</a:t>
            </a:r>
            <a:r>
              <a:rPr lang="en-US" altLang="ko-KR" sz="1400" dirty="0" err="1">
                <a:latin typeface="Consolas" panose="020B0609020204030204" pitchFamily="49" charset="0"/>
              </a:rPr>
              <a:t>dequeued</a:t>
            </a:r>
            <a:r>
              <a:rPr lang="en-US" altLang="ko-KR" sz="1400" dirty="0">
                <a:latin typeface="Consolas" panose="020B0609020204030204" pitchFamily="49" charset="0"/>
              </a:rPr>
              <a:t>: " &lt;&lt; </a:t>
            </a:r>
            <a:r>
              <a:rPr lang="en-US" altLang="ko-KR" sz="1400" dirty="0" err="1">
                <a:latin typeface="Consolas" panose="020B0609020204030204" pitchFamily="49" charset="0"/>
              </a:rPr>
              <a:t>elem</a:t>
            </a:r>
            <a:r>
              <a:rPr lang="en-US" altLang="ko-KR" sz="1400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enqueue</a:t>
            </a:r>
            <a:r>
              <a:rPr lang="en-US" altLang="ko-KR" sz="1400" dirty="0">
                <a:latin typeface="Consolas" panose="020B0609020204030204" pitchFamily="49" charset="0"/>
              </a:rPr>
              <a:t>(q, 7);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enqueue(q, 8);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display(q);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351144" y="3278894"/>
            <a:ext cx="2857500" cy="1703106"/>
            <a:chOff x="6653519" y="5010528"/>
            <a:chExt cx="2857500" cy="1703106"/>
          </a:xfrm>
        </p:grpSpPr>
        <p:grpSp>
          <p:nvGrpSpPr>
            <p:cNvPr id="7" name="그룹 6"/>
            <p:cNvGrpSpPr/>
            <p:nvPr/>
          </p:nvGrpSpPr>
          <p:grpSpPr>
            <a:xfrm>
              <a:off x="6653519" y="6026609"/>
              <a:ext cx="2857500" cy="411105"/>
              <a:chOff x="4987636" y="5868782"/>
              <a:chExt cx="2857500" cy="57150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130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702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273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987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59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7599509" y="5010528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front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623555" y="5250394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rear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82283" y="545181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12212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[0]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64804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[1]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19892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[2]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79355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[3]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949281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[4]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4D6023-4343-60BE-47CB-C3011EE35FFB}"/>
              </a:ext>
            </a:extLst>
          </p:cNvPr>
          <p:cNvSpPr/>
          <p:nvPr/>
        </p:nvSpPr>
        <p:spPr>
          <a:xfrm>
            <a:off x="4373591" y="5449433"/>
            <a:ext cx="8113048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smtClean="0"/>
              <a:t>How </a:t>
            </a:r>
            <a:r>
              <a:rPr lang="en-US" altLang="ko-KR" sz="1600"/>
              <a:t>many </a:t>
            </a:r>
            <a:r>
              <a:rPr lang="en-US" altLang="ko-KR" sz="1600" smtClean="0"/>
              <a:t>failures of enqueuing and dequeuing an element occurred?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smtClean="0"/>
              <a:t>At </a:t>
            </a:r>
            <a:r>
              <a:rPr lang="en-US" altLang="ko-KR" sz="1600" dirty="0"/>
              <a:t>the end of running this main</a:t>
            </a:r>
            <a:r>
              <a:rPr lang="en-US" altLang="ko-KR" sz="1600"/>
              <a:t>(), </a:t>
            </a:r>
            <a:r>
              <a:rPr lang="en-US" altLang="ko-KR" sz="1600" smtClean="0"/>
              <a:t>draw </a:t>
            </a:r>
            <a:r>
              <a:rPr lang="en-US" altLang="ko-KR" sz="1600" dirty="0"/>
              <a:t>a diagram that shows the status of queue </a:t>
            </a:r>
            <a:r>
              <a:rPr lang="en-US" altLang="ko-KR" sz="1600"/>
              <a:t>items </a:t>
            </a:r>
            <a:r>
              <a:rPr lang="en-US" altLang="ko-KR" sz="1600" smtClean="0"/>
              <a:t>and the </a:t>
            </a:r>
            <a:r>
              <a:rPr lang="en-US" altLang="ko-KR" sz="1600" dirty="0"/>
              <a:t>locations of </a:t>
            </a:r>
            <a:r>
              <a:rPr lang="en-US" altLang="ko-KR" sz="1600" dirty="0">
                <a:solidFill>
                  <a:srgbClr val="C00000"/>
                </a:solidFill>
              </a:rPr>
              <a:t>front </a:t>
            </a:r>
            <a:r>
              <a:rPr lang="en-US" altLang="ko-KR" sz="1600">
                <a:solidFill>
                  <a:srgbClr val="C00000"/>
                </a:solidFill>
              </a:rPr>
              <a:t>and </a:t>
            </a:r>
            <a:r>
              <a:rPr lang="en-US" altLang="ko-KR" sz="1600" smtClean="0">
                <a:solidFill>
                  <a:srgbClr val="C00000"/>
                </a:solidFill>
              </a:rPr>
              <a:t>rear.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smtClean="0"/>
              <a:t>Complete the Circular Queue program. </a:t>
            </a:r>
          </a:p>
          <a:p>
            <a:pPr lvl="1" indent="0"/>
            <a:r>
              <a:rPr lang="en-US" altLang="ko-KR" sz="1600" smtClean="0"/>
              <a:t>      - Debug </a:t>
            </a:r>
            <a:r>
              <a:rPr lang="en-US" altLang="ko-KR" sz="1600"/>
              <a:t>display() </a:t>
            </a:r>
            <a:r>
              <a:rPr lang="en-US" altLang="ko-KR" sz="1600" smtClean="0"/>
              <a:t>function.</a:t>
            </a:r>
          </a:p>
          <a:p>
            <a:pPr lvl="1" indent="0"/>
            <a:r>
              <a:rPr lang="en-US" altLang="ko-KR" sz="1600" smtClean="0"/>
              <a:t>      - Remove the magic number SIZE, and make the default size = 4.</a:t>
            </a:r>
            <a:endParaRPr lang="en-US" altLang="ko-KR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B6696A-6869-C0F0-7C51-FF2BD827E978}"/>
              </a:ext>
            </a:extLst>
          </p:cNvPr>
          <p:cNvSpPr/>
          <p:nvPr/>
        </p:nvSpPr>
        <p:spPr>
          <a:xfrm>
            <a:off x="5666203" y="1011681"/>
            <a:ext cx="2983345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highlight>
                  <a:srgbClr val="FFFF00"/>
                </a:highlight>
                <a:latin typeface="Consolas" panose="020B0609020204030204" pitchFamily="49" charset="0"/>
              </a:rPr>
              <a:t>Expected </a:t>
            </a:r>
            <a:r>
              <a:rPr lang="en-US" altLang="ko-KR" sz="1400" b="1" smtClean="0">
                <a:highlight>
                  <a:srgbClr val="FFFF00"/>
                </a:highlight>
                <a:latin typeface="Consolas" panose="020B0609020204030204" pitchFamily="49" charset="0"/>
              </a:rPr>
              <a:t>Output (SIZE = 5):</a:t>
            </a:r>
            <a:endParaRPr lang="en-US" altLang="ko-KR" sz="1400" b="1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ko-KR" sz="1400">
                <a:latin typeface="Consolas" panose="020B0609020204030204" pitchFamily="49" charset="0"/>
              </a:rPr>
              <a:t>Queue is empty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1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2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3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4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enqueued: 5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Queue is full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Front[0], Rear[4]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Items[1, 2, 3, 4, 5]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dequeued: 1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Front[1], Rear[4]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Front[1], Rear[0]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Items[2, 3, 4, 5, 7]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>
                <a:latin typeface="Consolas" panose="020B0609020204030204" pitchFamily="49" charset="0"/>
              </a:rPr>
              <a:t>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63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11464</TotalTime>
  <Words>352</Words>
  <Application>Microsoft Office PowerPoint</Application>
  <PresentationFormat>사용자 지정</PresentationFormat>
  <Paragraphs>75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5" baseType="lpstr">
      <vt:lpstr>Arial Nova</vt:lpstr>
      <vt:lpstr>굴림</vt:lpstr>
      <vt:lpstr>나눔고딕</vt:lpstr>
      <vt:lpstr>맑은 고딕</vt:lpstr>
      <vt:lpstr>바탕체</vt:lpstr>
      <vt:lpstr>Arial Rounded MT Bold</vt:lpstr>
      <vt:lpstr>Candara</vt:lpstr>
      <vt:lpstr>Century Gothic</vt:lpstr>
      <vt:lpstr>Consolas</vt:lpstr>
      <vt:lpstr>Helvetica</vt:lpstr>
      <vt:lpstr>Times New Roman</vt:lpstr>
      <vt:lpstr>Wingdings</vt:lpstr>
      <vt:lpstr>1_고려청자</vt:lpstr>
      <vt:lpstr>Circular Queue 1</vt:lpstr>
      <vt:lpstr>Circular Queue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User</cp:lastModifiedBy>
  <cp:revision>608</cp:revision>
  <dcterms:modified xsi:type="dcterms:W3CDTF">2023-10-05T02:17:43Z</dcterms:modified>
</cp:coreProperties>
</file>