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5" r:id="rId1"/>
  </p:sldMasterIdLst>
  <p:notesMasterIdLst>
    <p:notesMasterId r:id="rId18"/>
  </p:notesMasterIdLst>
  <p:handoutMasterIdLst>
    <p:handoutMasterId r:id="rId19"/>
  </p:handoutMasterIdLst>
  <p:sldIdLst>
    <p:sldId id="339" r:id="rId2"/>
    <p:sldId id="480" r:id="rId3"/>
    <p:sldId id="556" r:id="rId4"/>
    <p:sldId id="527" r:id="rId5"/>
    <p:sldId id="543" r:id="rId6"/>
    <p:sldId id="540" r:id="rId7"/>
    <p:sldId id="541" r:id="rId8"/>
    <p:sldId id="545" r:id="rId9"/>
    <p:sldId id="555" r:id="rId10"/>
    <p:sldId id="413" r:id="rId11"/>
    <p:sldId id="533" r:id="rId12"/>
    <p:sldId id="535" r:id="rId13"/>
    <p:sldId id="554" r:id="rId14"/>
    <p:sldId id="550" r:id="rId15"/>
    <p:sldId id="458" r:id="rId16"/>
    <p:sldId id="536" r:id="rId17"/>
  </p:sldIdLst>
  <p:sldSz cx="13004800" cy="7315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87604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75208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462811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950415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438019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925622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413226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90083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C0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284" autoAdjust="0"/>
    <p:restoredTop sz="88067" autoAdjust="0"/>
  </p:normalViewPr>
  <p:slideViewPr>
    <p:cSldViewPr snapToGrid="0" showGuides="1">
      <p:cViewPr varScale="1">
        <p:scale>
          <a:sx n="70" d="100"/>
          <a:sy n="70" d="100"/>
        </p:scale>
        <p:origin x="64" y="472"/>
      </p:cViewPr>
      <p:guideLst>
        <p:guide orient="horz" pos="2304"/>
        <p:guide pos="4096"/>
      </p:guideLst>
    </p:cSldViewPr>
  </p:slideViewPr>
  <p:outlineViewPr>
    <p:cViewPr>
      <p:scale>
        <a:sx n="33" d="100"/>
        <a:sy n="33" d="100"/>
      </p:scale>
      <p:origin x="0" y="-1338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12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7352B02-EB04-4F2E-B3A5-5BC7822A99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60ACBC-1C82-4042-BC1C-4081C997D7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DF8C7-AEDF-43D6-9DAF-DECAC1AD2E30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DE0BAD-819E-4728-8368-CF658C3D41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DBD896-A91F-4FE4-B7FA-084C4BDB4F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CF9BC-0B11-466C-8C33-D167D00CC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83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99886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975208" latinLnBrk="0">
      <a:defRPr sz="1200">
        <a:latin typeface="+mj-lt"/>
        <a:ea typeface="+mj-ea"/>
        <a:cs typeface="+mj-cs"/>
        <a:sym typeface="맑은 고딕"/>
      </a:defRPr>
    </a:lvl1pPr>
    <a:lvl2pPr indent="228600" defTabSz="975208" latinLnBrk="0">
      <a:defRPr sz="1200">
        <a:latin typeface="+mj-lt"/>
        <a:ea typeface="+mj-ea"/>
        <a:cs typeface="+mj-cs"/>
        <a:sym typeface="맑은 고딕"/>
      </a:defRPr>
    </a:lvl2pPr>
    <a:lvl3pPr indent="457200" defTabSz="975208" latinLnBrk="0">
      <a:defRPr sz="1200">
        <a:latin typeface="+mj-lt"/>
        <a:ea typeface="+mj-ea"/>
        <a:cs typeface="+mj-cs"/>
        <a:sym typeface="맑은 고딕"/>
      </a:defRPr>
    </a:lvl3pPr>
    <a:lvl4pPr indent="685800" defTabSz="975208" latinLnBrk="0">
      <a:defRPr sz="1200">
        <a:latin typeface="+mj-lt"/>
        <a:ea typeface="+mj-ea"/>
        <a:cs typeface="+mj-cs"/>
        <a:sym typeface="맑은 고딕"/>
      </a:defRPr>
    </a:lvl4pPr>
    <a:lvl5pPr indent="914400" defTabSz="975208" latinLnBrk="0">
      <a:defRPr sz="1200">
        <a:latin typeface="+mj-lt"/>
        <a:ea typeface="+mj-ea"/>
        <a:cs typeface="+mj-cs"/>
        <a:sym typeface="맑은 고딕"/>
      </a:defRPr>
    </a:lvl5pPr>
    <a:lvl6pPr indent="1143000" defTabSz="975208" latinLnBrk="0">
      <a:defRPr sz="1200">
        <a:latin typeface="+mj-lt"/>
        <a:ea typeface="+mj-ea"/>
        <a:cs typeface="+mj-cs"/>
        <a:sym typeface="맑은 고딕"/>
      </a:defRPr>
    </a:lvl6pPr>
    <a:lvl7pPr indent="1371600" defTabSz="975208" latinLnBrk="0">
      <a:defRPr sz="1200">
        <a:latin typeface="+mj-lt"/>
        <a:ea typeface="+mj-ea"/>
        <a:cs typeface="+mj-cs"/>
        <a:sym typeface="맑은 고딕"/>
      </a:defRPr>
    </a:lvl7pPr>
    <a:lvl8pPr indent="1600200" defTabSz="975208" latinLnBrk="0">
      <a:defRPr sz="1200">
        <a:latin typeface="+mj-lt"/>
        <a:ea typeface="+mj-ea"/>
        <a:cs typeface="+mj-cs"/>
        <a:sym typeface="맑은 고딕"/>
      </a:defRPr>
    </a:lvl8pPr>
    <a:lvl9pPr indent="1828800" defTabSz="975208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1866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8911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206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01312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3567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4550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441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9643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5504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09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1671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369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7732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6965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8855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7420" y="2536813"/>
            <a:ext cx="13019639" cy="2026922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3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08229" y="6777204"/>
            <a:ext cx="1449911" cy="389467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8223735" y="2831622"/>
            <a:ext cx="4012581" cy="1459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b">
            <a:normAutofit fontScale="85000" lnSpcReduction="20000"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Arial Rounded MT Bold" panose="020F070403050403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Data   Structures </a:t>
            </a:r>
          </a:p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Arial Rounded MT Bold" panose="020F070403050403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C++ for C Coders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endParaRPr kumimoji="0" lang="en-US" altLang="ko-KR" sz="1800" b="0" i="0" u="none" strike="noStrike" kern="1200" cap="none" spc="-200" normalizeH="0" baseline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effectLst/>
              <a:uFillTx/>
              <a:latin typeface="Arial Rounded MT Bold" panose="020F0704030504030204" pitchFamily="34" charset="0"/>
              <a:ea typeface="나눔고딕" panose="020D0604000000000000" pitchFamily="50" charset="-127"/>
              <a:cs typeface="+mj-cs"/>
              <a:sym typeface="맑은 고딕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김영섭 교수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21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21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9304" y="2820736"/>
            <a:ext cx="842603" cy="389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49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400" y="1209191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Arial Rounded MT Bold" panose="020F0704030504030204" pitchFamily="34" charset="0"/>
              </a:defRPr>
            </a:lvl1pPr>
            <a:lvl2pPr>
              <a:defRPr sz="2000">
                <a:latin typeface="Arial Rounded MT Bold" panose="020F0704030504030204" pitchFamily="34" charset="0"/>
              </a:defRPr>
            </a:lvl2pPr>
            <a:lvl3pPr>
              <a:defRPr sz="1800">
                <a:latin typeface="Arial Rounded MT Bold" panose="020F0704030504030204" pitchFamily="34" charset="0"/>
              </a:defRPr>
            </a:lvl3pPr>
            <a:lvl4pPr>
              <a:defRPr sz="1800">
                <a:latin typeface="Arial Rounded MT Bold" panose="020F0704030504030204" pitchFamily="34" charset="0"/>
              </a:defRPr>
            </a:lvl4pPr>
            <a:lvl5pPr>
              <a:defRPr sz="1800">
                <a:latin typeface="Arial Rounded MT Bold" panose="020F070403050403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18162" y="330178"/>
            <a:ext cx="11968478" cy="7075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Arial Rounded MT Bold" panose="020F0704030504030204" pitchFamily="34" charset="0"/>
              </a:defRPr>
            </a:lvl1pPr>
          </a:lstStyle>
          <a:p>
            <a:r>
              <a:rPr kumimoji="0" lang="ko-KR" altLang="en-US" dirty="0"/>
              <a:t>  마스터 제목 스타일 편집</a:t>
            </a:r>
            <a:endParaRPr kumimoji="0"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1042261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8161" y="1204688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0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18162" y="330178"/>
            <a:ext cx="11968478" cy="7075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latin typeface="Arial Rounded MT Bold" panose="020F0704030504030204" pitchFamily="34" charset="0"/>
              </a:defRPr>
            </a:lvl1pPr>
          </a:lstStyle>
          <a:p>
            <a:r>
              <a:rPr kumimoji="0" lang="ko-KR" altLang="en-US" dirty="0"/>
              <a:t>  </a:t>
            </a:r>
            <a:r>
              <a:rPr kumimoji="0" lang="en-US" altLang="ko-KR" dirty="0"/>
              <a:t>Coding </a:t>
            </a:r>
            <a:r>
              <a:rPr kumimoji="0" lang="ko-KR" altLang="en-US" dirty="0"/>
              <a:t>스타일 편집</a:t>
            </a:r>
            <a:endParaRPr kumimoji="0"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1042261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18161" y="1175659"/>
            <a:ext cx="5984239" cy="570246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87695" indent="0">
              <a:buNone/>
              <a:defRPr sz="2400"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 marL="975390" indent="0">
              <a:buNone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 marL="1463085" indent="0">
              <a:buNone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 marL="1950781" indent="0">
              <a:buNone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 eaLnBrk="1" latinLnBrk="0" hangingPunct="1"/>
            <a:r>
              <a:rPr lang="en-US" altLang="ko-KR" dirty="0"/>
              <a:t>int main()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</a:p>
          <a:p>
            <a:pPr lvl="0" eaLnBrk="1" latinLnBrk="0" hangingPunct="1"/>
            <a:endParaRPr lang="en-US" altLang="ko-KR" dirty="0"/>
          </a:p>
          <a:p>
            <a:pPr lvl="0" eaLnBrk="1" latinLnBrk="0" hangingPunct="1"/>
            <a:r>
              <a:rPr lang="en-US" altLang="ko-KR" dirty="0"/>
              <a:t>}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131DD24-8DAD-483B-B2C3-4115C5FC18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502400" y="1200199"/>
            <a:ext cx="5984239" cy="567343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87695" indent="0">
              <a:buNone/>
              <a:defRPr sz="2400"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 marL="975390" indent="0">
              <a:buNone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 marL="1463085" indent="0">
              <a:buNone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 marL="1950781" indent="0">
              <a:buNone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 eaLnBrk="1" latinLnBrk="0" hangingPunct="1"/>
            <a:r>
              <a:rPr lang="en-US" altLang="ko-KR" dirty="0"/>
              <a:t>int main()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</a:p>
          <a:p>
            <a:pPr lvl="0" eaLnBrk="1" latinLnBrk="0" hangingPunct="1"/>
            <a:endParaRPr lang="en-US" altLang="ko-KR" dirty="0"/>
          </a:p>
          <a:p>
            <a:pPr lvl="0" eaLnBrk="1" latinLnBrk="0" hangingPunct="1"/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2404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7168" y="1981189"/>
            <a:ext cx="9823543" cy="14528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>
                <a:effectLst/>
                <a:latin typeface="Arial Rounded MT Bold" panose="020F0704030504030204" pitchFamily="34" charset="0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27167" y="3505200"/>
            <a:ext cx="9834871" cy="1600199"/>
          </a:xfrm>
        </p:spPr>
        <p:txBody>
          <a:bodyPr anchor="t"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487695" indent="0">
              <a:buNone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975390" indent="0">
              <a:buNone/>
              <a:defRPr sz="18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463086" indent="0">
              <a:buNone/>
              <a:defRPr sz="16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1950781" indent="0">
              <a:buNone/>
              <a:defRPr sz="16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6540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ACAF60F-A660-4621-9565-63F5DA6F7B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267" y="380978"/>
            <a:ext cx="11900268" cy="7075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Arial Rounded MT Bold" panose="020F0704030504030204" pitchFamily="34" charset="0"/>
                <a:ea typeface="나눔고딕" panose="020D0604000000000000" pitchFamily="50" charset="-127"/>
              </a:defRPr>
            </a:lvl1pPr>
          </a:lstStyle>
          <a:p>
            <a:r>
              <a:rPr kumimoji="0" lang="en-US" altLang="ko-KR"/>
              <a:t>Master Slide Title Editing </a:t>
            </a:r>
            <a:r>
              <a:rPr kumimoji="0" lang="ko-KR" altLang="en-US"/>
              <a:t>편집</a:t>
            </a:r>
            <a:endParaRPr kumimoji="0" 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F07AD4E-1A1C-4C4B-9A3E-768DA3F72FBD}"/>
              </a:ext>
            </a:extLst>
          </p:cNvPr>
          <p:cNvCxnSpPr>
            <a:cxnSpLocks/>
          </p:cNvCxnSpPr>
          <p:nvPr userDrawn="1"/>
        </p:nvCxnSpPr>
        <p:spPr>
          <a:xfrm>
            <a:off x="552266" y="1088571"/>
            <a:ext cx="11900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760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813080" y="6878135"/>
            <a:ext cx="1141237" cy="38946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92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2027" dirty="0">
              <a:latin typeface="Candara" panose="020E05020303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240" y="1186543"/>
            <a:ext cx="11704320" cy="534803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0240" y="6780107"/>
            <a:ext cx="3034453" cy="389467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AC778754-33AA-481A-B885-58843B94B2EC}" type="datetime1">
              <a:rPr lang="ko-KR" altLang="en-US" smtClean="0"/>
              <a:t>2023-08-30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813080" y="6878135"/>
            <a:ext cx="1141237" cy="389467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50240" y="292947"/>
            <a:ext cx="11704320" cy="79562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306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81" r:id="rId3"/>
    <p:sldLayoutId id="2147483678" r:id="rId4"/>
    <p:sldLayoutId id="2147483679" r:id="rId5"/>
    <p:sldLayoutId id="2147483680" r:id="rId6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3200" b="1" kern="1200" spc="53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65771" indent="-365771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1pPr>
      <a:lvl2pPr marL="792505" indent="-30481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2pPr>
      <a:lvl3pPr marL="1219238" indent="-243848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3pPr>
      <a:lvl4pPr marL="1706933" indent="-243848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4pPr>
      <a:lvl5pPr marL="2194629" indent="-243848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5pPr>
      <a:lvl6pPr marL="2682324" indent="-243848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n't_repeat_yoursel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lvinalexander.com/scala/scala-idiom-methods-functions-no-side-effects" TargetMode="External"/><Relationship Id="rId5" Type="http://schemas.openxmlformats.org/officeDocument/2006/relationships/hyperlink" Target="https://softwareengineering.stackexchange.com/questions/56375/eliminating-magic-numbers-when-is-it-time-to-say-no" TargetMode="External"/><Relationship Id="rId4" Type="http://schemas.openxmlformats.org/officeDocument/2006/relationships/hyperlink" Target="https://en.wikipedia.org/wiki/KISS_principl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debtor/nowic/blob/master/tools/VSCode%20Step1.%20GCC%20%EB%B0%8F%20MSYS2%20%EC%84%A4%EC%B9%98.pdf" TargetMode="External"/><Relationship Id="rId7" Type="http://schemas.openxmlformats.org/officeDocument/2006/relationships/hyperlink" Target="https://github.com/idebtor/nowic/blob/master/tools/VSCode%20Step5.%20%EC%BD%94%EB%94%A9%20%EB%B0%8F%20%EB%94%94%EB%B2%84%EA%B9%85%20%ED%85%8C%EC%8A%A4%ED%8A%B8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idebtor/nowic/blob/master/tools/VSCode%20Step4.%20JSON%20%ED%8C%8C%EC%9D%BC%20%EC%84%A4%EC%A0%95%20%EB%B0%8F%20%EC%82%AC%EC%9A%A9%20%EB%B0%A9%EB%B2%95.pdf" TargetMode="External"/><Relationship Id="rId5" Type="http://schemas.openxmlformats.org/officeDocument/2006/relationships/hyperlink" Target="https://github.com/idebtor/nowic/blob/master/tools/VSCode%20Step3.%20Makefile%20%EC%82%AC%EC%9A%A9%20%EB%B0%A9%EB%B2%95.pdf" TargetMode="External"/><Relationship Id="rId4" Type="http://schemas.openxmlformats.org/officeDocument/2006/relationships/hyperlink" Target="https://github.com/idebtor/nowic/blob/master/tools/VSCode%20Step2.%20C%20C++%20%EC%BD%94%EB%94%A9%20%EC%A4%80%EB%B9%84.pdf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Cp_(Unix)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the-linux-commands-handbook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sys2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qastack.kr/superuser/886132/where-is-the-zshrc-file-on-mac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qastack.kr/superuser/886132/where-is-the-zshrc-file-on-mac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783327" y="3322024"/>
            <a:ext cx="7109662" cy="671152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44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C++ For C Coders 1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B4D85A-07BF-42B5-BDA2-C7FBC4ECBE2D}"/>
              </a:ext>
            </a:extLst>
          </p:cNvPr>
          <p:cNvSpPr/>
          <p:nvPr/>
        </p:nvSpPr>
        <p:spPr>
          <a:xfrm>
            <a:off x="3805603" y="4711453"/>
            <a:ext cx="408738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 a console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PS, cmd, bash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Revisiting installation of g++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 vs C++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In-house programming principles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VS Code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6AA6512-5E1B-4404-8391-424335CA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9FC328-B106-427C-8A01-B822E238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for C Coders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4607587B-915A-489A-ABFA-97E59C2E9359}"/>
              </a:ext>
            </a:extLst>
          </p:cNvPr>
          <p:cNvSpPr txBox="1">
            <a:spLocks/>
          </p:cNvSpPr>
          <p:nvPr/>
        </p:nvSpPr>
        <p:spPr>
          <a:xfrm>
            <a:off x="6498077" y="1164771"/>
            <a:ext cx="5754883" cy="5713364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365771" indent="-365771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lvl="1" indent="-30481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09560" y="1164771"/>
            <a:ext cx="5888518" cy="5713364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Century Gothic" panose="020B0502020202020204" pitchFamily="34" charset="0"/>
              </a:rPr>
              <a:t>C </a:t>
            </a:r>
          </a:p>
          <a:p>
            <a:r>
              <a:rPr lang="en-US" altLang="ko-KR" sz="2400" dirty="0">
                <a:latin typeface="Century Gothic" panose="020B0502020202020204" pitchFamily="34" charset="0"/>
              </a:rPr>
              <a:t>Dennis Ritchie </a:t>
            </a:r>
          </a:p>
          <a:p>
            <a:r>
              <a:rPr lang="en-US" altLang="ko-KR" sz="2400" dirty="0">
                <a:latin typeface="Century Gothic" panose="020B0502020202020204" pitchFamily="34" charset="0"/>
              </a:rPr>
              <a:t>1972</a:t>
            </a:r>
          </a:p>
          <a:p>
            <a:r>
              <a:rPr lang="en-US" altLang="ko-KR" sz="2400" dirty="0">
                <a:latin typeface="Century Gothic" panose="020B0502020202020204" pitchFamily="34" charset="0"/>
              </a:rPr>
              <a:t>29 Keywords</a:t>
            </a:r>
          </a:p>
          <a:p>
            <a:pPr lvl="1"/>
            <a:r>
              <a:rPr lang="en-US" altLang="ko-KR" sz="2000" dirty="0">
                <a:latin typeface="Century Gothic" panose="020B0502020202020204" pitchFamily="34" charset="0"/>
              </a:rPr>
              <a:t>Procedural programming</a:t>
            </a:r>
          </a:p>
        </p:txBody>
      </p:sp>
      <p:sp>
        <p:nvSpPr>
          <p:cNvPr id="10" name="내용 개체 틀 5"/>
          <p:cNvSpPr txBox="1">
            <a:spLocks/>
          </p:cNvSpPr>
          <p:nvPr/>
        </p:nvSpPr>
        <p:spPr>
          <a:xfrm>
            <a:off x="6498077" y="1164770"/>
            <a:ext cx="5888518" cy="5637165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71" indent="-365771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indent="-30481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14400"/>
            <a:r>
              <a:rPr lang="en-US" altLang="ko-KR" sz="2400" dirty="0">
                <a:latin typeface="Century Gothic" panose="020B0502020202020204" pitchFamily="34" charset="0"/>
              </a:rPr>
              <a:t>C++</a:t>
            </a:r>
          </a:p>
          <a:p>
            <a:pPr marL="342900" indent="-342900" defTabSz="914400"/>
            <a:r>
              <a:rPr lang="en-US" altLang="ko-KR" sz="2400" dirty="0" err="1">
                <a:latin typeface="Century Gothic" panose="020B0502020202020204" pitchFamily="34" charset="0"/>
              </a:rPr>
              <a:t>Stroustrup</a:t>
            </a:r>
            <a:endParaRPr lang="en-US" altLang="ko-KR" sz="2400" dirty="0">
              <a:latin typeface="Century Gothic" panose="020B0502020202020204" pitchFamily="34" charset="0"/>
            </a:endParaRPr>
          </a:p>
          <a:p>
            <a:pPr marL="342900" indent="-342900" defTabSz="914400"/>
            <a:r>
              <a:rPr lang="en-US" altLang="ko-KR" sz="2400" dirty="0">
                <a:latin typeface="Century Gothic" panose="020B0502020202020204" pitchFamily="34" charset="0"/>
              </a:rPr>
              <a:t>1985</a:t>
            </a:r>
          </a:p>
          <a:p>
            <a:pPr marL="342900" indent="-342900" defTabSz="914400"/>
            <a:r>
              <a:rPr lang="en-US" altLang="ko-KR" sz="2400" dirty="0">
                <a:latin typeface="Century Gothic" panose="020B0502020202020204" pitchFamily="34" charset="0"/>
              </a:rPr>
              <a:t>63 Keywords by 1996</a:t>
            </a:r>
          </a:p>
          <a:p>
            <a:pPr marL="342900" indent="-342900" defTabSz="914400"/>
            <a:r>
              <a:rPr lang="en-US" altLang="ko-KR" sz="2400" dirty="0">
                <a:latin typeface="Century Gothic" panose="020B0502020202020204" pitchFamily="34" charset="0"/>
              </a:rPr>
              <a:t>C++ as a better C</a:t>
            </a:r>
          </a:p>
          <a:p>
            <a:pPr marL="769634" lvl="1" indent="-342900" defTabSz="914400"/>
            <a:r>
              <a:rPr lang="en-US" altLang="ko-KR" sz="2000" dirty="0">
                <a:latin typeface="Century Gothic" panose="020B0502020202020204" pitchFamily="34" charset="0"/>
              </a:rPr>
              <a:t>Object-oriented programming</a:t>
            </a:r>
          </a:p>
          <a:p>
            <a:pPr marL="769634" lvl="1" indent="-342900" defTabSz="914400"/>
            <a:r>
              <a:rPr lang="en-US" altLang="ko-KR" sz="2000" b="1" dirty="0">
                <a:latin typeface="Century Gothic" panose="020B0502020202020204" pitchFamily="34" charset="0"/>
              </a:rPr>
              <a:t>Generic programming</a:t>
            </a:r>
            <a:br>
              <a:rPr lang="en-US" altLang="ko-KR" sz="2000" b="1" dirty="0">
                <a:latin typeface="Century Gothic" panose="020B0502020202020204" pitchFamily="34" charset="0"/>
              </a:rPr>
            </a:br>
            <a:r>
              <a:rPr lang="en-US" altLang="ko-KR" sz="2000" b="1" dirty="0">
                <a:latin typeface="Century Gothic" panose="020B0502020202020204" pitchFamily="34" charset="0"/>
              </a:rPr>
              <a:t>STL(Standard Template Library)</a:t>
            </a:r>
          </a:p>
          <a:p>
            <a:pPr marL="426734" lvl="1" indent="0" defTabSz="914400">
              <a:buNone/>
            </a:pPr>
            <a:r>
              <a:rPr lang="en-US" altLang="ko-KR" sz="2000" dirty="0">
                <a:latin typeface="Century Gothic" panose="020B0502020202020204" pitchFamily="34" charset="0"/>
              </a:rPr>
              <a:t>“Swiss Army Knife”</a:t>
            </a:r>
          </a:p>
          <a:p>
            <a:pPr marL="342900" indent="-342900" defTabSz="914400"/>
            <a:endParaRPr lang="en-US" altLang="ko-KR" sz="2400" dirty="0">
              <a:latin typeface="Century Gothic" panose="020B0502020202020204" pitchFamily="34" charset="0"/>
            </a:endParaRPr>
          </a:p>
          <a:p>
            <a:pPr marL="426734" lvl="1" indent="0" defTabSz="914400">
              <a:buNone/>
            </a:pPr>
            <a:endParaRPr lang="en-US" altLang="ko-KR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304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6AA6512-5E1B-4404-8391-424335CA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9FC328-B106-427C-8A01-B822E238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specific keywords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4607587B-915A-489A-ABFA-97E59C2E9359}"/>
              </a:ext>
            </a:extLst>
          </p:cNvPr>
          <p:cNvSpPr txBox="1">
            <a:spLocks/>
          </p:cNvSpPr>
          <p:nvPr/>
        </p:nvSpPr>
        <p:spPr>
          <a:xfrm>
            <a:off x="6498077" y="1164771"/>
            <a:ext cx="5754883" cy="5713364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365771" indent="-365771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lvl="1" indent="-30481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09560" y="1164771"/>
            <a:ext cx="11643400" cy="5713364"/>
          </a:xfrm>
        </p:spPr>
        <p:txBody>
          <a:bodyPr>
            <a:normAutofit/>
          </a:bodyPr>
          <a:lstStyle/>
          <a:p>
            <a:endParaRPr lang="en-US" altLang="ko-KR" dirty="0">
              <a:latin typeface="Century Gothic" panose="020B0502020202020204" pitchFamily="34" charset="0"/>
            </a:endParaRPr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A4292C5A-04F2-41C0-A731-85675CB37FB9}"/>
              </a:ext>
            </a:extLst>
          </p:cNvPr>
          <p:cNvSpPr txBox="1">
            <a:spLocks/>
          </p:cNvSpPr>
          <p:nvPr/>
        </p:nvSpPr>
        <p:spPr>
          <a:xfrm>
            <a:off x="609560" y="1914092"/>
            <a:ext cx="11877080" cy="3557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rtlCol="0">
            <a:normAutofit/>
          </a:bodyPr>
          <a:lstStyle>
            <a:lvl1pPr marL="365771" indent="-365771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indent="-30481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dynamic_cast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namespace 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try</a:t>
            </a:r>
          </a:p>
          <a:p>
            <a:pPr marL="0" indent="0" defTabSz="914400">
              <a:buNone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bool        explicit      new       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typeid</a:t>
            </a:r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914400">
              <a:buNone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catch       false         operator   template         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914400">
              <a:buNone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class       friend        private    this              using</a:t>
            </a:r>
          </a:p>
          <a:p>
            <a:pPr marL="0" indent="0" defTabSz="914400">
              <a:buNone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const_cast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inline        public     throw             virtual</a:t>
            </a:r>
          </a:p>
          <a:p>
            <a:pPr marL="0" indent="0" defTabSz="914400">
              <a:buNone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     mutable       protected  true             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wchar_t</a:t>
            </a:r>
            <a:endParaRPr lang="en-US" altLang="ko-KR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484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6AA6512-5E1B-4404-8391-424335CA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9FC328-B106-427C-8A01-B822E238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From C to C++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4607587B-915A-489A-ABFA-97E59C2E9359}"/>
              </a:ext>
            </a:extLst>
          </p:cNvPr>
          <p:cNvSpPr txBox="1">
            <a:spLocks/>
          </p:cNvSpPr>
          <p:nvPr/>
        </p:nvSpPr>
        <p:spPr>
          <a:xfrm>
            <a:off x="6498077" y="1164771"/>
            <a:ext cx="5754883" cy="5713364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365771" indent="-365771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lvl="1" indent="-30481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09560" y="1164771"/>
            <a:ext cx="11643400" cy="571336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Century Gothic" panose="020B0502020202020204" pitchFamily="34" charset="0"/>
              </a:rPr>
              <a:t>Even if C++ is slanted toward object-oriented programming (OOP), you can nevertheless use any C++ compiler to compile C code and benefits from some C++ goodies. </a:t>
            </a:r>
            <a:br>
              <a:rPr lang="en-US" altLang="ko-KR" b="1" dirty="0">
                <a:latin typeface="Consolas" panose="020B0609020204030204" pitchFamily="49" charset="0"/>
              </a:rPr>
            </a:br>
            <a:endParaRPr lang="en-US" altLang="ko-KR" b="1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entury Gothic" panose="020B0502020202020204" pitchFamily="34" charset="0"/>
              </a:rPr>
              <a:t>C++ as a better C</a:t>
            </a:r>
            <a:endParaRPr lang="en-US" altLang="ko-KR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541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6AA6512-5E1B-4404-8391-424335CA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9FC328-B106-427C-8A01-B822E238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In-house</a:t>
            </a:r>
            <a:r>
              <a:rPr lang="ko-KR" altLang="en-US" dirty="0"/>
              <a:t> </a:t>
            </a:r>
            <a:r>
              <a:rPr lang="en-US" altLang="ko-KR" dirty="0"/>
              <a:t>Programming Principles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4607587B-915A-489A-ABFA-97E59C2E9359}"/>
              </a:ext>
            </a:extLst>
          </p:cNvPr>
          <p:cNvSpPr txBox="1">
            <a:spLocks/>
          </p:cNvSpPr>
          <p:nvPr/>
        </p:nvSpPr>
        <p:spPr>
          <a:xfrm>
            <a:off x="6498077" y="1164771"/>
            <a:ext cx="5754883" cy="5713364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365771" indent="-365771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lvl="1" indent="-30481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09560" y="1164771"/>
            <a:ext cx="11643400" cy="571336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Century Gothic" panose="020B0502020202020204" pitchFamily="34" charset="0"/>
                <a:hlinkClick r:id="rId3"/>
              </a:rPr>
              <a:t>DRY or DIE</a:t>
            </a:r>
            <a:endParaRPr lang="en-US" altLang="ko-KR" dirty="0">
              <a:latin typeface="Century Gothic" panose="020B0502020202020204" pitchFamily="34" charset="0"/>
            </a:endParaRPr>
          </a:p>
          <a:p>
            <a:pPr lvl="1"/>
            <a:r>
              <a:rPr lang="en-US" altLang="ko-KR" dirty="0">
                <a:latin typeface="Century Gothic" panose="020B0502020202020204" pitchFamily="34" charset="0"/>
              </a:rPr>
              <a:t>Don't repeat yourself, or Duplication is Evil.</a:t>
            </a:r>
          </a:p>
          <a:p>
            <a:pPr lvl="1"/>
            <a:r>
              <a:rPr lang="en-US" altLang="ko-KR" dirty="0">
                <a:latin typeface="Century Gothic" panose="020B0502020202020204" pitchFamily="34" charset="0"/>
              </a:rPr>
              <a:t>To make you professional coders and save time.</a:t>
            </a:r>
          </a:p>
          <a:p>
            <a:r>
              <a:rPr lang="en-US" altLang="ko-KR" dirty="0">
                <a:latin typeface="Century Gothic" panose="020B0502020202020204" pitchFamily="34" charset="0"/>
                <a:hlinkClick r:id="rId4"/>
              </a:rPr>
              <a:t>KISS </a:t>
            </a:r>
            <a:endParaRPr lang="en-US" altLang="ko-KR" dirty="0">
              <a:latin typeface="Century Gothic" panose="020B0502020202020204" pitchFamily="34" charset="0"/>
            </a:endParaRPr>
          </a:p>
          <a:p>
            <a:pPr lvl="1"/>
            <a:r>
              <a:rPr lang="en-US" altLang="ko-KR" dirty="0">
                <a:latin typeface="Century Gothic" panose="020B0502020202020204" pitchFamily="34" charset="0"/>
              </a:rPr>
              <a:t>Keep it simple, stupid!, Keep it simple and short.</a:t>
            </a:r>
          </a:p>
          <a:p>
            <a:pPr lvl="1"/>
            <a:r>
              <a:rPr lang="en-US" altLang="ko-KR" dirty="0">
                <a:latin typeface="Century Gothic" panose="020B0502020202020204" pitchFamily="34" charset="0"/>
              </a:rPr>
              <a:t>To make you professional coders – code maintainable</a:t>
            </a:r>
          </a:p>
          <a:p>
            <a:r>
              <a:rPr lang="en-US" altLang="ko-KR" dirty="0">
                <a:latin typeface="Century Gothic" panose="020B0502020202020204" pitchFamily="34" charset="0"/>
                <a:hlinkClick r:id="rId5"/>
              </a:rPr>
              <a:t>NMN</a:t>
            </a:r>
            <a:endParaRPr lang="en-US" altLang="ko-KR" dirty="0">
              <a:latin typeface="Century Gothic" panose="020B0502020202020204" pitchFamily="34" charset="0"/>
            </a:endParaRPr>
          </a:p>
          <a:p>
            <a:pPr lvl="1"/>
            <a:r>
              <a:rPr lang="en-US" altLang="ko-KR" dirty="0">
                <a:latin typeface="Century Gothic" panose="020B0502020202020204" pitchFamily="34" charset="0"/>
              </a:rPr>
              <a:t>No magic number</a:t>
            </a:r>
          </a:p>
          <a:p>
            <a:pPr lvl="1"/>
            <a:r>
              <a:rPr lang="en-US" altLang="ko-KR" dirty="0">
                <a:latin typeface="Century Gothic" panose="020B0502020202020204" pitchFamily="34" charset="0"/>
              </a:rPr>
              <a:t>To make you professional coders - code robust.  </a:t>
            </a:r>
          </a:p>
          <a:p>
            <a:r>
              <a:rPr lang="en-US" altLang="ko-KR" dirty="0">
                <a:latin typeface="Century Gothic" panose="020B0502020202020204" pitchFamily="34" charset="0"/>
                <a:hlinkClick r:id="rId6"/>
              </a:rPr>
              <a:t>NSE</a:t>
            </a:r>
            <a:endParaRPr lang="en-US" altLang="ko-KR" dirty="0">
              <a:latin typeface="Century Gothic" panose="020B0502020202020204" pitchFamily="34" charset="0"/>
            </a:endParaRPr>
          </a:p>
          <a:p>
            <a:pPr lvl="1"/>
            <a:r>
              <a:rPr lang="en-US" altLang="ko-KR" dirty="0">
                <a:latin typeface="Century Gothic" panose="020B0502020202020204" pitchFamily="34" charset="0"/>
              </a:rPr>
              <a:t>No side effects</a:t>
            </a:r>
          </a:p>
          <a:p>
            <a:pPr lvl="1"/>
            <a:r>
              <a:rPr lang="en-US" altLang="ko-KR" dirty="0">
                <a:latin typeface="Century Gothic" panose="020B0502020202020204" pitchFamily="34" charset="0"/>
              </a:rPr>
              <a:t>To make you professional coders - code clean.</a:t>
            </a:r>
          </a:p>
        </p:txBody>
      </p:sp>
    </p:spTree>
    <p:extLst>
      <p:ext uri="{BB962C8B-B14F-4D97-AF65-F5344CB8AC3E}">
        <p14:creationId xmlns:p14="http://schemas.microsoft.com/office/powerpoint/2010/main" val="1297191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6AA6512-5E1B-4404-8391-424335CA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9FC328-B106-427C-8A01-B822E238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defTabSz="914400"/>
            <a:r>
              <a:rPr lang="en-US" altLang="ko-KR" dirty="0">
                <a:latin typeface="Century Gothic" panose="020B0502020202020204" pitchFamily="34" charset="0"/>
              </a:rPr>
              <a:t>Source Code Editor: Visual Studio Code</a:t>
            </a:r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4607587B-915A-489A-ABFA-97E59C2E9359}"/>
              </a:ext>
            </a:extLst>
          </p:cNvPr>
          <p:cNvSpPr txBox="1">
            <a:spLocks/>
          </p:cNvSpPr>
          <p:nvPr/>
        </p:nvSpPr>
        <p:spPr>
          <a:xfrm>
            <a:off x="6498077" y="1164771"/>
            <a:ext cx="5754883" cy="5713364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365771" indent="-365771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lvl="1" indent="-30481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09558" y="1164771"/>
            <a:ext cx="11877081" cy="5713364"/>
          </a:xfrm>
        </p:spPr>
        <p:txBody>
          <a:bodyPr>
            <a:normAutofit/>
          </a:bodyPr>
          <a:lstStyle/>
          <a:p>
            <a:pPr marL="342900" indent="-342900" defTabSz="914400"/>
            <a:r>
              <a:rPr lang="en-US" altLang="ko-KR" dirty="0">
                <a:latin typeface="Century Gothic" panose="020B0502020202020204" pitchFamily="34" charset="0"/>
              </a:rPr>
              <a:t>Code is an open source and a cross-platform editor software developed by Microsoft. It becomes one of the best code editors in the market, lately. </a:t>
            </a:r>
          </a:p>
          <a:p>
            <a:pPr marL="342900" indent="-342900" defTabSz="914400"/>
            <a:r>
              <a:rPr lang="en-US" altLang="ko-KR" dirty="0">
                <a:latin typeface="Century Gothic" panose="020B0502020202020204" pitchFamily="34" charset="0"/>
              </a:rPr>
              <a:t>Features</a:t>
            </a:r>
            <a:r>
              <a:rPr lang="en-US" altLang="ko-KR" sz="2400" dirty="0">
                <a:latin typeface="Century Gothic" panose="020B0502020202020204" pitchFamily="34" charset="0"/>
              </a:rPr>
              <a:t>:</a:t>
            </a:r>
          </a:p>
          <a:p>
            <a:pPr marL="769634" lvl="1" indent="-342900"/>
            <a:r>
              <a:rPr lang="en-US" altLang="ko-KR" dirty="0">
                <a:latin typeface="Century Gothic" panose="020B0502020202020204" pitchFamily="34" charset="0"/>
              </a:rPr>
              <a:t>IntelliSense - autocomplete</a:t>
            </a:r>
          </a:p>
          <a:p>
            <a:pPr marL="769634" lvl="1" indent="-342900"/>
            <a:r>
              <a:rPr lang="en-US" altLang="ko-KR" dirty="0">
                <a:latin typeface="Century Gothic" panose="020B0502020202020204" pitchFamily="34" charset="0"/>
              </a:rPr>
              <a:t>Refactoring</a:t>
            </a:r>
          </a:p>
          <a:p>
            <a:pPr marL="769634" lvl="1" indent="-342900"/>
            <a:r>
              <a:rPr lang="en-US" altLang="ko-KR" dirty="0">
                <a:latin typeface="Century Gothic" panose="020B0502020202020204" pitchFamily="34" charset="0"/>
              </a:rPr>
              <a:t>Run and Debug</a:t>
            </a:r>
          </a:p>
          <a:p>
            <a:pPr marL="769634" lvl="1" indent="-342900"/>
            <a:r>
              <a:rPr lang="en-US" altLang="ko-KR" dirty="0">
                <a:latin typeface="Century Gothic" panose="020B0502020202020204" pitchFamily="34" charset="0"/>
              </a:rPr>
              <a:t>Built-in Git</a:t>
            </a:r>
          </a:p>
          <a:p>
            <a:pPr marL="769634" lvl="1" indent="-342900"/>
            <a:r>
              <a:rPr lang="en-US" altLang="ko-KR" dirty="0">
                <a:latin typeface="Century Gothic" panose="020B0502020202020204" pitchFamily="34" charset="0"/>
              </a:rPr>
              <a:t>Extensions</a:t>
            </a:r>
          </a:p>
          <a:p>
            <a:pPr marL="342900" indent="-342900"/>
            <a:r>
              <a:rPr lang="en-US" altLang="ko-KR" dirty="0">
                <a:latin typeface="Century Gothic" panose="020B0502020202020204" pitchFamily="34" charset="0"/>
              </a:rPr>
              <a:t>Refer to the following documents in nowic/tools</a:t>
            </a:r>
          </a:p>
          <a:p>
            <a:pPr marL="769634" lvl="1" indent="-342900"/>
            <a:r>
              <a:rPr lang="en-US" altLang="ko-KR" dirty="0" err="1">
                <a:hlinkClick r:id="rId3" tooltip="VSCode Step1. GCC 및 MSYS2 설치.pdf"/>
              </a:rPr>
              <a:t>VSCode</a:t>
            </a:r>
            <a:r>
              <a:rPr lang="en-US" altLang="ko-KR" dirty="0">
                <a:hlinkClick r:id="rId3" tooltip="VSCode Step1. GCC 및 MSYS2 설치.pdf"/>
              </a:rPr>
              <a:t> Step1. GCC </a:t>
            </a:r>
            <a:r>
              <a:rPr lang="ko-KR" altLang="en-US" dirty="0">
                <a:hlinkClick r:id="rId3" tooltip="VSCode Step1. GCC 및 MSYS2 설치.pdf"/>
              </a:rPr>
              <a:t>및 </a:t>
            </a:r>
            <a:r>
              <a:rPr lang="en-US" altLang="ko-KR" dirty="0">
                <a:hlinkClick r:id="rId3" tooltip="VSCode Step1. GCC 및 MSYS2 설치.pdf"/>
              </a:rPr>
              <a:t>MSYS2 </a:t>
            </a:r>
            <a:r>
              <a:rPr lang="ko-KR" altLang="en-US" dirty="0">
                <a:hlinkClick r:id="rId3" tooltip="VSCode Step1. GCC 및 MSYS2 설치.pdf"/>
              </a:rPr>
              <a:t>설치</a:t>
            </a:r>
            <a:r>
              <a:rPr lang="en-US" altLang="ko-KR" dirty="0">
                <a:hlinkClick r:id="rId3" tooltip="VSCode Step1. GCC 및 MSYS2 설치.pdf"/>
              </a:rPr>
              <a:t>.pdf</a:t>
            </a:r>
            <a:endParaRPr lang="en-US" altLang="ko-KR" dirty="0"/>
          </a:p>
          <a:p>
            <a:pPr marL="769634" lvl="1" indent="-342900"/>
            <a:r>
              <a:rPr lang="en-US" altLang="ko-KR" dirty="0" err="1">
                <a:hlinkClick r:id="rId4" tooltip="VSCode Step2. C C++ 코딩 준비.pdf"/>
              </a:rPr>
              <a:t>VSCode</a:t>
            </a:r>
            <a:r>
              <a:rPr lang="en-US" altLang="ko-KR" dirty="0">
                <a:hlinkClick r:id="rId4" tooltip="VSCode Step2. C C++ 코딩 준비.pdf"/>
              </a:rPr>
              <a:t> Step2. C </a:t>
            </a:r>
            <a:r>
              <a:rPr lang="en-US" altLang="ko-KR" dirty="0" err="1">
                <a:hlinkClick r:id="rId4" tooltip="VSCode Step2. C C++ 코딩 준비.pdf"/>
              </a:rPr>
              <a:t>C</a:t>
            </a:r>
            <a:r>
              <a:rPr lang="en-US" altLang="ko-KR" dirty="0">
                <a:hlinkClick r:id="rId4" tooltip="VSCode Step2. C C++ 코딩 준비.pdf"/>
              </a:rPr>
              <a:t>++ </a:t>
            </a:r>
            <a:r>
              <a:rPr lang="ko-KR" altLang="en-US" dirty="0">
                <a:hlinkClick r:id="rId4" tooltip="VSCode Step2. C C++ 코딩 준비.pdf"/>
              </a:rPr>
              <a:t>코딩 준비</a:t>
            </a:r>
            <a:r>
              <a:rPr lang="en-US" altLang="ko-KR" dirty="0">
                <a:hlinkClick r:id="rId4" tooltip="VSCode Step2. C C++ 코딩 준비.pdf"/>
              </a:rPr>
              <a:t>.pdf</a:t>
            </a:r>
            <a:endParaRPr lang="en-US" altLang="ko-KR" dirty="0"/>
          </a:p>
          <a:p>
            <a:pPr marL="769634" lvl="1" indent="-342900"/>
            <a:r>
              <a:rPr lang="en-US" altLang="ko-KR" dirty="0" err="1">
                <a:hlinkClick r:id="rId5" tooltip="VSCode Step3. Makefile 사용 방법.pdf"/>
              </a:rPr>
              <a:t>VSCode</a:t>
            </a:r>
            <a:r>
              <a:rPr lang="en-US" altLang="ko-KR" dirty="0">
                <a:hlinkClick r:id="rId5" tooltip="VSCode Step3. Makefile 사용 방법.pdf"/>
              </a:rPr>
              <a:t> Step3. </a:t>
            </a:r>
            <a:r>
              <a:rPr lang="en-US" altLang="ko-KR" dirty="0" err="1">
                <a:hlinkClick r:id="rId5" tooltip="VSCode Step3. Makefile 사용 방법.pdf"/>
              </a:rPr>
              <a:t>Makefile</a:t>
            </a:r>
            <a:r>
              <a:rPr lang="en-US" altLang="ko-KR" dirty="0">
                <a:hlinkClick r:id="rId5" tooltip="VSCode Step3. Makefile 사용 방법.pdf"/>
              </a:rPr>
              <a:t> </a:t>
            </a:r>
            <a:r>
              <a:rPr lang="ko-KR" altLang="en-US" dirty="0">
                <a:hlinkClick r:id="rId5" tooltip="VSCode Step3. Makefile 사용 방법.pdf"/>
              </a:rPr>
              <a:t>사용 방법</a:t>
            </a:r>
            <a:r>
              <a:rPr lang="en-US" altLang="ko-KR" dirty="0">
                <a:hlinkClick r:id="rId5" tooltip="VSCode Step3. Makefile 사용 방법.pdf"/>
              </a:rPr>
              <a:t>.pdf</a:t>
            </a:r>
            <a:endParaRPr lang="en-US" altLang="ko-KR" dirty="0"/>
          </a:p>
          <a:p>
            <a:pPr marL="769634" lvl="1" indent="-342900"/>
            <a:r>
              <a:rPr lang="en-US" altLang="ko-KR" dirty="0" err="1">
                <a:hlinkClick r:id="rId6" tooltip="VSCode Step4. JSON 파일 설정 및 사용 방법.pdf"/>
              </a:rPr>
              <a:t>VSCode</a:t>
            </a:r>
            <a:r>
              <a:rPr lang="en-US" altLang="ko-KR" dirty="0">
                <a:hlinkClick r:id="rId6" tooltip="VSCode Step4. JSON 파일 설정 및 사용 방법.pdf"/>
              </a:rPr>
              <a:t> Step4. JSON </a:t>
            </a:r>
            <a:r>
              <a:rPr lang="ko-KR" altLang="en-US" dirty="0">
                <a:hlinkClick r:id="rId6" tooltip="VSCode Step4. JSON 파일 설정 및 사용 방법.pdf"/>
              </a:rPr>
              <a:t>파일 설정 및 사용 방법</a:t>
            </a:r>
            <a:r>
              <a:rPr lang="en-US" altLang="ko-KR" dirty="0">
                <a:hlinkClick r:id="rId6" tooltip="VSCode Step4. JSON 파일 설정 및 사용 방법.pdf"/>
              </a:rPr>
              <a:t>.pdf</a:t>
            </a:r>
            <a:endParaRPr lang="en-US" altLang="ko-KR" dirty="0"/>
          </a:p>
          <a:p>
            <a:pPr marL="769634" lvl="1" indent="-342900"/>
            <a:r>
              <a:rPr lang="en-US" altLang="ko-KR" dirty="0" err="1">
                <a:hlinkClick r:id="rId7" tooltip="VSCode Step5. 코딩 및 디버깅 테스트.pdf"/>
              </a:rPr>
              <a:t>VSCode</a:t>
            </a:r>
            <a:r>
              <a:rPr lang="en-US" altLang="ko-KR" dirty="0">
                <a:hlinkClick r:id="rId7" tooltip="VSCode Step5. 코딩 및 디버깅 테스트.pdf"/>
              </a:rPr>
              <a:t> Step5. </a:t>
            </a:r>
            <a:r>
              <a:rPr lang="ko-KR" altLang="en-US" dirty="0">
                <a:hlinkClick r:id="rId7" tooltip="VSCode Step5. 코딩 및 디버깅 테스트.pdf"/>
              </a:rPr>
              <a:t>코딩 및 디버깅 테스트</a:t>
            </a:r>
            <a:r>
              <a:rPr lang="en-US" altLang="ko-KR" dirty="0">
                <a:hlinkClick r:id="rId7" tooltip="VSCode Step5. 코딩 및 디버깅 테스트.pdf"/>
              </a:rPr>
              <a:t>.pdf</a:t>
            </a:r>
            <a:endParaRPr lang="en-US" altLang="ko-KR" dirty="0">
              <a:latin typeface="Century Gothic" panose="020B0502020202020204" pitchFamily="34" charset="0"/>
            </a:endParaRPr>
          </a:p>
          <a:p>
            <a:pPr marL="426734" lvl="1" indent="0">
              <a:buNone/>
            </a:pPr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782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6AA6512-5E1B-4404-8391-424335CA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9FC328-B106-427C-8A01-B822E238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defTabSz="914400"/>
            <a:r>
              <a:rPr lang="en-US" altLang="ko-KR" dirty="0">
                <a:latin typeface="Century Gothic" panose="020B0502020202020204" pitchFamily="34" charset="0"/>
              </a:rPr>
              <a:t>Write "Hello World" program in C++</a:t>
            </a:r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4607587B-915A-489A-ABFA-97E59C2E9359}"/>
              </a:ext>
            </a:extLst>
          </p:cNvPr>
          <p:cNvSpPr txBox="1">
            <a:spLocks/>
          </p:cNvSpPr>
          <p:nvPr/>
        </p:nvSpPr>
        <p:spPr>
          <a:xfrm>
            <a:off x="6498077" y="1164771"/>
            <a:ext cx="5754883" cy="5713364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365771" indent="-365771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lvl="1" indent="-30481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09559" y="1164771"/>
            <a:ext cx="5888518" cy="5713364"/>
          </a:xfrm>
        </p:spPr>
        <p:txBody>
          <a:bodyPr>
            <a:normAutofit/>
          </a:bodyPr>
          <a:lstStyle/>
          <a:p>
            <a:pPr marL="342900" indent="-342900" defTabSz="914400"/>
            <a:r>
              <a:rPr lang="en-US" altLang="ko-KR" sz="2400" dirty="0">
                <a:latin typeface="Century Gothic" panose="020B0502020202020204" pitchFamily="34" charset="0"/>
              </a:rPr>
              <a:t>Open Code editor</a:t>
            </a:r>
          </a:p>
          <a:p>
            <a:pPr marL="426734" lvl="1" indent="0" defTabSz="914400">
              <a:buNone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code hello.cpp</a:t>
            </a:r>
          </a:p>
          <a:p>
            <a:pPr marL="769634" lvl="1" indent="-342900" defTabSz="914400"/>
            <a:r>
              <a:rPr lang="en-US" altLang="ko-KR" sz="2000" dirty="0">
                <a:latin typeface="Century Gothic" panose="020B0502020202020204" pitchFamily="34" charset="0"/>
              </a:rPr>
              <a:t>Add the source code.</a:t>
            </a:r>
          </a:p>
          <a:p>
            <a:pPr marL="769634" lvl="1" indent="-342900" defTabSz="914400"/>
            <a:r>
              <a:rPr lang="en-US" altLang="ko-KR" sz="2000" dirty="0">
                <a:latin typeface="Century Gothic" panose="020B0502020202020204" pitchFamily="34" charset="0"/>
              </a:rPr>
              <a:t>Save the file.</a:t>
            </a:r>
          </a:p>
          <a:p>
            <a:pPr marL="342900" indent="-342900" defTabSz="914400"/>
            <a:r>
              <a:rPr lang="en-US" altLang="ko-KR" sz="2400" dirty="0">
                <a:latin typeface="Century Gothic" panose="020B0502020202020204" pitchFamily="34" charset="0"/>
              </a:rPr>
              <a:t>Compile and Execute</a:t>
            </a:r>
          </a:p>
          <a:p>
            <a:pPr marL="426734" lvl="1" indent="0">
              <a:buNone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g++ hello.cpp     </a:t>
            </a:r>
          </a:p>
          <a:p>
            <a:pPr marL="426734" lvl="1" indent="0">
              <a:buNone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./a.exe           </a:t>
            </a:r>
          </a:p>
          <a:p>
            <a:pPr marL="426734" lvl="1" indent="0">
              <a:buNone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./a</a:t>
            </a:r>
            <a:b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a</a:t>
            </a:r>
          </a:p>
          <a:p>
            <a:pPr marL="426734" lvl="1" indent="0">
              <a:buNone/>
            </a:pPr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47E0FB89-49BE-451C-9F62-C76D2736CAB2}"/>
              </a:ext>
            </a:extLst>
          </p:cNvPr>
          <p:cNvSpPr txBox="1">
            <a:spLocks/>
          </p:cNvSpPr>
          <p:nvPr/>
        </p:nvSpPr>
        <p:spPr>
          <a:xfrm>
            <a:off x="5715000" y="4173034"/>
            <a:ext cx="6680243" cy="27051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rtlCol="0">
            <a:normAutofit/>
          </a:bodyPr>
          <a:lstStyle>
            <a:lvl1pPr marL="365771" indent="-365771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indent="-30481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file: hello.cpp</a:t>
            </a:r>
          </a:p>
          <a:p>
            <a:pPr marL="0" indent="0" defTabSz="91440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marL="0" indent="0" defTabSz="91440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marL="0" indent="0" defTabSz="914400">
              <a:buNone/>
            </a:pP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91440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 defTabSz="91440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cout &lt;&lt; "Hello World!" &lt;&lt; endl;</a:t>
            </a:r>
          </a:p>
          <a:p>
            <a:pPr marL="0" indent="0" defTabSz="91440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769634" lvl="1" indent="-342900" defTabSz="914400"/>
            <a:endParaRPr lang="en-US" altLang="ko-KR" dirty="0">
              <a:latin typeface="Century Gothic" panose="020B0502020202020204" pitchFamily="34" charset="0"/>
            </a:endParaRPr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13C12122-8A55-439F-A7F9-22335D9940D3}"/>
              </a:ext>
            </a:extLst>
          </p:cNvPr>
          <p:cNvSpPr txBox="1">
            <a:spLocks/>
          </p:cNvSpPr>
          <p:nvPr/>
        </p:nvSpPr>
        <p:spPr>
          <a:xfrm>
            <a:off x="5715000" y="1164770"/>
            <a:ext cx="6671595" cy="27051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rtlCol="0">
            <a:normAutofit/>
          </a:bodyPr>
          <a:lstStyle>
            <a:lvl1pPr marL="365771" indent="-365771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indent="-30481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file: hello.cpp</a:t>
            </a:r>
          </a:p>
          <a:p>
            <a:pPr marL="0" indent="0" defTabSz="91440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marL="0" indent="0" defTabSz="914400">
              <a:buNone/>
            </a:pP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91440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 defTabSz="91440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std</a:t>
            </a:r>
            <a:r>
              <a:rPr lang="en-US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"Hello World!" &lt;&lt; std</a:t>
            </a:r>
            <a:r>
              <a:rPr lang="en-US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endl;</a:t>
            </a:r>
          </a:p>
          <a:p>
            <a:pPr marL="0" indent="0" defTabSz="91440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769634" lvl="1" indent="-342900" defTabSz="914400"/>
            <a:endParaRPr lang="en-US" altLang="ko-KR" sz="2000" dirty="0">
              <a:latin typeface="Century Gothic" panose="020B0502020202020204" pitchFamily="34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BD0E95C-7B08-4C90-9F7F-7B2A73F8621B}"/>
              </a:ext>
            </a:extLst>
          </p:cNvPr>
          <p:cNvGrpSpPr/>
          <p:nvPr/>
        </p:nvGrpSpPr>
        <p:grpSpPr>
          <a:xfrm>
            <a:off x="2590663" y="3546884"/>
            <a:ext cx="2565263" cy="955477"/>
            <a:chOff x="2590663" y="4457700"/>
            <a:chExt cx="2565263" cy="95547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288375E-E0C0-4FE5-B76C-8AE744D612EE}"/>
                </a:ext>
              </a:extLst>
            </p:cNvPr>
            <p:cNvSpPr txBox="1"/>
            <p:nvPr/>
          </p:nvSpPr>
          <p:spPr>
            <a:xfrm>
              <a:off x="3861982" y="4457700"/>
              <a:ext cx="12939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PowerShell</a:t>
              </a:r>
              <a:endParaRPr lang="ko-KR" altLang="en-US" sz="1400" dirty="0"/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A81BF3B6-29BE-4D95-8E1C-B26A50B124DD}"/>
                </a:ext>
              </a:extLst>
            </p:cNvPr>
            <p:cNvCxnSpPr/>
            <p:nvPr/>
          </p:nvCxnSpPr>
          <p:spPr>
            <a:xfrm flipH="1">
              <a:off x="3136900" y="4610100"/>
              <a:ext cx="685800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260A6A8-CDC6-4B6A-A33F-AEBCD86AC0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0663" y="4610100"/>
              <a:ext cx="1232037" cy="3810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B8A2F2B-01F5-43DF-A52D-CABCCDE20612}"/>
                </a:ext>
              </a:extLst>
            </p:cNvPr>
            <p:cNvSpPr txBox="1"/>
            <p:nvPr/>
          </p:nvSpPr>
          <p:spPr>
            <a:xfrm>
              <a:off x="3861982" y="5105400"/>
              <a:ext cx="6046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cmd</a:t>
              </a:r>
              <a:endParaRPr lang="ko-KR" altLang="en-US" sz="1400" dirty="0"/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78161310-98F8-4202-82F3-2074F08FD7DE}"/>
                </a:ext>
              </a:extLst>
            </p:cNvPr>
            <p:cNvCxnSpPr/>
            <p:nvPr/>
          </p:nvCxnSpPr>
          <p:spPr>
            <a:xfrm flipH="1">
              <a:off x="3136900" y="5259288"/>
              <a:ext cx="685800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D46EDFC-DEF4-42F3-B871-46F85047C01D}"/>
                </a:ext>
              </a:extLst>
            </p:cNvPr>
            <p:cNvSpPr txBox="1"/>
            <p:nvPr/>
          </p:nvSpPr>
          <p:spPr>
            <a:xfrm>
              <a:off x="3863585" y="4800600"/>
              <a:ext cx="8835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macOS</a:t>
              </a:r>
              <a:endParaRPr lang="ko-KR" altLang="en-US" sz="1400" dirty="0"/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2900623A-AECA-4342-96B8-F47980537124}"/>
                </a:ext>
              </a:extLst>
            </p:cNvPr>
            <p:cNvCxnSpPr/>
            <p:nvPr/>
          </p:nvCxnSpPr>
          <p:spPr>
            <a:xfrm flipH="1">
              <a:off x="3136900" y="4954488"/>
              <a:ext cx="685800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DB9C86A-6144-9502-E9B0-75170F6EA246}"/>
              </a:ext>
            </a:extLst>
          </p:cNvPr>
          <p:cNvSpPr txBox="1"/>
          <p:nvPr/>
        </p:nvSpPr>
        <p:spPr>
          <a:xfrm>
            <a:off x="7159271" y="3211078"/>
            <a:ext cx="28991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kern="1200" dirty="0">
                <a:solidFill>
                  <a:srgbClr val="C00000"/>
                </a:solidFill>
                <a:latin typeface="Century Gothic" panose="020B0502020202020204" pitchFamily="34" charset="0"/>
                <a:ea typeface="나눔고딕" panose="020D0604000000000000" pitchFamily="50" charset="-127"/>
                <a:cs typeface="+mn-cs"/>
              </a:rPr>
              <a:t>Scope Resolution Operator(::)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6267C1D-D18F-1F34-4F9E-8818CD0E6FA8}"/>
              </a:ext>
            </a:extLst>
          </p:cNvPr>
          <p:cNvCxnSpPr>
            <a:cxnSpLocks/>
          </p:cNvCxnSpPr>
          <p:nvPr/>
        </p:nvCxnSpPr>
        <p:spPr>
          <a:xfrm flipH="1" flipV="1">
            <a:off x="6666614" y="2849526"/>
            <a:ext cx="492657" cy="3661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A53D8AB-C84F-1DCE-0C7D-19702DAE8F9A}"/>
              </a:ext>
            </a:extLst>
          </p:cNvPr>
          <p:cNvSpPr txBox="1"/>
          <p:nvPr/>
        </p:nvSpPr>
        <p:spPr>
          <a:xfrm>
            <a:off x="8928141" y="4209972"/>
            <a:ext cx="34555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kern="1200" dirty="0">
                <a:solidFill>
                  <a:srgbClr val="C00000"/>
                </a:solidFill>
                <a:latin typeface="Century Gothic" panose="020B0502020202020204" pitchFamily="34" charset="0"/>
                <a:ea typeface="나눔고딕" panose="020D0604000000000000" pitchFamily="50" charset="-127"/>
                <a:cs typeface="+mn-cs"/>
              </a:rPr>
              <a:t>Without</a:t>
            </a:r>
            <a:r>
              <a:rPr lang="ko-KR" altLang="en-US" sz="1200" kern="1200" dirty="0">
                <a:solidFill>
                  <a:srgbClr val="C00000"/>
                </a:solidFill>
                <a:latin typeface="Century Gothic" panose="020B0502020202020204" pitchFamily="34" charset="0"/>
                <a:ea typeface="나눔고딕" panose="020D0604000000000000" pitchFamily="50" charset="-127"/>
                <a:cs typeface="+mn-cs"/>
              </a:rPr>
              <a:t> </a:t>
            </a:r>
            <a:r>
              <a:rPr lang="en-US" altLang="ko-KR" sz="1200" kern="1200" dirty="0">
                <a:solidFill>
                  <a:srgbClr val="C00000"/>
                </a:solidFill>
                <a:latin typeface="Century Gothic" panose="020B0502020202020204" pitchFamily="34" charset="0"/>
                <a:ea typeface="나눔고딕" panose="020D0604000000000000" pitchFamily="50" charset="-127"/>
                <a:cs typeface="+mn-cs"/>
              </a:rPr>
              <a:t>using Scope Resolution Operator(::)</a:t>
            </a:r>
          </a:p>
        </p:txBody>
      </p:sp>
    </p:spTree>
    <p:extLst>
      <p:ext uri="{BB962C8B-B14F-4D97-AF65-F5344CB8AC3E}">
        <p14:creationId xmlns:p14="http://schemas.microsoft.com/office/powerpoint/2010/main" val="3642253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783327" y="3322024"/>
            <a:ext cx="7109662" cy="671152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44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C++ For C Coders 1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B4D85A-07BF-42B5-BDA2-C7FBC4ECBE2D}"/>
              </a:ext>
            </a:extLst>
          </p:cNvPr>
          <p:cNvSpPr/>
          <p:nvPr/>
        </p:nvSpPr>
        <p:spPr>
          <a:xfrm>
            <a:off x="3805603" y="4711453"/>
            <a:ext cx="40873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 a console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PS, cmd, bash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Revisiting installation of g++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 vs C++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In-house programming principles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245729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6AA6512-5E1B-4404-8391-424335CA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9FC328-B106-427C-8A01-B822E238D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2" y="330178"/>
            <a:ext cx="11971168" cy="707594"/>
          </a:xfrm>
        </p:spPr>
        <p:txBody>
          <a:bodyPr/>
          <a:lstStyle/>
          <a:p>
            <a:pPr marL="342900" indent="-342900" defTabSz="914400"/>
            <a:r>
              <a:rPr lang="en-US" altLang="ko-KR" dirty="0">
                <a:latin typeface="Century Gothic" panose="020B0502020202020204" pitchFamily="34" charset="0"/>
              </a:rPr>
              <a:t>Start a console at your folder</a:t>
            </a:r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4607587B-915A-489A-ABFA-97E59C2E9359}"/>
              </a:ext>
            </a:extLst>
          </p:cNvPr>
          <p:cNvSpPr txBox="1">
            <a:spLocks/>
          </p:cNvSpPr>
          <p:nvPr/>
        </p:nvSpPr>
        <p:spPr>
          <a:xfrm>
            <a:off x="6498077" y="1164771"/>
            <a:ext cx="5754883" cy="5713364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365771" indent="-365771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lvl="1" indent="-30481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09558" y="1164771"/>
            <a:ext cx="7675041" cy="571336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latin typeface="Century Gothic" panose="020B0502020202020204" pitchFamily="34" charset="0"/>
              </a:rPr>
              <a:t>Start PowerShell through "Start" menu</a:t>
            </a:r>
            <a:br>
              <a:rPr lang="en-US" altLang="ko-KR" sz="2000" dirty="0">
                <a:latin typeface="Century Gothic" panose="020B0502020202020204" pitchFamily="34" charset="0"/>
              </a:rPr>
            </a:br>
            <a:br>
              <a:rPr lang="en-US" altLang="ko-KR" sz="2000" dirty="0">
                <a:latin typeface="Century Gothic" panose="020B0502020202020204" pitchFamily="34" charset="0"/>
              </a:rPr>
            </a:br>
            <a:br>
              <a:rPr lang="en-US" altLang="ko-KR" sz="2000" dirty="0">
                <a:latin typeface="Century Gothic" panose="020B0502020202020204" pitchFamily="34" charset="0"/>
              </a:rPr>
            </a:br>
            <a:br>
              <a:rPr lang="en-US" altLang="ko-KR" sz="2000" dirty="0">
                <a:latin typeface="Century Gothic" panose="020B0502020202020204" pitchFamily="34" charset="0"/>
              </a:rPr>
            </a:br>
            <a:br>
              <a:rPr lang="en-US" altLang="ko-KR" sz="2000" dirty="0">
                <a:latin typeface="Century Gothic" panose="020B0502020202020204" pitchFamily="34" charset="0"/>
              </a:rPr>
            </a:br>
            <a:endParaRPr lang="en-US" altLang="ko-KR" sz="2000" dirty="0"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latin typeface="Century Gothic" panose="020B0502020202020204" pitchFamily="34" charset="0"/>
              </a:rPr>
              <a:t>Move to the folder you want to start.</a:t>
            </a:r>
          </a:p>
          <a:p>
            <a:pPr marL="712484" lvl="1" indent="-285750"/>
            <a:r>
              <a:rPr lang="en-US" altLang="ko-KR" sz="1800" dirty="0">
                <a:latin typeface="Century Gothic" panose="020B0502020202020204" pitchFamily="34" charset="0"/>
              </a:rPr>
              <a:t>Enter '</a:t>
            </a:r>
            <a:r>
              <a:rPr lang="en-US" altLang="ko-KR" sz="1800" dirty="0" err="1">
                <a:latin typeface="Century Gothic" panose="020B0502020202020204" pitchFamily="34" charset="0"/>
              </a:rPr>
              <a:t>powershell</a:t>
            </a:r>
            <a:r>
              <a:rPr lang="en-US" altLang="ko-KR" sz="1800" dirty="0">
                <a:latin typeface="Century Gothic" panose="020B0502020202020204" pitchFamily="34" charset="0"/>
              </a:rPr>
              <a:t>' at the File Explorer</a:t>
            </a:r>
          </a:p>
          <a:p>
            <a:pPr marL="426734" lvl="1" indent="0">
              <a:buNone/>
            </a:pPr>
            <a:endParaRPr lang="en-US" altLang="ko-KR" dirty="0">
              <a:latin typeface="Century Gothic" panose="020B0502020202020204" pitchFamily="34" charset="0"/>
            </a:endParaRPr>
          </a:p>
        </p:txBody>
      </p:sp>
      <p:sp>
        <p:nvSpPr>
          <p:cNvPr id="10" name="내용 개체 틀 5"/>
          <p:cNvSpPr txBox="1">
            <a:spLocks/>
          </p:cNvSpPr>
          <p:nvPr/>
        </p:nvSpPr>
        <p:spPr>
          <a:xfrm>
            <a:off x="6498077" y="1088572"/>
            <a:ext cx="5888518" cy="5713364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71" indent="-365771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indent="-30481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9634" lvl="1" indent="-342900" defTabSz="914400"/>
            <a:endParaRPr lang="en-US" altLang="ko-KR" dirty="0">
              <a:latin typeface="Century Gothic" panose="020B0502020202020204" pitchFamily="34" charset="0"/>
            </a:endParaRPr>
          </a:p>
          <a:p>
            <a:pPr marL="426734" lvl="1" indent="0" defTabSz="914400">
              <a:buNone/>
            </a:pPr>
            <a:endParaRPr lang="en-US" altLang="ko-KR" dirty="0">
              <a:latin typeface="Century Gothic" panose="020B0502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CC0594-146D-4359-A21A-EA5D3A07F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601" y="1137943"/>
            <a:ext cx="4035178" cy="1240286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97B2B30-D6BA-4232-A30E-673D5899D192}"/>
              </a:ext>
            </a:extLst>
          </p:cNvPr>
          <p:cNvCxnSpPr>
            <a:cxnSpLocks/>
          </p:cNvCxnSpPr>
          <p:nvPr/>
        </p:nvCxnSpPr>
        <p:spPr>
          <a:xfrm>
            <a:off x="7412147" y="1867383"/>
            <a:ext cx="80735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4599" y="2942566"/>
            <a:ext cx="3864920" cy="1585772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2DD7885-87DC-4FDF-87CD-86830B28FA0E}"/>
              </a:ext>
            </a:extLst>
          </p:cNvPr>
          <p:cNvCxnSpPr>
            <a:cxnSpLocks/>
          </p:cNvCxnSpPr>
          <p:nvPr/>
        </p:nvCxnSpPr>
        <p:spPr>
          <a:xfrm>
            <a:off x="7363427" y="3587647"/>
            <a:ext cx="80735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430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6AA6512-5E1B-4404-8391-424335CA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9FC328-B106-427C-8A01-B822E238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defTabSz="914400"/>
            <a:r>
              <a:rPr lang="en-US" altLang="ko-KR" dirty="0">
                <a:latin typeface="Century Gothic" panose="020B0502020202020204" pitchFamily="34" charset="0"/>
              </a:rPr>
              <a:t>Start a "Windows</a:t>
            </a:r>
            <a:r>
              <a:rPr lang="ko-KR" altLang="en-US" dirty="0">
                <a:latin typeface="Century Gothic" panose="020B0502020202020204" pitchFamily="34" charset="0"/>
              </a:rPr>
              <a:t> </a:t>
            </a:r>
            <a:r>
              <a:rPr lang="en-US" altLang="ko-KR" dirty="0">
                <a:latin typeface="Century Gothic" panose="020B0502020202020204" pitchFamily="34" charset="0"/>
              </a:rPr>
              <a:t>Terminal" at the current folder in File Explorer</a:t>
            </a:r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4607587B-915A-489A-ABFA-97E59C2E9359}"/>
              </a:ext>
            </a:extLst>
          </p:cNvPr>
          <p:cNvSpPr txBox="1">
            <a:spLocks/>
          </p:cNvSpPr>
          <p:nvPr/>
        </p:nvSpPr>
        <p:spPr>
          <a:xfrm>
            <a:off x="6498077" y="1164771"/>
            <a:ext cx="5754883" cy="5713364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365771" indent="-365771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lvl="1" indent="-30481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09558" y="1164771"/>
            <a:ext cx="11877082" cy="5713364"/>
          </a:xfrm>
        </p:spPr>
        <p:txBody>
          <a:bodyPr>
            <a:normAutofit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en-US" altLang="ko-KR" sz="2000" dirty="0">
                <a:latin typeface="Century Gothic" panose="020B0502020202020204" pitchFamily="34" charset="0"/>
              </a:rPr>
              <a:t>Download "</a:t>
            </a:r>
            <a:r>
              <a:rPr lang="en-US" altLang="ko-KR" sz="2000" b="1" dirty="0">
                <a:latin typeface="Century Gothic" panose="020B0502020202020204" pitchFamily="34" charset="0"/>
              </a:rPr>
              <a:t>Windows Terminal</a:t>
            </a:r>
            <a:r>
              <a:rPr lang="en-US" altLang="ko-KR" sz="2000" dirty="0">
                <a:latin typeface="Century Gothic" panose="020B0502020202020204" pitchFamily="34" charset="0"/>
              </a:rPr>
              <a:t>" from MS Store.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ko-KR" sz="2000" dirty="0">
                <a:latin typeface="Century Gothic" panose="020B0502020202020204" pitchFamily="34" charset="0"/>
              </a:rPr>
              <a:t>Have "</a:t>
            </a:r>
            <a:r>
              <a:rPr lang="en-US" altLang="ko-KR" sz="2000" b="1" dirty="0">
                <a:latin typeface="Century Gothic" panose="020B0502020202020204" pitchFamily="34" charset="0"/>
              </a:rPr>
              <a:t>wt.reg</a:t>
            </a:r>
            <a:r>
              <a:rPr lang="en-US" altLang="ko-KR" sz="2000" dirty="0">
                <a:latin typeface="Century Gothic" panose="020B0502020202020204" pitchFamily="34" charset="0"/>
              </a:rPr>
              <a:t>" file ready to add it to the registry.</a:t>
            </a:r>
            <a:br>
              <a:rPr lang="en-US" altLang="ko-KR" sz="2000" dirty="0">
                <a:latin typeface="Century Gothic" panose="020B0502020202020204" pitchFamily="34" charset="0"/>
              </a:rPr>
            </a:br>
            <a:r>
              <a:rPr lang="en-US" altLang="ko-KR" sz="2000" dirty="0">
                <a:latin typeface="Century Gothic" panose="020B0502020202020204" pitchFamily="34" charset="0"/>
              </a:rPr>
              <a:t>Replace "</a:t>
            </a:r>
            <a:r>
              <a:rPr lang="en-US" altLang="ko-KR" sz="2000" b="1" dirty="0">
                <a:latin typeface="Century Gothic" panose="020B0502020202020204" pitchFamily="34" charset="0"/>
              </a:rPr>
              <a:t>User</a:t>
            </a:r>
            <a:r>
              <a:rPr lang="en-US" altLang="ko-KR" sz="2000" dirty="0">
                <a:latin typeface="Century Gothic" panose="020B0502020202020204" pitchFamily="34" charset="0"/>
              </a:rPr>
              <a:t>" in "wt.reg" shown below with </a:t>
            </a:r>
            <a:r>
              <a:rPr lang="en-US" altLang="ko-KR" sz="2000" b="1" dirty="0">
                <a:latin typeface="Century Gothic" panose="020B0502020202020204" pitchFamily="34" charset="0"/>
              </a:rPr>
              <a:t>your user's name of the Windows.</a:t>
            </a:r>
            <a:endParaRPr lang="en-US" altLang="ko-KR" sz="2000" dirty="0">
              <a:latin typeface="Century Gothic" panose="020B0502020202020204" pitchFamily="34" charset="0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altLang="ko-KR" sz="2000" dirty="0">
                <a:latin typeface="Century Gothic" panose="020B0502020202020204" pitchFamily="34" charset="0"/>
              </a:rPr>
              <a:t>Merge[</a:t>
            </a:r>
            <a:r>
              <a:rPr lang="ko-KR" altLang="en-US" sz="2000" dirty="0">
                <a:latin typeface="Century Gothic" panose="020B0502020202020204" pitchFamily="34" charset="0"/>
              </a:rPr>
              <a:t>병합</a:t>
            </a:r>
            <a:r>
              <a:rPr lang="en-US" altLang="ko-KR" sz="2000" dirty="0">
                <a:latin typeface="Century Gothic" panose="020B0502020202020204" pitchFamily="34" charset="0"/>
              </a:rPr>
              <a:t>] it to the registry. (Click right on the file "wt.reg" and choose "</a:t>
            </a:r>
            <a:r>
              <a:rPr lang="ko-KR" altLang="en-US" sz="2000" dirty="0">
                <a:latin typeface="Century Gothic" panose="020B0502020202020204" pitchFamily="34" charset="0"/>
              </a:rPr>
              <a:t>병합</a:t>
            </a:r>
            <a:r>
              <a:rPr lang="en-US" altLang="ko-KR" sz="2000" dirty="0">
                <a:latin typeface="Century Gothic" panose="020B0502020202020204" pitchFamily="34" charset="0"/>
              </a:rPr>
              <a:t>")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ko-KR" sz="2000" dirty="0">
                <a:latin typeface="Century Gothic" panose="020B0502020202020204" pitchFamily="34" charset="0"/>
              </a:rPr>
              <a:t>You</a:t>
            </a:r>
            <a:r>
              <a:rPr lang="ko-KR" altLang="en-US" sz="2000" dirty="0">
                <a:latin typeface="Century Gothic" panose="020B0502020202020204" pitchFamily="34" charset="0"/>
              </a:rPr>
              <a:t> </a:t>
            </a:r>
            <a:r>
              <a:rPr lang="en-US" altLang="ko-KR" sz="2000" dirty="0">
                <a:latin typeface="Century Gothic" panose="020B0502020202020204" pitchFamily="34" charset="0"/>
              </a:rPr>
              <a:t>may</a:t>
            </a:r>
            <a:r>
              <a:rPr lang="ko-KR" altLang="en-US" sz="2000" dirty="0">
                <a:latin typeface="Century Gothic" panose="020B0502020202020204" pitchFamily="34" charset="0"/>
              </a:rPr>
              <a:t> </a:t>
            </a:r>
            <a:r>
              <a:rPr lang="en-US" altLang="ko-KR" sz="2000" dirty="0">
                <a:latin typeface="Century Gothic" panose="020B0502020202020204" pitchFamily="34" charset="0"/>
              </a:rPr>
              <a:t>restart</a:t>
            </a:r>
            <a:r>
              <a:rPr lang="ko-KR" altLang="en-US" sz="2000" dirty="0">
                <a:latin typeface="Century Gothic" panose="020B0502020202020204" pitchFamily="34" charset="0"/>
              </a:rPr>
              <a:t> </a:t>
            </a:r>
            <a:r>
              <a:rPr lang="en-US" altLang="ko-KR" sz="2000" dirty="0">
                <a:latin typeface="Century Gothic" panose="020B0502020202020204" pitchFamily="34" charset="0"/>
              </a:rPr>
              <a:t>the</a:t>
            </a:r>
            <a:r>
              <a:rPr lang="ko-KR" altLang="en-US" sz="2000" dirty="0">
                <a:latin typeface="Century Gothic" panose="020B0502020202020204" pitchFamily="34" charset="0"/>
              </a:rPr>
              <a:t> </a:t>
            </a:r>
            <a:r>
              <a:rPr lang="en-US" altLang="ko-KR" sz="2000" dirty="0">
                <a:latin typeface="Century Gothic" panose="020B0502020202020204" pitchFamily="34" charset="0"/>
              </a:rPr>
              <a:t>Windows if it is not effective immediately.</a:t>
            </a:r>
            <a:endParaRPr lang="en-US" altLang="ko-KR" sz="1800" dirty="0">
              <a:latin typeface="Century Gothic" panose="020B0502020202020204" pitchFamily="34" charset="0"/>
            </a:endParaRPr>
          </a:p>
        </p:txBody>
      </p:sp>
      <p:sp>
        <p:nvSpPr>
          <p:cNvPr id="10" name="내용 개체 틀 5"/>
          <p:cNvSpPr txBox="1">
            <a:spLocks/>
          </p:cNvSpPr>
          <p:nvPr/>
        </p:nvSpPr>
        <p:spPr>
          <a:xfrm>
            <a:off x="9839639" y="1088572"/>
            <a:ext cx="2546956" cy="5713364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71" indent="-365771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indent="-30481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9634" lvl="1" indent="-342900" defTabSz="914400"/>
            <a:endParaRPr lang="en-US" altLang="ko-KR" dirty="0">
              <a:latin typeface="Century Gothic" panose="020B0502020202020204" pitchFamily="34" charset="0"/>
            </a:endParaRPr>
          </a:p>
          <a:p>
            <a:pPr marL="426734" lvl="1" indent="0" defTabSz="914400">
              <a:buNone/>
            </a:pPr>
            <a:endParaRPr lang="en-US" altLang="ko-KR" dirty="0">
              <a:latin typeface="Century Gothic" panose="020B0502020202020204" pitchFamily="34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1EA8F4A-D274-40B5-822D-889635F8F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233" y="4530596"/>
            <a:ext cx="5973009" cy="225774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B3BA79F-3069-E7A8-0DF1-8484F1439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" y="3479132"/>
            <a:ext cx="4119482" cy="330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478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6AA6512-5E1B-4404-8391-424335CA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9FC328-B106-427C-8A01-B822E238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defTabSz="914400"/>
            <a:r>
              <a:rPr lang="en-US" altLang="ko-KR" dirty="0">
                <a:latin typeface="Century Gothic" panose="020B0502020202020204" pitchFamily="34" charset="0"/>
              </a:rPr>
              <a:t>PowerShell, Cmd, vs Bash (Borne-again shell), </a:t>
            </a:r>
            <a:r>
              <a:rPr lang="en-US" altLang="ko-KR" dirty="0" err="1">
                <a:latin typeface="Century Gothic" panose="020B0502020202020204" pitchFamily="34" charset="0"/>
              </a:rPr>
              <a:t>sh</a:t>
            </a:r>
            <a:r>
              <a:rPr lang="en-US" altLang="ko-KR" dirty="0">
                <a:latin typeface="Century Gothic" panose="020B0502020202020204" pitchFamily="34" charset="0"/>
              </a:rPr>
              <a:t>, </a:t>
            </a:r>
            <a:r>
              <a:rPr lang="en-US" altLang="ko-KR" dirty="0" err="1">
                <a:latin typeface="Century Gothic" panose="020B0502020202020204" pitchFamily="34" charset="0"/>
              </a:rPr>
              <a:t>ksh</a:t>
            </a:r>
            <a:r>
              <a:rPr lang="en-US" altLang="ko-KR" dirty="0">
                <a:latin typeface="Century Gothic" panose="020B0502020202020204" pitchFamily="34" charset="0"/>
              </a:rPr>
              <a:t>, </a:t>
            </a:r>
            <a:r>
              <a:rPr lang="en-US" altLang="ko-KR" dirty="0" err="1">
                <a:latin typeface="Century Gothic" panose="020B0502020202020204" pitchFamily="34" charset="0"/>
              </a:rPr>
              <a:t>csh</a:t>
            </a:r>
            <a:endParaRPr lang="en-US" altLang="ko-KR" dirty="0">
              <a:latin typeface="Century Gothic" panose="020B0502020202020204" pitchFamily="34" charset="0"/>
            </a:endParaRPr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4607587B-915A-489A-ABFA-97E59C2E9359}"/>
              </a:ext>
            </a:extLst>
          </p:cNvPr>
          <p:cNvSpPr txBox="1">
            <a:spLocks/>
          </p:cNvSpPr>
          <p:nvPr/>
        </p:nvSpPr>
        <p:spPr>
          <a:xfrm>
            <a:off x="6498077" y="1164771"/>
            <a:ext cx="5754883" cy="5713364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365771" indent="-365771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lvl="1" indent="-30481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/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BF49CE69-69B0-4777-B7DE-9422AEB5B9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065027"/>
              </p:ext>
            </p:extLst>
          </p:nvPr>
        </p:nvGraphicFramePr>
        <p:xfrm>
          <a:off x="518161" y="1164772"/>
          <a:ext cx="11968478" cy="583527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90943">
                  <a:extLst>
                    <a:ext uri="{9D8B030D-6E8A-4147-A177-3AD203B41FA5}">
                      <a16:colId xmlns:a16="http://schemas.microsoft.com/office/drawing/2014/main" val="2214020277"/>
                    </a:ext>
                  </a:extLst>
                </a:gridCol>
                <a:gridCol w="1810707">
                  <a:extLst>
                    <a:ext uri="{9D8B030D-6E8A-4147-A177-3AD203B41FA5}">
                      <a16:colId xmlns:a16="http://schemas.microsoft.com/office/drawing/2014/main" val="1984577825"/>
                    </a:ext>
                  </a:extLst>
                </a:gridCol>
                <a:gridCol w="1560572">
                  <a:extLst>
                    <a:ext uri="{9D8B030D-6E8A-4147-A177-3AD203B41FA5}">
                      <a16:colId xmlns:a16="http://schemas.microsoft.com/office/drawing/2014/main" val="4236374131"/>
                    </a:ext>
                  </a:extLst>
                </a:gridCol>
                <a:gridCol w="1690118">
                  <a:extLst>
                    <a:ext uri="{9D8B030D-6E8A-4147-A177-3AD203B41FA5}">
                      <a16:colId xmlns:a16="http://schemas.microsoft.com/office/drawing/2014/main" val="1842892118"/>
                    </a:ext>
                  </a:extLst>
                </a:gridCol>
                <a:gridCol w="5416138">
                  <a:extLst>
                    <a:ext uri="{9D8B030D-6E8A-4147-A177-3AD203B41FA5}">
                      <a16:colId xmlns:a16="http://schemas.microsoft.com/office/drawing/2014/main" val="2053365329"/>
                    </a:ext>
                  </a:extLst>
                </a:gridCol>
              </a:tblGrid>
              <a:tr h="445214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PowerShell</a:t>
                      </a:r>
                      <a:b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</a:br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(Cmdlet)</a:t>
                      </a:r>
                      <a:endParaRPr lang="en-US" sz="1600" b="1" i="0" u="none" strike="noStrike" dirty="0">
                        <a:solidFill>
                          <a:srgbClr val="222222"/>
                        </a:solidFill>
                        <a:effectLst/>
                        <a:latin typeface="Calibri Light" panose="020F0302020204030204" pitchFamily="34" charset="0"/>
                        <a:ea typeface="맑은 고딕" panose="020B0503020000020004" pitchFamily="50" charset="-127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PowerShell</a:t>
                      </a:r>
                      <a:b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</a:br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(Alias)</a:t>
                      </a:r>
                      <a:endParaRPr lang="en-US" sz="1600" b="1" i="0" u="none" strike="noStrike" dirty="0">
                        <a:solidFill>
                          <a:srgbClr val="222222"/>
                        </a:solidFill>
                        <a:effectLst/>
                        <a:latin typeface="Calibri Light" panose="020F0302020204030204" pitchFamily="34" charset="0"/>
                        <a:ea typeface="맑은 고딕" panose="020B0503020000020004" pitchFamily="50" charset="-127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kumimoji="0"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Windows Cmd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kumimoji="0" lang="en-US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Unix shell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Description</a:t>
                      </a:r>
                      <a:endParaRPr lang="en-US" sz="1600" b="1" i="0" u="none" strike="noStrike" dirty="0">
                        <a:solidFill>
                          <a:srgbClr val="222222"/>
                        </a:solidFill>
                        <a:effectLst/>
                        <a:latin typeface="Calibri Light" panose="020F0302020204030204" pitchFamily="34" charset="0"/>
                        <a:ea typeface="맑은 고딕" panose="020B0503020000020004" pitchFamily="50" charset="-127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327215"/>
                  </a:ext>
                </a:extLst>
              </a:tr>
              <a:tr h="238138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Get-ChildItem</a:t>
                      </a:r>
                      <a:endParaRPr lang="en-US" sz="1600" b="0" i="0" u="none" strike="noStrike">
                        <a:solidFill>
                          <a:srgbClr val="222222"/>
                        </a:solidFill>
                        <a:effectLst/>
                        <a:latin typeface="Calibri Light" panose="020F0302020204030204" pitchFamily="34" charset="0"/>
                        <a:ea typeface="맑은 고딕" panose="020B0503020000020004" pitchFamily="50" charset="-127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gci</a:t>
                      </a:r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, dir, </a:t>
                      </a:r>
                      <a:r>
                        <a:rPr lang="en-US" sz="1600" b="1" u="none" strike="noStrike" dirty="0">
                          <a:solidFill>
                            <a:srgbClr val="C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ls</a:t>
                      </a:r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Calibri Light" panose="020F0302020204030204" pitchFamily="34" charset="0"/>
                        <a:ea typeface="맑은 고딕" panose="020B0503020000020004" pitchFamily="50" charset="-127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kumimoji="0"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dir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kumimoji="0" lang="en-US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  <a:hlinkClick r:id="rId3" tooltip="Ls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ls</a:t>
                      </a:r>
                      <a:endParaRPr kumimoji="0" lang="en-US" sz="1600" b="1" u="none" strike="noStrike" kern="1200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kumimoji="0"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Lists all files and folders in the current or given folder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846730"/>
                  </a:ext>
                </a:extLst>
              </a:tr>
              <a:tr h="238138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Get-Content</a:t>
                      </a:r>
                      <a:endParaRPr lang="en-US" sz="1600" b="0" i="0" u="none" strike="noStrike">
                        <a:solidFill>
                          <a:srgbClr val="222222"/>
                        </a:solidFill>
                        <a:effectLst/>
                        <a:latin typeface="Calibri Light" panose="020F0302020204030204" pitchFamily="34" charset="0"/>
                        <a:ea typeface="맑은 고딕" panose="020B0503020000020004" pitchFamily="50" charset="-127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gc</a:t>
                      </a:r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, type, </a:t>
                      </a:r>
                      <a:r>
                        <a:rPr lang="en-US" sz="1600" b="1" u="none" strike="noStrike" dirty="0">
                          <a:solidFill>
                            <a:srgbClr val="C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cat</a:t>
                      </a:r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Calibri Light" panose="020F0302020204030204" pitchFamily="34" charset="0"/>
                        <a:ea typeface="맑은 고딕" panose="020B0503020000020004" pitchFamily="50" charset="-127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kumimoji="0"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type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kumimoji="0" lang="en-US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cat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kumimoji="0" lang="en-US" sz="1600" u="none" strike="noStrike" kern="120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Gets the content of a file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3198"/>
                  </a:ext>
                </a:extLst>
              </a:tr>
              <a:tr h="238138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Get-Command</a:t>
                      </a:r>
                      <a:endParaRPr lang="en-US" sz="1600" b="0" i="0" u="none" strike="noStrike">
                        <a:solidFill>
                          <a:srgbClr val="222222"/>
                        </a:solidFill>
                        <a:effectLst/>
                        <a:latin typeface="Calibri Light" panose="020F0302020204030204" pitchFamily="34" charset="0"/>
                        <a:ea typeface="맑은 고딕" panose="020B0503020000020004" pitchFamily="50" charset="-127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gcm</a:t>
                      </a:r>
                      <a:endParaRPr lang="en-US" sz="1600" b="0" i="0" u="none" strike="noStrike" dirty="0">
                        <a:solidFill>
                          <a:srgbClr val="222222"/>
                        </a:solidFill>
                        <a:effectLst/>
                        <a:latin typeface="Calibri Light" panose="020F0302020204030204" pitchFamily="34" charset="0"/>
                        <a:ea typeface="맑은 고딕" panose="020B0503020000020004" pitchFamily="50" charset="-127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kumimoji="0"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help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kumimoji="0" lang="en-US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type, which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kumimoji="0"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Lists available commands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310686"/>
                  </a:ext>
                </a:extLst>
              </a:tr>
              <a:tr h="238138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Get-Help</a:t>
                      </a:r>
                      <a:endParaRPr lang="en-US" sz="1600" b="0" i="0" u="none" strike="noStrike">
                        <a:solidFill>
                          <a:srgbClr val="222222"/>
                        </a:solidFill>
                        <a:effectLst/>
                        <a:latin typeface="Calibri Light" panose="020F0302020204030204" pitchFamily="34" charset="0"/>
                        <a:ea typeface="맑은 고딕" panose="020B0503020000020004" pitchFamily="50" charset="-127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help, man</a:t>
                      </a:r>
                      <a:endParaRPr lang="en-US" sz="1600" b="0" i="0" u="none" strike="noStrike">
                        <a:solidFill>
                          <a:srgbClr val="222222"/>
                        </a:solidFill>
                        <a:effectLst/>
                        <a:latin typeface="Calibri Light" panose="020F0302020204030204" pitchFamily="34" charset="0"/>
                        <a:ea typeface="맑은 고딕" panose="020B0503020000020004" pitchFamily="50" charset="-127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kumimoji="0"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help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kumimoji="0" lang="en-US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man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kumimoji="0" lang="en-US" sz="1600" u="none" strike="noStrike" kern="120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Prints a command's documentation on the console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322948"/>
                  </a:ext>
                </a:extLst>
              </a:tr>
              <a:tr h="238138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Clear-Host</a:t>
                      </a:r>
                      <a:endParaRPr lang="en-US" sz="1600" b="0" i="0" u="none" strike="noStrike">
                        <a:solidFill>
                          <a:srgbClr val="222222"/>
                        </a:solidFill>
                        <a:effectLst/>
                        <a:latin typeface="Calibri Light" panose="020F0302020204030204" pitchFamily="34" charset="0"/>
                        <a:ea typeface="맑은 고딕" panose="020B0503020000020004" pitchFamily="50" charset="-127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cls</a:t>
                      </a:r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, </a:t>
                      </a:r>
                      <a:r>
                        <a:rPr lang="en-US" sz="1600" b="1" u="none" strike="noStrike" dirty="0">
                          <a:solidFill>
                            <a:srgbClr val="C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clear</a:t>
                      </a:r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Calibri Light" panose="020F0302020204030204" pitchFamily="34" charset="0"/>
                        <a:ea typeface="맑은 고딕" panose="020B0503020000020004" pitchFamily="50" charset="-127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kumimoji="0" lang="en-US" sz="16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cls</a:t>
                      </a:r>
                      <a:endParaRPr kumimoji="0" lang="en-US" sz="1600" u="none" strike="noStrike" kern="1200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kumimoji="0" lang="en-US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clear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kumimoji="0"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Clears the screen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825364"/>
                  </a:ext>
                </a:extLst>
              </a:tr>
              <a:tr h="238138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Copy-Item</a:t>
                      </a:r>
                      <a:endParaRPr lang="en-US" sz="1600" b="0" i="0" u="none" strike="noStrike">
                        <a:solidFill>
                          <a:srgbClr val="222222"/>
                        </a:solidFill>
                        <a:effectLst/>
                        <a:latin typeface="Calibri Light" panose="020F0302020204030204" pitchFamily="34" charset="0"/>
                        <a:ea typeface="맑은 고딕" panose="020B0503020000020004" pitchFamily="50" charset="-127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cpi</a:t>
                      </a:r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, copy, </a:t>
                      </a:r>
                      <a:r>
                        <a:rPr lang="en-US" sz="1600" b="1" u="none" strike="noStrike" dirty="0" err="1">
                          <a:solidFill>
                            <a:srgbClr val="C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cp</a:t>
                      </a:r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Calibri Light" panose="020F0302020204030204" pitchFamily="34" charset="0"/>
                        <a:ea typeface="맑은 고딕" panose="020B0503020000020004" pitchFamily="50" charset="-127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kumimoji="0"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copy, </a:t>
                      </a:r>
                      <a:r>
                        <a:rPr kumimoji="0" lang="en-US" sz="16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xcopy</a:t>
                      </a:r>
                      <a:endParaRPr kumimoji="0" lang="en-US" sz="1600" u="none" strike="noStrike" kern="1200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kumimoji="0" lang="en-US" sz="16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  <a:hlinkClick r:id="rId4" tooltip="Cp (Unix)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cp</a:t>
                      </a:r>
                      <a:endParaRPr kumimoji="0" lang="en-US" sz="1600" b="1" u="none" strike="noStrike" kern="1200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kumimoji="0" lang="en-US" sz="1600" u="none" strike="noStrike" kern="120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Copies files and folders to another location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503271"/>
                  </a:ext>
                </a:extLst>
              </a:tr>
              <a:tr h="238138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Move-Item</a:t>
                      </a:r>
                      <a:endParaRPr lang="en-US" sz="1600" b="0" i="0" u="none" strike="noStrike">
                        <a:solidFill>
                          <a:srgbClr val="222222"/>
                        </a:solidFill>
                        <a:effectLst/>
                        <a:latin typeface="Calibri Light" panose="020F0302020204030204" pitchFamily="34" charset="0"/>
                        <a:ea typeface="맑은 고딕" panose="020B0503020000020004" pitchFamily="50" charset="-127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mi, move, </a:t>
                      </a:r>
                      <a:r>
                        <a:rPr lang="en-US" sz="1600" b="1" u="none" strike="noStrike" dirty="0">
                          <a:solidFill>
                            <a:srgbClr val="C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mv</a:t>
                      </a:r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Calibri Light" panose="020F0302020204030204" pitchFamily="34" charset="0"/>
                        <a:ea typeface="맑은 고딕" panose="020B0503020000020004" pitchFamily="50" charset="-127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kumimoji="0"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move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kumimoji="0" lang="en-US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mv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kumimoji="0" lang="en-US" sz="1600" u="none" strike="noStrike" kern="120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Moves files and folders to a new location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524122"/>
                  </a:ext>
                </a:extLst>
              </a:tr>
              <a:tr h="299341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Remove-Item</a:t>
                      </a:r>
                      <a:endParaRPr lang="en-US" sz="1600" b="0" i="0" u="none" strike="noStrike" dirty="0">
                        <a:solidFill>
                          <a:srgbClr val="222222"/>
                        </a:solidFill>
                        <a:effectLst/>
                        <a:latin typeface="Calibri Light" panose="020F0302020204030204" pitchFamily="34" charset="0"/>
                        <a:ea typeface="맑은 고딕" panose="020B0503020000020004" pitchFamily="50" charset="-127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ri</a:t>
                      </a:r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, del, </a:t>
                      </a:r>
                      <a:r>
                        <a:rPr lang="en-US" sz="1600" b="1" u="none" strike="noStrike" dirty="0">
                          <a:solidFill>
                            <a:srgbClr val="C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rmdir</a:t>
                      </a:r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rd</a:t>
                      </a:r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, </a:t>
                      </a:r>
                      <a:r>
                        <a:rPr lang="en-US" sz="1600" b="1" u="none" strike="noStrike" dirty="0">
                          <a:solidFill>
                            <a:srgbClr val="C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rm</a:t>
                      </a:r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Calibri Light" panose="020F0302020204030204" pitchFamily="34" charset="0"/>
                        <a:ea typeface="맑은 고딕" panose="020B0503020000020004" pitchFamily="50" charset="-127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kumimoji="0"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del,</a:t>
                      </a:r>
                      <a:r>
                        <a:rPr kumimoji="0" lang="en-US" sz="160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kumimoji="0"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rmdir, </a:t>
                      </a:r>
                      <a:r>
                        <a:rPr kumimoji="0" lang="en-US" sz="16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rd</a:t>
                      </a:r>
                      <a:endParaRPr kumimoji="0" lang="en-US" sz="1600" u="none" strike="noStrike" kern="1200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kumimoji="0" lang="en-US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rm, rmdir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kumimoji="0" lang="en-US" sz="1600" u="none" strike="noStrike" kern="120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Deletes files or folders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175690"/>
                  </a:ext>
                </a:extLst>
              </a:tr>
              <a:tr h="238138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Rename-Item</a:t>
                      </a:r>
                      <a:endParaRPr lang="en-US" sz="1600" b="0" i="0" u="none" strike="noStrike">
                        <a:solidFill>
                          <a:srgbClr val="222222"/>
                        </a:solidFill>
                        <a:effectLst/>
                        <a:latin typeface="Calibri Light" panose="020F0302020204030204" pitchFamily="34" charset="0"/>
                        <a:ea typeface="맑은 고딕" panose="020B0503020000020004" pitchFamily="50" charset="-127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rni</a:t>
                      </a:r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ren</a:t>
                      </a:r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, </a:t>
                      </a:r>
                      <a:r>
                        <a:rPr lang="en-US" sz="1600" b="1" u="none" strike="noStrike" dirty="0">
                          <a:solidFill>
                            <a:srgbClr val="C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mv</a:t>
                      </a:r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Calibri Light" panose="020F0302020204030204" pitchFamily="34" charset="0"/>
                        <a:ea typeface="맑은 고딕" panose="020B0503020000020004" pitchFamily="50" charset="-127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kumimoji="0"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ren, rename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kumimoji="0" lang="en-US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mv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kumimoji="0"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Renames a single file, folder, hard link or symbolic link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088920"/>
                  </a:ext>
                </a:extLst>
              </a:tr>
              <a:tr h="238138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Get-Location</a:t>
                      </a:r>
                      <a:endParaRPr lang="en-US" sz="1600" b="0" i="0" u="none" strike="noStrike">
                        <a:solidFill>
                          <a:srgbClr val="222222"/>
                        </a:solidFill>
                        <a:effectLst/>
                        <a:latin typeface="Calibri Light" panose="020F0302020204030204" pitchFamily="34" charset="0"/>
                        <a:ea typeface="맑은 고딕" panose="020B0503020000020004" pitchFamily="50" charset="-127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gl</a:t>
                      </a:r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, cd, </a:t>
                      </a:r>
                      <a:r>
                        <a:rPr lang="en-US" sz="1600" b="1" u="none" strike="noStrike" dirty="0" err="1">
                          <a:solidFill>
                            <a:srgbClr val="C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pwd</a:t>
                      </a:r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Calibri Light" panose="020F0302020204030204" pitchFamily="34" charset="0"/>
                        <a:ea typeface="맑은 고딕" panose="020B0503020000020004" pitchFamily="50" charset="-127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kumimoji="0"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cd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kumimoji="0" lang="en-US" sz="16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pwd</a:t>
                      </a:r>
                      <a:endParaRPr kumimoji="0" lang="en-US" sz="1600" b="1" u="none" strike="noStrike" kern="1200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kumimoji="0"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Displays the working path (current folder)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324905"/>
                  </a:ext>
                </a:extLst>
              </a:tr>
              <a:tr h="424506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Pop-Location</a:t>
                      </a:r>
                      <a:endParaRPr lang="en-US" sz="1600" b="0" i="0" u="none" strike="noStrike">
                        <a:solidFill>
                          <a:srgbClr val="222222"/>
                        </a:solidFill>
                        <a:effectLst/>
                        <a:latin typeface="Calibri Light" panose="020F0302020204030204" pitchFamily="34" charset="0"/>
                        <a:ea typeface="맑은 고딕" panose="020B0503020000020004" pitchFamily="50" charset="-127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popd</a:t>
                      </a:r>
                      <a:endParaRPr lang="en-US" sz="1600" b="0" i="0" u="none" strike="noStrike" dirty="0">
                        <a:solidFill>
                          <a:srgbClr val="222222"/>
                        </a:solidFill>
                        <a:effectLst/>
                        <a:latin typeface="Calibri Light" panose="020F0302020204030204" pitchFamily="34" charset="0"/>
                        <a:ea typeface="맑은 고딕" panose="020B0503020000020004" pitchFamily="50" charset="-127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kumimoji="0"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popd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kumimoji="0" lang="en-US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popd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kumimoji="0"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Changes the working path to the location most recently pushed onto the stack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135269"/>
                  </a:ext>
                </a:extLst>
              </a:tr>
              <a:tr h="238138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Push-Location</a:t>
                      </a:r>
                      <a:endParaRPr lang="en-US" sz="1600" b="0" i="0" u="none" strike="noStrike">
                        <a:solidFill>
                          <a:srgbClr val="222222"/>
                        </a:solidFill>
                        <a:effectLst/>
                        <a:latin typeface="Calibri Light" panose="020F0302020204030204" pitchFamily="34" charset="0"/>
                        <a:ea typeface="맑은 고딕" panose="020B0503020000020004" pitchFamily="50" charset="-127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pushd</a:t>
                      </a:r>
                      <a:endParaRPr lang="en-US" sz="1600" b="0" i="0" u="none" strike="noStrike" dirty="0">
                        <a:solidFill>
                          <a:srgbClr val="222222"/>
                        </a:solidFill>
                        <a:effectLst/>
                        <a:latin typeface="Calibri Light" panose="020F0302020204030204" pitchFamily="34" charset="0"/>
                        <a:ea typeface="맑은 고딕" panose="020B0503020000020004" pitchFamily="50" charset="-127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kumimoji="0"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pushd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kumimoji="0" lang="en-US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pushd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kumimoji="0"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Stores the working path onto the stack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732922"/>
                  </a:ext>
                </a:extLst>
              </a:tr>
              <a:tr h="238138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Set-Location</a:t>
                      </a:r>
                      <a:endParaRPr lang="en-US" sz="1600" b="0" i="0" u="none" strike="noStrike">
                        <a:solidFill>
                          <a:srgbClr val="222222"/>
                        </a:solidFill>
                        <a:effectLst/>
                        <a:latin typeface="Calibri Light" panose="020F0302020204030204" pitchFamily="34" charset="0"/>
                        <a:ea typeface="맑은 고딕" panose="020B0503020000020004" pitchFamily="50" charset="-127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sl</a:t>
                      </a:r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, </a:t>
                      </a:r>
                      <a:r>
                        <a:rPr lang="en-US" sz="1600" b="1" u="none" strike="noStrike" dirty="0">
                          <a:solidFill>
                            <a:srgbClr val="C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cd</a:t>
                      </a:r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chdir</a:t>
                      </a:r>
                      <a:endParaRPr lang="en-US" sz="1600" b="0" i="0" u="none" strike="noStrike" dirty="0">
                        <a:solidFill>
                          <a:srgbClr val="222222"/>
                        </a:solidFill>
                        <a:effectLst/>
                        <a:latin typeface="Calibri Light" panose="020F0302020204030204" pitchFamily="34" charset="0"/>
                        <a:ea typeface="맑은 고딕" panose="020B0503020000020004" pitchFamily="50" charset="-127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kumimoji="0" lang="en-US" sz="1600" u="none" strike="noStrike" kern="120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cd, chdir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kumimoji="0" lang="en-US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cd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kumimoji="0"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Changes the working path, </a:t>
                      </a:r>
                    </a:p>
                    <a:p>
                      <a:pPr algn="l" fontAlgn="ctr" latinLnBrk="0"/>
                      <a:r>
                        <a:rPr kumimoji="0" lang="en-US" sz="160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cd .. (move to parent folder), </a:t>
                      </a:r>
                      <a:r>
                        <a:rPr kumimoji="0" lang="en-US" altLang="ko-KR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cd</a:t>
                      </a:r>
                      <a:r>
                        <a:rPr kumimoji="0" lang="en-US" altLang="ko-KR" sz="160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 ~   (move to HOME folder)</a:t>
                      </a:r>
                      <a:r>
                        <a:rPr kumimoji="0" lang="en-US" sz="160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 </a:t>
                      </a:r>
                      <a:endParaRPr kumimoji="0" lang="en-US" sz="1600" u="none" strike="noStrike" kern="1200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73155"/>
                  </a:ext>
                </a:extLst>
              </a:tr>
              <a:tr h="238138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Write-Output</a:t>
                      </a:r>
                      <a:endParaRPr lang="en-US" sz="1600" b="0" i="0" u="none" strike="noStrike">
                        <a:solidFill>
                          <a:srgbClr val="222222"/>
                        </a:solidFill>
                        <a:effectLst/>
                        <a:latin typeface="Calibri Light" panose="020F0302020204030204" pitchFamily="34" charset="0"/>
                        <a:ea typeface="맑은 고딕" panose="020B0503020000020004" pitchFamily="50" charset="-127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 b="1" u="none" strike="noStrike" dirty="0">
                          <a:solidFill>
                            <a:srgbClr val="C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echo</a:t>
                      </a:r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, write</a:t>
                      </a:r>
                      <a:endParaRPr lang="en-US" sz="1600" b="0" i="0" u="none" strike="noStrike" dirty="0">
                        <a:solidFill>
                          <a:srgbClr val="222222"/>
                        </a:solidFill>
                        <a:effectLst/>
                        <a:latin typeface="Calibri Light" panose="020F0302020204030204" pitchFamily="34" charset="0"/>
                        <a:ea typeface="맑은 고딕" panose="020B0503020000020004" pitchFamily="50" charset="-127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kumimoji="0"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echo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kumimoji="0" lang="en-US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echo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kumimoji="0"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Prints strings or other objects to the standard output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885496"/>
                  </a:ext>
                </a:extLst>
              </a:tr>
              <a:tr h="238138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Get-Process</a:t>
                      </a:r>
                      <a:endParaRPr lang="en-US" sz="1600" b="0" i="0" u="none" strike="noStrike">
                        <a:solidFill>
                          <a:srgbClr val="222222"/>
                        </a:solidFill>
                        <a:effectLst/>
                        <a:latin typeface="Calibri Light" panose="020F0302020204030204" pitchFamily="34" charset="0"/>
                        <a:ea typeface="맑은 고딕" panose="020B0503020000020004" pitchFamily="50" charset="-127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gps</a:t>
                      </a:r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, </a:t>
                      </a:r>
                      <a:r>
                        <a:rPr lang="en-US" sz="1600" b="1" u="none" strike="noStrike" dirty="0">
                          <a:solidFill>
                            <a:srgbClr val="C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ps</a:t>
                      </a:r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Calibri Light" panose="020F0302020204030204" pitchFamily="34" charset="0"/>
                        <a:ea typeface="맑은 고딕" panose="020B0503020000020004" pitchFamily="50" charset="-127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kumimoji="0" lang="en-US" sz="16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tlist</a:t>
                      </a:r>
                      <a:r>
                        <a:rPr kumimoji="0"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, </a:t>
                      </a:r>
                      <a:r>
                        <a:rPr kumimoji="0" lang="en-US" sz="16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tasklist</a:t>
                      </a:r>
                      <a:endParaRPr kumimoji="0" lang="en-US" sz="1600" u="none" strike="noStrike" kern="1200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kumimoji="0" lang="en-US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ps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kumimoji="0"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Lists all running processes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82341"/>
                  </a:ext>
                </a:extLst>
              </a:tr>
              <a:tr h="238138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Stop-Process</a:t>
                      </a:r>
                      <a:endParaRPr lang="en-US" sz="1600" b="0" i="0" u="none" strike="noStrike">
                        <a:solidFill>
                          <a:srgbClr val="222222"/>
                        </a:solidFill>
                        <a:effectLst/>
                        <a:latin typeface="Calibri Light" panose="020F0302020204030204" pitchFamily="34" charset="0"/>
                        <a:ea typeface="맑은 고딕" panose="020B0503020000020004" pitchFamily="50" charset="-127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spps</a:t>
                      </a:r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, </a:t>
                      </a:r>
                      <a:r>
                        <a:rPr lang="en-US" sz="1600" b="1" u="none" strike="noStrike" dirty="0">
                          <a:solidFill>
                            <a:srgbClr val="C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kill</a:t>
                      </a:r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Calibri Light" panose="020F0302020204030204" pitchFamily="34" charset="0"/>
                        <a:ea typeface="맑은 고딕" panose="020B0503020000020004" pitchFamily="50" charset="-127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kumimoji="0"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kill, taskkill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kumimoji="0" lang="en-US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kill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kumimoji="0"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Stops a running process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248960"/>
                  </a:ext>
                </a:extLst>
              </a:tr>
              <a:tr h="238138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Select-String</a:t>
                      </a:r>
                      <a:endParaRPr lang="en-US" sz="1600" b="0" i="0" u="none" strike="noStrike">
                        <a:solidFill>
                          <a:srgbClr val="222222"/>
                        </a:solidFill>
                        <a:effectLst/>
                        <a:latin typeface="Calibri Light" panose="020F0302020204030204" pitchFamily="34" charset="0"/>
                        <a:ea typeface="맑은 고딕" panose="020B0503020000020004" pitchFamily="50" charset="-127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sls</a:t>
                      </a:r>
                      <a:endParaRPr lang="en-US" sz="1600" b="0" i="0" u="none" strike="noStrike">
                        <a:solidFill>
                          <a:srgbClr val="222222"/>
                        </a:solidFill>
                        <a:effectLst/>
                        <a:latin typeface="Calibri Light" panose="020F0302020204030204" pitchFamily="34" charset="0"/>
                        <a:ea typeface="맑은 고딕" panose="020B0503020000020004" pitchFamily="50" charset="-127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kumimoji="0"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findstr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kumimoji="0" lang="en-US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find, grep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kumimoji="0"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Prints lines matching a pattern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866597"/>
                  </a:ext>
                </a:extLst>
              </a:tr>
              <a:tr h="424506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Set-Variable</a:t>
                      </a:r>
                      <a:endParaRPr lang="en-US" sz="1600" b="0" i="0" u="none" strike="noStrike">
                        <a:solidFill>
                          <a:srgbClr val="222222"/>
                        </a:solidFill>
                        <a:effectLst/>
                        <a:latin typeface="Calibri Light" panose="020F0302020204030204" pitchFamily="34" charset="0"/>
                        <a:ea typeface="맑은 고딕" panose="020B0503020000020004" pitchFamily="50" charset="-127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sv, set</a:t>
                      </a:r>
                      <a:endParaRPr lang="en-US" sz="1600" b="0" i="0" u="none" strike="noStrike">
                        <a:solidFill>
                          <a:srgbClr val="222222"/>
                        </a:solidFill>
                        <a:effectLst/>
                        <a:latin typeface="Calibri Light" panose="020F0302020204030204" pitchFamily="34" charset="0"/>
                        <a:ea typeface="맑은 고딕" panose="020B0503020000020004" pitchFamily="50" charset="-127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kumimoji="0"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set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 b="1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env</a:t>
                      </a:r>
                      <a:r>
                        <a:rPr lang="en-US" sz="1600" b="1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, export, set, </a:t>
                      </a:r>
                      <a:r>
                        <a:rPr lang="en-US" sz="1600" b="1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setenv</a:t>
                      </a:r>
                      <a:endParaRPr lang="en-US" sz="1600" b="1" i="0" u="none" strike="noStrike" dirty="0">
                        <a:solidFill>
                          <a:srgbClr val="222222"/>
                        </a:solidFill>
                        <a:effectLst/>
                        <a:latin typeface="Calibri Light" panose="020F0302020204030204" pitchFamily="34" charset="0"/>
                        <a:ea typeface="맑은 고딕" panose="020B0503020000020004" pitchFamily="50" charset="-127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kumimoji="0"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Creates or alters the contents of an environment variable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589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841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6AA6512-5E1B-4404-8391-424335CA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9FC328-B106-427C-8A01-B822E238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defTabSz="914400"/>
            <a:r>
              <a:rPr lang="en-US" altLang="ko-KR" dirty="0">
                <a:latin typeface="Century Gothic" panose="020B0502020202020204" pitchFamily="34" charset="0"/>
              </a:rPr>
              <a:t>PowerShell, Cmd, vs Bash (Borne-again shell), </a:t>
            </a:r>
            <a:r>
              <a:rPr lang="en-US" altLang="ko-KR" dirty="0" err="1">
                <a:latin typeface="Century Gothic" panose="020B0502020202020204" pitchFamily="34" charset="0"/>
              </a:rPr>
              <a:t>sh</a:t>
            </a:r>
            <a:r>
              <a:rPr lang="en-US" altLang="ko-KR" dirty="0">
                <a:latin typeface="Century Gothic" panose="020B0502020202020204" pitchFamily="34" charset="0"/>
              </a:rPr>
              <a:t>, </a:t>
            </a:r>
            <a:r>
              <a:rPr lang="en-US" altLang="ko-KR" dirty="0" err="1">
                <a:latin typeface="Century Gothic" panose="020B0502020202020204" pitchFamily="34" charset="0"/>
              </a:rPr>
              <a:t>ksh</a:t>
            </a:r>
            <a:r>
              <a:rPr lang="en-US" altLang="ko-KR" dirty="0">
                <a:latin typeface="Century Gothic" panose="020B0502020202020204" pitchFamily="34" charset="0"/>
              </a:rPr>
              <a:t>, </a:t>
            </a:r>
            <a:r>
              <a:rPr lang="en-US" altLang="ko-KR" dirty="0" err="1">
                <a:latin typeface="Century Gothic" panose="020B0502020202020204" pitchFamily="34" charset="0"/>
              </a:rPr>
              <a:t>csh</a:t>
            </a:r>
            <a:endParaRPr lang="en-US" altLang="ko-KR" dirty="0">
              <a:latin typeface="Century Gothic" panose="020B0502020202020204" pitchFamily="34" charset="0"/>
            </a:endParaRPr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4607587B-915A-489A-ABFA-97E59C2E9359}"/>
              </a:ext>
            </a:extLst>
          </p:cNvPr>
          <p:cNvSpPr txBox="1">
            <a:spLocks/>
          </p:cNvSpPr>
          <p:nvPr/>
        </p:nvSpPr>
        <p:spPr>
          <a:xfrm>
            <a:off x="6498077" y="1164771"/>
            <a:ext cx="5754883" cy="5713364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365771" indent="-365771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lvl="1" indent="-30481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518161" y="2441883"/>
            <a:ext cx="11968477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entury Gothic" panose="020B0502020202020204" pitchFamily="34" charset="0"/>
              </a:rPr>
              <a:t>This Linux Command Handbook covers </a:t>
            </a:r>
            <a:r>
              <a:rPr lang="en-US" altLang="ko-KR" b="1" dirty="0">
                <a:latin typeface="Century Gothic" panose="020B0502020202020204" pitchFamily="34" charset="0"/>
                <a:hlinkClick r:id="rId3"/>
              </a:rPr>
              <a:t>60 core Bash commands </a:t>
            </a:r>
            <a:r>
              <a:rPr lang="en-US" altLang="ko-KR" dirty="0">
                <a:latin typeface="Century Gothic" panose="020B0502020202020204" pitchFamily="34" charset="0"/>
              </a:rPr>
              <a:t>you will need as a developer. </a:t>
            </a:r>
          </a:p>
          <a:p>
            <a:r>
              <a:rPr lang="en-US" altLang="ko-KR" dirty="0">
                <a:latin typeface="Century Gothic" panose="020B0502020202020204" pitchFamily="34" charset="0"/>
              </a:rPr>
              <a:t>Each entry includes example code and tips for when to use that command. </a:t>
            </a:r>
          </a:p>
          <a:p>
            <a:endParaRPr lang="en-US" altLang="ko-KR" dirty="0">
              <a:latin typeface="Century Gothic" panose="020B0502020202020204" pitchFamily="34" charset="0"/>
            </a:endParaRPr>
          </a:p>
          <a:p>
            <a:r>
              <a:rPr lang="en-US" altLang="ko-KR" dirty="0">
                <a:latin typeface="Century Gothic" panose="020B0502020202020204" pitchFamily="34" charset="0"/>
              </a:rPr>
              <a:t>https://www.freecodecamp.org/news/the-linux-commands-handbook/</a:t>
            </a:r>
          </a:p>
        </p:txBody>
      </p:sp>
    </p:spTree>
    <p:extLst>
      <p:ext uri="{BB962C8B-B14F-4D97-AF65-F5344CB8AC3E}">
        <p14:creationId xmlns:p14="http://schemas.microsoft.com/office/powerpoint/2010/main" val="686973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6AA6512-5E1B-4404-8391-424335CA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9FC328-B106-427C-8A01-B822E238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 GNU C/C++ Compiler (</a:t>
            </a:r>
            <a:r>
              <a:rPr lang="en-US" altLang="ko-KR" dirty="0">
                <a:solidFill>
                  <a:srgbClr val="C00000"/>
                </a:solidFill>
              </a:rPr>
              <a:t>MSYS2 </a:t>
            </a:r>
            <a:r>
              <a:rPr lang="en-US" altLang="ko-KR" dirty="0">
                <a:solidFill>
                  <a:schemeClr val="tx1"/>
                </a:solidFill>
              </a:rPr>
              <a:t>first, </a:t>
            </a:r>
            <a:r>
              <a:rPr lang="en-US" altLang="ko-KR" dirty="0">
                <a:solidFill>
                  <a:srgbClr val="C00000"/>
                </a:solidFill>
              </a:rPr>
              <a:t>MinGW-w64 </a:t>
            </a:r>
            <a:r>
              <a:rPr lang="en-US" altLang="ko-KR" dirty="0">
                <a:solidFill>
                  <a:schemeClr val="tx1"/>
                </a:solidFill>
              </a:rPr>
              <a:t>next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4607587B-915A-489A-ABFA-97E59C2E9359}"/>
              </a:ext>
            </a:extLst>
          </p:cNvPr>
          <p:cNvSpPr txBox="1">
            <a:spLocks/>
          </p:cNvSpPr>
          <p:nvPr/>
        </p:nvSpPr>
        <p:spPr>
          <a:xfrm>
            <a:off x="6498077" y="1164771"/>
            <a:ext cx="5754883" cy="5713364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365771" indent="-365771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lvl="1" indent="-30481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09558" y="1164771"/>
            <a:ext cx="11877081" cy="5713364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Century Gothic" panose="020B0502020202020204" pitchFamily="34" charset="0"/>
              </a:rPr>
              <a:t>MSYS = "</a:t>
            </a:r>
            <a:r>
              <a:rPr lang="en-US" altLang="ko-KR" sz="2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M</a:t>
            </a:r>
            <a:r>
              <a:rPr lang="en-US" altLang="ko-KR" sz="2400" dirty="0">
                <a:latin typeface="Century Gothic" panose="020B0502020202020204" pitchFamily="34" charset="0"/>
              </a:rPr>
              <a:t>inimal </a:t>
            </a:r>
            <a:r>
              <a:rPr lang="en-US" altLang="ko-KR" sz="2400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SYS</a:t>
            </a:r>
            <a:r>
              <a:rPr lang="en-US" altLang="ko-KR" sz="2400" dirty="0" err="1">
                <a:latin typeface="Century Gothic" panose="020B0502020202020204" pitchFamily="34" charset="0"/>
              </a:rPr>
              <a:t>tem</a:t>
            </a:r>
            <a:r>
              <a:rPr lang="en-US" altLang="ko-KR" sz="2400" dirty="0">
                <a:latin typeface="Century Gothic" panose="020B0502020202020204" pitchFamily="34" charset="0"/>
              </a:rPr>
              <a:t>", is a Bourne Shell command line interpreter system</a:t>
            </a:r>
            <a:br>
              <a:rPr lang="en-US" altLang="ko-KR" sz="2400" dirty="0">
                <a:latin typeface="Century Gothic" panose="020B0502020202020204" pitchFamily="34" charset="0"/>
              </a:rPr>
            </a:br>
            <a:r>
              <a:rPr lang="en-US" altLang="ko-KR" sz="2400" dirty="0" err="1">
                <a:latin typeface="Century Gothic" panose="020B0502020202020204" pitchFamily="34" charset="0"/>
              </a:rPr>
              <a:t>MinGW</a:t>
            </a:r>
            <a:r>
              <a:rPr lang="en-US" altLang="ko-KR" sz="2400" dirty="0">
                <a:latin typeface="Century Gothic" panose="020B0502020202020204" pitchFamily="34" charset="0"/>
              </a:rPr>
              <a:t> = "</a:t>
            </a:r>
            <a:r>
              <a:rPr lang="en-US" altLang="ko-KR" sz="2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Min</a:t>
            </a:r>
            <a:r>
              <a:rPr lang="en-US" altLang="ko-KR" sz="2400" dirty="0">
                <a:latin typeface="Century Gothic" panose="020B0502020202020204" pitchFamily="34" charset="0"/>
              </a:rPr>
              <a:t>imalist </a:t>
            </a:r>
            <a:r>
              <a:rPr lang="en-US" altLang="ko-KR" sz="2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G</a:t>
            </a:r>
            <a:r>
              <a:rPr lang="en-US" altLang="ko-KR" sz="2400" dirty="0">
                <a:latin typeface="Century Gothic" panose="020B0502020202020204" pitchFamily="34" charset="0"/>
              </a:rPr>
              <a:t>NU for </a:t>
            </a:r>
            <a:r>
              <a:rPr lang="en-US" altLang="ko-KR" sz="2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W</a:t>
            </a:r>
            <a:r>
              <a:rPr lang="en-US" altLang="ko-KR" sz="2400" dirty="0">
                <a:latin typeface="Century Gothic" panose="020B0502020202020204" pitchFamily="34" charset="0"/>
              </a:rPr>
              <a:t>indows“</a:t>
            </a:r>
            <a:br>
              <a:rPr lang="en-US" altLang="ko-KR" sz="2400" dirty="0">
                <a:latin typeface="Century Gothic" panose="020B0502020202020204" pitchFamily="34" charset="0"/>
              </a:rPr>
            </a:br>
            <a:endParaRPr lang="en-US" altLang="ko-KR" sz="2400" dirty="0">
              <a:latin typeface="Century Gothic" panose="020B0502020202020204" pitchFamily="34" charset="0"/>
            </a:endParaRPr>
          </a:p>
          <a:p>
            <a:r>
              <a:rPr lang="en-US" altLang="ko-KR" dirty="0">
                <a:latin typeface="Century Gothic" panose="020B0502020202020204" pitchFamily="34" charset="0"/>
              </a:rPr>
              <a:t>Install MSYS2 first from </a:t>
            </a:r>
            <a:r>
              <a:rPr lang="en-US" altLang="ko-KR" sz="2400" dirty="0">
                <a:ea typeface="나눔고딕" panose="020D0604000000000000"/>
                <a:hlinkClick r:id="rId3"/>
              </a:rPr>
              <a:t>http://www.msys2.org/</a:t>
            </a:r>
            <a:br>
              <a:rPr lang="en-US" altLang="ko-KR" sz="1400" dirty="0">
                <a:ea typeface="나눔고딕" panose="020D0604000000000000"/>
              </a:rPr>
            </a:br>
            <a:r>
              <a:rPr lang="en-US" altLang="ko-KR" dirty="0">
                <a:latin typeface="Century Gothic" panose="020B0502020202020204" pitchFamily="34" charset="0"/>
              </a:rPr>
              <a:t>Then use a command at the msys2 window. </a:t>
            </a:r>
          </a:p>
          <a:p>
            <a:pPr marL="487695" lvl="1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latin typeface="Consolas" panose="020B0609020204030204" pitchFamily="49" charset="0"/>
              </a:rPr>
              <a:t>pacman</a:t>
            </a:r>
            <a:r>
              <a:rPr lang="en-US" altLang="ko-KR" dirty="0">
                <a:latin typeface="Consolas" panose="020B0609020204030204" pitchFamily="49" charset="0"/>
              </a:rPr>
              <a:t> -</a:t>
            </a:r>
            <a:r>
              <a:rPr lang="en-US" altLang="ko-KR" dirty="0" err="1">
                <a:latin typeface="Consolas" panose="020B0609020204030204" pitchFamily="49" charset="0"/>
              </a:rPr>
              <a:t>Syu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latin typeface="Consolas" panose="020B0609020204030204" pitchFamily="49" charset="0"/>
              </a:rPr>
              <a:t>pacman</a:t>
            </a:r>
            <a:r>
              <a:rPr lang="en-US" altLang="ko-KR" dirty="0">
                <a:latin typeface="Consolas" panose="020B0609020204030204" pitchFamily="49" charset="0"/>
              </a:rPr>
              <a:t> -S mingw-w64-x86_64-gcc</a:t>
            </a:r>
            <a:br>
              <a:rPr lang="en-US" altLang="ko-KR" sz="1600" dirty="0">
                <a:latin typeface="Century Gothic" panose="020B0502020202020204" pitchFamily="34" charset="0"/>
              </a:rPr>
            </a:br>
            <a:endParaRPr lang="en-US" altLang="ko-KR" sz="1600" dirty="0">
              <a:latin typeface="Century Gothic" panose="020B0502020202020204" pitchFamily="34" charset="0"/>
            </a:endParaRPr>
          </a:p>
          <a:p>
            <a:r>
              <a:rPr lang="en-US" altLang="ko-KR" sz="2400" dirty="0">
                <a:latin typeface="Century Gothic" panose="020B0502020202020204" pitchFamily="34" charset="0"/>
              </a:rPr>
              <a:t>Add the following path to the PATH environment variable </a:t>
            </a:r>
          </a:p>
          <a:p>
            <a:pPr marL="487695" lvl="1" indent="0">
              <a:buNone/>
            </a:pPr>
            <a:r>
              <a:rPr lang="de-DE" altLang="ko-KR" dirty="0">
                <a:latin typeface="Consolas" panose="020B0609020204030204" pitchFamily="49" charset="0"/>
              </a:rPr>
              <a:t>C:/msys64/mingw64/bin                  # for g++</a:t>
            </a:r>
          </a:p>
          <a:p>
            <a:pPr marL="487695" lvl="1" indent="0">
              <a:buNone/>
            </a:pPr>
            <a:r>
              <a:rPr lang="de-DE" altLang="ko-KR" sz="2000" dirty="0">
                <a:latin typeface="Consolas" panose="020B0609020204030204" pitchFamily="49" charset="0"/>
              </a:rPr>
              <a:t>C:/msys64/</a:t>
            </a:r>
            <a:r>
              <a:rPr lang="en-US" altLang="ko-KR" dirty="0" err="1">
                <a:latin typeface="Consolas" panose="020B0609020204030204" pitchFamily="49" charset="0"/>
              </a:rPr>
              <a:t>usr</a:t>
            </a:r>
            <a:r>
              <a:rPr lang="de-DE" altLang="ko-KR" sz="2000" dirty="0">
                <a:latin typeface="Consolas" panose="020B0609020204030204" pitchFamily="49" charset="0"/>
              </a:rPr>
              <a:t>/bin                      # for commands such as ls, cat, rm</a:t>
            </a:r>
          </a:p>
          <a:p>
            <a:pPr marL="487695" lvl="1" indent="0">
              <a:buNone/>
            </a:pPr>
            <a:endParaRPr lang="en-US" altLang="ko-KR" sz="2000" dirty="0">
              <a:latin typeface="Century Gothic" panose="020B0502020202020204" pitchFamily="34" charset="0"/>
            </a:endParaRPr>
          </a:p>
          <a:p>
            <a:r>
              <a:rPr lang="en-US" altLang="ko-KR" sz="2400" dirty="0">
                <a:latin typeface="Century Gothic" panose="020B0502020202020204" pitchFamily="34" charset="0"/>
              </a:rPr>
              <a:t>Add .</a:t>
            </a:r>
            <a:r>
              <a:rPr lang="en-US" altLang="ko-KR" sz="2400" dirty="0" err="1">
                <a:latin typeface="Century Gothic" panose="020B0502020202020204" pitchFamily="34" charset="0"/>
              </a:rPr>
              <a:t>bash_profile</a:t>
            </a:r>
            <a:r>
              <a:rPr lang="en-US" altLang="ko-KR" sz="2400" dirty="0">
                <a:latin typeface="Century Gothic" panose="020B0502020202020204" pitchFamily="34" charset="0"/>
              </a:rPr>
              <a:t> </a:t>
            </a:r>
          </a:p>
          <a:p>
            <a:pPr marL="487695" lvl="1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C:/msys64/home/user/.bash_profile      </a:t>
            </a:r>
            <a:r>
              <a:rPr lang="de-DE" altLang="ko-KR" dirty="0">
                <a:latin typeface="Consolas" panose="020B0609020204030204" pitchFamily="49" charset="0"/>
              </a:rPr>
              <a:t># a sample is provided </a:t>
            </a:r>
            <a:endParaRPr lang="en-US" altLang="ko-KR" sz="2000" dirty="0">
              <a:latin typeface="Century Gothic" panose="020B0502020202020204" pitchFamily="34" charset="0"/>
            </a:endParaRPr>
          </a:p>
          <a:p>
            <a:pPr lvl="1"/>
            <a:endParaRPr lang="en-US" altLang="ko-KR" sz="2000" dirty="0">
              <a:latin typeface="Century Gothic" panose="020B0502020202020204" pitchFamily="34" charset="0"/>
            </a:endParaRPr>
          </a:p>
        </p:txBody>
      </p:sp>
      <p:sp>
        <p:nvSpPr>
          <p:cNvPr id="10" name="내용 개체 틀 5"/>
          <p:cNvSpPr txBox="1">
            <a:spLocks/>
          </p:cNvSpPr>
          <p:nvPr/>
        </p:nvSpPr>
        <p:spPr>
          <a:xfrm>
            <a:off x="6498077" y="1088572"/>
            <a:ext cx="5888518" cy="5713364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71" indent="-365771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indent="-30481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9634" lvl="1" indent="-342900" defTabSz="914400"/>
            <a:endParaRPr lang="en-US" altLang="ko-KR" dirty="0">
              <a:latin typeface="Century Gothic" panose="020B0502020202020204" pitchFamily="34" charset="0"/>
            </a:endParaRPr>
          </a:p>
          <a:p>
            <a:pPr marL="426734" lvl="1" indent="0" defTabSz="914400">
              <a:buNone/>
            </a:pPr>
            <a:endParaRPr lang="en-US" altLang="ko-KR" dirty="0">
              <a:latin typeface="Century Gothic" panose="020B0502020202020204" pitchFamily="34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844080" y="5328227"/>
            <a:ext cx="2767718" cy="398940"/>
            <a:chOff x="2138857" y="4422330"/>
            <a:chExt cx="2767718" cy="398940"/>
          </a:xfrm>
        </p:grpSpPr>
        <p:cxnSp>
          <p:nvCxnSpPr>
            <p:cNvPr id="12" name="직선 화살표 연결선 11"/>
            <p:cNvCxnSpPr/>
            <p:nvPr/>
          </p:nvCxnSpPr>
          <p:spPr>
            <a:xfrm flipH="1" flipV="1">
              <a:off x="2138857" y="4422330"/>
              <a:ext cx="198782" cy="22966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7639" y="4482716"/>
              <a:ext cx="2568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 cautious, not 'user'</a:t>
              </a:r>
              <a:endParaRPr lang="ko-KR" alt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566324" y="6426925"/>
            <a:ext cx="2767718" cy="398940"/>
            <a:chOff x="2138857" y="4422330"/>
            <a:chExt cx="2767718" cy="398940"/>
          </a:xfrm>
        </p:grpSpPr>
        <p:cxnSp>
          <p:nvCxnSpPr>
            <p:cNvPr id="17" name="직선 화살표 연결선 16"/>
            <p:cNvCxnSpPr/>
            <p:nvPr/>
          </p:nvCxnSpPr>
          <p:spPr>
            <a:xfrm flipH="1" flipV="1">
              <a:off x="2138857" y="4422330"/>
              <a:ext cx="198782" cy="22966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337639" y="4482716"/>
              <a:ext cx="2568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 your home folder</a:t>
              </a:r>
              <a:endParaRPr lang="ko-KR" alt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204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6AA6512-5E1B-4404-8391-424335CA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9FC328-B106-427C-8A01-B822E238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.</a:t>
            </a:r>
            <a:r>
              <a:rPr lang="en-US" altLang="ko-KR" dirty="0" err="1"/>
              <a:t>bash_profile</a:t>
            </a:r>
            <a:r>
              <a:rPr lang="en-US" altLang="ko-KR" dirty="0"/>
              <a:t> (an example) in C:\msys64\home\user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4607587B-915A-489A-ABFA-97E59C2E9359}"/>
              </a:ext>
            </a:extLst>
          </p:cNvPr>
          <p:cNvSpPr txBox="1">
            <a:spLocks/>
          </p:cNvSpPr>
          <p:nvPr/>
        </p:nvSpPr>
        <p:spPr>
          <a:xfrm>
            <a:off x="6498077" y="1164771"/>
            <a:ext cx="5754883" cy="5713364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365771" indent="-365771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lvl="1" indent="-30481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/>
          </a:p>
        </p:txBody>
      </p:sp>
      <p:sp>
        <p:nvSpPr>
          <p:cNvPr id="10" name="내용 개체 틀 5"/>
          <p:cNvSpPr txBox="1">
            <a:spLocks/>
          </p:cNvSpPr>
          <p:nvPr/>
        </p:nvSpPr>
        <p:spPr>
          <a:xfrm>
            <a:off x="6498077" y="1088572"/>
            <a:ext cx="5888518" cy="5713364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71" indent="-365771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indent="-30481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9634" lvl="1" indent="-342900" defTabSz="914400"/>
            <a:endParaRPr lang="en-US" altLang="ko-KR" dirty="0">
              <a:latin typeface="Century Gothic" panose="020B0502020202020204" pitchFamily="34" charset="0"/>
            </a:endParaRPr>
          </a:p>
          <a:p>
            <a:pPr marL="426734" lvl="1" indent="0" defTabSz="914400">
              <a:buNone/>
            </a:pPr>
            <a:endParaRPr lang="en-US" altLang="ko-KR" dirty="0">
              <a:latin typeface="Century Gothic" panose="020B0502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8785" y="2141540"/>
            <a:ext cx="4810539" cy="2676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18162" y="1088572"/>
            <a:ext cx="12059478" cy="5909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Consolas" panose="020B0609020204030204" pitchFamily="49" charset="0"/>
              </a:rPr>
              <a:t>alias ls='ls -</a:t>
            </a:r>
            <a:r>
              <a:rPr lang="en-US" altLang="ko-KR" sz="1800" dirty="0" err="1">
                <a:latin typeface="Consolas" panose="020B0609020204030204" pitchFamily="49" charset="0"/>
              </a:rPr>
              <a:t>Gp</a:t>
            </a:r>
            <a:r>
              <a:rPr lang="en-US" altLang="ko-KR" sz="1800" dirty="0">
                <a:latin typeface="Consolas" panose="020B0609020204030204" pitchFamily="49" charset="0"/>
              </a:rPr>
              <a:t> --color=auto'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alias </a:t>
            </a:r>
            <a:r>
              <a:rPr lang="en-US" altLang="ko-KR" sz="1800" dirty="0" err="1">
                <a:latin typeface="Consolas" panose="020B0609020204030204" pitchFamily="49" charset="0"/>
              </a:rPr>
              <a:t>ll</a:t>
            </a:r>
            <a:r>
              <a:rPr lang="en-US" altLang="ko-KR" sz="1800" dirty="0">
                <a:latin typeface="Consolas" panose="020B0609020204030204" pitchFamily="49" charset="0"/>
              </a:rPr>
              <a:t>='ls –</a:t>
            </a:r>
            <a:r>
              <a:rPr lang="en-US" altLang="ko-KR" sz="1800" dirty="0" err="1">
                <a:latin typeface="Consolas" panose="020B0609020204030204" pitchFamily="49" charset="0"/>
              </a:rPr>
              <a:t>alkF</a:t>
            </a:r>
            <a:r>
              <a:rPr lang="en-US" altLang="ko-KR" sz="1800" dirty="0">
                <a:latin typeface="Consolas" panose="020B0609020204030204" pitchFamily="49" charset="0"/>
              </a:rPr>
              <a:t>'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alias </a:t>
            </a:r>
            <a:r>
              <a:rPr lang="en-US" altLang="ko-KR" sz="1800" dirty="0" err="1">
                <a:latin typeface="Consolas" panose="020B0609020204030204" pitchFamily="49" charset="0"/>
              </a:rPr>
              <a:t>rm</a:t>
            </a:r>
            <a:r>
              <a:rPr lang="en-US" altLang="ko-KR" sz="1800" dirty="0">
                <a:latin typeface="Consolas" panose="020B0609020204030204" pitchFamily="49" charset="0"/>
              </a:rPr>
              <a:t>='</a:t>
            </a:r>
            <a:r>
              <a:rPr lang="en-US" altLang="ko-KR" sz="1800" dirty="0" err="1">
                <a:latin typeface="Consolas" panose="020B0609020204030204" pitchFamily="49" charset="0"/>
              </a:rPr>
              <a:t>rm</a:t>
            </a:r>
            <a:r>
              <a:rPr lang="en-US" altLang="ko-KR" sz="1800" dirty="0">
                <a:latin typeface="Consolas" panose="020B0609020204030204" pitchFamily="49" charset="0"/>
              </a:rPr>
              <a:t> -i'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alias h='history'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LS_COLORS=$</a:t>
            </a:r>
            <a:r>
              <a:rPr lang="en-US" altLang="ko-KR" sz="1800" dirty="0" err="1">
                <a:latin typeface="Consolas" panose="020B0609020204030204" pitchFamily="49" charset="0"/>
              </a:rPr>
              <a:t>LS_COLORS':no</a:t>
            </a:r>
            <a:r>
              <a:rPr lang="en-US" altLang="ko-KR" sz="1800" dirty="0">
                <a:latin typeface="Consolas" panose="020B0609020204030204" pitchFamily="49" charset="0"/>
              </a:rPr>
              <a:t>=00:di=36;01'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LS_COLORS=$LS_COLORS':*.h=1;33:*.exe=31:*.o=1;32:*.md=1;33'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export LS_COLORS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export PATH=$PATH:"/c/msys64/mingw64/bin"</a:t>
            </a:r>
          </a:p>
          <a:p>
            <a:r>
              <a:rPr lang="en-US" altLang="ko-KR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export PATH=$PATH:"/c/msys64/</a:t>
            </a:r>
            <a:r>
              <a:rPr lang="en-US" altLang="ko-KR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usr</a:t>
            </a:r>
            <a:r>
              <a:rPr lang="en-US" altLang="ko-KR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/bin"</a:t>
            </a:r>
          </a:p>
          <a:p>
            <a:r>
              <a:rPr lang="en-US" altLang="ko-KR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export PATH=$PATH:"/c/Program Files/</a:t>
            </a:r>
            <a:r>
              <a:rPr lang="en-US" altLang="ko-KR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altLang="ko-KR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/bin"</a:t>
            </a:r>
          </a:p>
          <a:p>
            <a:r>
              <a:rPr lang="en-US" altLang="ko-KR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export PATH=$PATH:"/c/Users/$USER/</a:t>
            </a:r>
            <a:r>
              <a:rPr lang="en-US" altLang="ko-KR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AppData</a:t>
            </a:r>
            <a:r>
              <a:rPr lang="en-US" altLang="ko-KR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/Local/Programs/Microsoft VS Code/bin"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# code () { VSCODE_CWD="$PWD" open -n -b "</a:t>
            </a:r>
            <a:r>
              <a:rPr lang="en-US" altLang="ko-KR" sz="1800" dirty="0" err="1">
                <a:latin typeface="Consolas" panose="020B0609020204030204" pitchFamily="49" charset="0"/>
              </a:rPr>
              <a:t>com.microsoft.VSCode</a:t>
            </a:r>
            <a:r>
              <a:rPr lang="en-US" altLang="ko-KR" sz="1800" dirty="0">
                <a:latin typeface="Consolas" panose="020B0609020204030204" pitchFamily="49" charset="0"/>
              </a:rPr>
              <a:t>" --args $* ;} 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# Setting my dev folder as a startup folder of </a:t>
            </a:r>
            <a:r>
              <a:rPr lang="en-US" altLang="ko-KR" sz="1800" dirty="0" err="1">
                <a:latin typeface="Consolas" panose="020B0609020204030204" pitchFamily="49" charset="0"/>
              </a:rPr>
              <a:t>msys</a:t>
            </a:r>
            <a:r>
              <a:rPr lang="en-US" altLang="ko-KR" sz="18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HOME="/c/GitHub/nowic"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cd $HOME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echo $PWD</a:t>
            </a:r>
          </a:p>
          <a:p>
            <a:endParaRPr lang="en-US" altLang="ko-KR" sz="1800" dirty="0">
              <a:latin typeface="Consolas" panose="020B0609020204030204" pitchFamily="49" charset="0"/>
            </a:endParaRPr>
          </a:p>
          <a:p>
            <a:r>
              <a:rPr lang="en-US" altLang="ko-KR" sz="1800" dirty="0">
                <a:latin typeface="Consolas" panose="020B0609020204030204" pitchFamily="49" charset="0"/>
              </a:rPr>
              <a:t># @$(hostname) may be added, if necessary, after $(</a:t>
            </a:r>
            <a:r>
              <a:rPr lang="en-US" altLang="ko-KR" sz="1800" dirty="0" err="1">
                <a:latin typeface="Consolas" panose="020B0609020204030204" pitchFamily="49" charset="0"/>
              </a:rPr>
              <a:t>whoami</a:t>
            </a:r>
            <a:r>
              <a:rPr lang="en-US" altLang="ko-KR" sz="18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GREEN="$(</a:t>
            </a:r>
            <a:r>
              <a:rPr lang="en-US" altLang="ko-KR" sz="1800" dirty="0" err="1">
                <a:latin typeface="Consolas" panose="020B0609020204030204" pitchFamily="49" charset="0"/>
              </a:rPr>
              <a:t>tput</a:t>
            </a:r>
            <a:r>
              <a:rPr lang="en-US" altLang="ko-KR" sz="1800" dirty="0"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latin typeface="Consolas" panose="020B0609020204030204" pitchFamily="49" charset="0"/>
              </a:rPr>
              <a:t>setaf</a:t>
            </a:r>
            <a:r>
              <a:rPr lang="en-US" altLang="ko-KR" sz="1800" dirty="0">
                <a:latin typeface="Consolas" panose="020B0609020204030204" pitchFamily="49" charset="0"/>
              </a:rPr>
              <a:t> 2)"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RESET="$(</a:t>
            </a:r>
            <a:r>
              <a:rPr lang="en-US" altLang="ko-KR" sz="1800" dirty="0" err="1">
                <a:latin typeface="Consolas" panose="020B0609020204030204" pitchFamily="49" charset="0"/>
              </a:rPr>
              <a:t>tput</a:t>
            </a:r>
            <a:r>
              <a:rPr lang="en-US" altLang="ko-KR" sz="1800" dirty="0">
                <a:latin typeface="Consolas" panose="020B0609020204030204" pitchFamily="49" charset="0"/>
              </a:rPr>
              <a:t> sgr0)"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PS1='${GREEN}$(</a:t>
            </a:r>
            <a:r>
              <a:rPr lang="en-US" altLang="ko-KR" sz="1800" dirty="0" err="1">
                <a:latin typeface="Consolas" panose="020B0609020204030204" pitchFamily="49" charset="0"/>
              </a:rPr>
              <a:t>pwd</a:t>
            </a:r>
            <a:r>
              <a:rPr lang="en-US" altLang="ko-KR" sz="1800" dirty="0">
                <a:latin typeface="Consolas" panose="020B0609020204030204" pitchFamily="49" charset="0"/>
              </a:rPr>
              <a:t> -W)&gt; ${RESET}'</a:t>
            </a:r>
            <a:endParaRPr lang="ko-KR" altLang="en-US" sz="1800" dirty="0">
              <a:latin typeface="Consolas" panose="020B0609020204030204" pitchFamily="49" charset="0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7780197" y="3407705"/>
            <a:ext cx="3632988" cy="352005"/>
            <a:chOff x="2197282" y="4482716"/>
            <a:chExt cx="2709293" cy="338554"/>
          </a:xfrm>
        </p:grpSpPr>
        <p:cxnSp>
          <p:nvCxnSpPr>
            <p:cNvPr id="22" name="직선 화살표 연결선 21"/>
            <p:cNvCxnSpPr/>
            <p:nvPr/>
          </p:nvCxnSpPr>
          <p:spPr>
            <a:xfrm flipH="1">
              <a:off x="2197282" y="4651995"/>
              <a:ext cx="140358" cy="16927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337639" y="4482716"/>
              <a:ext cx="2568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the folder Code is installed.</a:t>
              </a:r>
              <a:endParaRPr lang="ko-KR" alt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873637" y="5250980"/>
            <a:ext cx="2767718" cy="398940"/>
            <a:chOff x="2138857" y="4422330"/>
            <a:chExt cx="2767718" cy="398940"/>
          </a:xfrm>
        </p:grpSpPr>
        <p:cxnSp>
          <p:nvCxnSpPr>
            <p:cNvPr id="16" name="직선 화살표 연결선 15"/>
            <p:cNvCxnSpPr/>
            <p:nvPr/>
          </p:nvCxnSpPr>
          <p:spPr>
            <a:xfrm flipH="1" flipV="1">
              <a:off x="2138857" y="4422330"/>
              <a:ext cx="198782" cy="22966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337639" y="4482716"/>
              <a:ext cx="2568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 your github folder</a:t>
              </a:r>
              <a:endParaRPr lang="ko-KR" alt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0130462" y="4137779"/>
            <a:ext cx="1282723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atin typeface="Century Gothic" panose="020B0502020202020204" pitchFamily="34" charset="0"/>
              </a:rPr>
              <a:t>For </a:t>
            </a:r>
            <a:r>
              <a:rPr lang="en-US" altLang="ko-KR" sz="1600" dirty="0" err="1">
                <a:latin typeface="Century Gothic" panose="020B0502020202020204" pitchFamily="34" charset="0"/>
              </a:rPr>
              <a:t>macOS</a:t>
            </a:r>
            <a:endParaRPr lang="ko-KR" altLang="en-US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835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6AA6512-5E1B-4404-8391-424335CA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9FC328-B106-427C-8A01-B822E238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.</a:t>
            </a:r>
            <a:r>
              <a:rPr lang="en-US" altLang="ko-KR" dirty="0" err="1"/>
              <a:t>bash_profile</a:t>
            </a:r>
            <a:r>
              <a:rPr lang="en-US" altLang="ko-KR" dirty="0"/>
              <a:t> (an example) in C:\msys64\home\user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4607587B-915A-489A-ABFA-97E59C2E9359}"/>
              </a:ext>
            </a:extLst>
          </p:cNvPr>
          <p:cNvSpPr txBox="1">
            <a:spLocks/>
          </p:cNvSpPr>
          <p:nvPr/>
        </p:nvSpPr>
        <p:spPr>
          <a:xfrm>
            <a:off x="6498077" y="1164771"/>
            <a:ext cx="5754883" cy="5713364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365771" indent="-365771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lvl="1" indent="-30481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/>
          </a:p>
        </p:txBody>
      </p:sp>
      <p:sp>
        <p:nvSpPr>
          <p:cNvPr id="10" name="내용 개체 틀 5"/>
          <p:cNvSpPr txBox="1">
            <a:spLocks/>
          </p:cNvSpPr>
          <p:nvPr/>
        </p:nvSpPr>
        <p:spPr>
          <a:xfrm>
            <a:off x="6498077" y="1088572"/>
            <a:ext cx="5888518" cy="5713364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71" indent="-365771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indent="-30481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9634" lvl="1" indent="-342900" defTabSz="914400"/>
            <a:endParaRPr lang="en-US" altLang="ko-KR" dirty="0">
              <a:latin typeface="Century Gothic" panose="020B0502020202020204" pitchFamily="34" charset="0"/>
            </a:endParaRPr>
          </a:p>
          <a:p>
            <a:pPr marL="426734" lvl="1" indent="0" defTabSz="914400">
              <a:buNone/>
            </a:pPr>
            <a:endParaRPr lang="en-US" altLang="ko-KR" dirty="0">
              <a:latin typeface="Century Gothic" panose="020B0502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8785" y="2141540"/>
            <a:ext cx="4810539" cy="2676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18162" y="1088572"/>
            <a:ext cx="12059478" cy="5909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Consolas" panose="020B0609020204030204" pitchFamily="49" charset="0"/>
              </a:rPr>
              <a:t>alias ls='ls -</a:t>
            </a:r>
            <a:r>
              <a:rPr lang="en-US" altLang="ko-KR" sz="1800" dirty="0" err="1">
                <a:latin typeface="Consolas" panose="020B0609020204030204" pitchFamily="49" charset="0"/>
              </a:rPr>
              <a:t>Gp</a:t>
            </a:r>
            <a:r>
              <a:rPr lang="en-US" altLang="ko-KR" sz="1800" dirty="0">
                <a:latin typeface="Consolas" panose="020B0609020204030204" pitchFamily="49" charset="0"/>
              </a:rPr>
              <a:t> --color=auto'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alias </a:t>
            </a:r>
            <a:r>
              <a:rPr lang="en-US" altLang="ko-KR" sz="1800" dirty="0" err="1">
                <a:latin typeface="Consolas" panose="020B0609020204030204" pitchFamily="49" charset="0"/>
              </a:rPr>
              <a:t>ll</a:t>
            </a:r>
            <a:r>
              <a:rPr lang="en-US" altLang="ko-KR" sz="1800" dirty="0">
                <a:latin typeface="Consolas" panose="020B0609020204030204" pitchFamily="49" charset="0"/>
              </a:rPr>
              <a:t>='ls –</a:t>
            </a:r>
            <a:r>
              <a:rPr lang="en-US" altLang="ko-KR" sz="1800" dirty="0" err="1">
                <a:latin typeface="Consolas" panose="020B0609020204030204" pitchFamily="49" charset="0"/>
              </a:rPr>
              <a:t>alkF</a:t>
            </a:r>
            <a:r>
              <a:rPr lang="en-US" altLang="ko-KR" sz="1800" dirty="0">
                <a:latin typeface="Consolas" panose="020B0609020204030204" pitchFamily="49" charset="0"/>
              </a:rPr>
              <a:t>'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alias </a:t>
            </a:r>
            <a:r>
              <a:rPr lang="en-US" altLang="ko-KR" sz="1800" dirty="0" err="1">
                <a:latin typeface="Consolas" panose="020B0609020204030204" pitchFamily="49" charset="0"/>
              </a:rPr>
              <a:t>rm</a:t>
            </a:r>
            <a:r>
              <a:rPr lang="en-US" altLang="ko-KR" sz="1800" dirty="0">
                <a:latin typeface="Consolas" panose="020B0609020204030204" pitchFamily="49" charset="0"/>
              </a:rPr>
              <a:t>='</a:t>
            </a:r>
            <a:r>
              <a:rPr lang="en-US" altLang="ko-KR" sz="1800" dirty="0" err="1">
                <a:latin typeface="Consolas" panose="020B0609020204030204" pitchFamily="49" charset="0"/>
              </a:rPr>
              <a:t>rm</a:t>
            </a:r>
            <a:r>
              <a:rPr lang="en-US" altLang="ko-KR" sz="1800" dirty="0">
                <a:latin typeface="Consolas" panose="020B0609020204030204" pitchFamily="49" charset="0"/>
              </a:rPr>
              <a:t> -i'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alias h='history'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LS_COLORS=$</a:t>
            </a:r>
            <a:r>
              <a:rPr lang="en-US" altLang="ko-KR" sz="1800" dirty="0" err="1">
                <a:latin typeface="Consolas" panose="020B0609020204030204" pitchFamily="49" charset="0"/>
              </a:rPr>
              <a:t>LS_COLORS':no</a:t>
            </a:r>
            <a:r>
              <a:rPr lang="en-US" altLang="ko-KR" sz="1800" dirty="0">
                <a:latin typeface="Consolas" panose="020B0609020204030204" pitchFamily="49" charset="0"/>
              </a:rPr>
              <a:t>=00:di=36;01'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LS_COLORS=$LS_COLORS':*.h=1;33:*.exe=31:*.o=1;32:*.md=1;33'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export LS_COLORS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export PATH=$PATH:"/c/msys64/mingw64/bin"</a:t>
            </a:r>
          </a:p>
          <a:p>
            <a:r>
              <a:rPr lang="en-US" altLang="ko-KR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export PATH=$PATH:"/c/msys64/</a:t>
            </a:r>
            <a:r>
              <a:rPr lang="en-US" altLang="ko-KR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usr</a:t>
            </a:r>
            <a:r>
              <a:rPr lang="en-US" altLang="ko-KR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/bin"</a:t>
            </a:r>
          </a:p>
          <a:p>
            <a:r>
              <a:rPr lang="en-US" altLang="ko-KR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export PATH=$PATH:"/c/Program Files/</a:t>
            </a:r>
            <a:r>
              <a:rPr lang="en-US" altLang="ko-KR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altLang="ko-KR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/bin"</a:t>
            </a:r>
          </a:p>
          <a:p>
            <a:r>
              <a:rPr lang="en-US" altLang="ko-KR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export PATH=$PATH:"/c/Users/$USER/</a:t>
            </a:r>
            <a:r>
              <a:rPr lang="en-US" altLang="ko-KR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AppData</a:t>
            </a:r>
            <a:r>
              <a:rPr lang="en-US" altLang="ko-KR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/Local/Programs/Microsoft VS Code/bin"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# code () { VSCODE_CWD="$PWD" open -n -b "</a:t>
            </a:r>
            <a:r>
              <a:rPr lang="en-US" altLang="ko-KR" sz="1800" dirty="0" err="1">
                <a:latin typeface="Consolas" panose="020B0609020204030204" pitchFamily="49" charset="0"/>
              </a:rPr>
              <a:t>com.microsoft.VSCode</a:t>
            </a:r>
            <a:r>
              <a:rPr lang="en-US" altLang="ko-KR" sz="1800" dirty="0">
                <a:latin typeface="Consolas" panose="020B0609020204030204" pitchFamily="49" charset="0"/>
              </a:rPr>
              <a:t>" --args $* ;} 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# Setting my dev folder as a startup folder of </a:t>
            </a:r>
            <a:r>
              <a:rPr lang="en-US" altLang="ko-KR" sz="1800" dirty="0" err="1">
                <a:latin typeface="Consolas" panose="020B0609020204030204" pitchFamily="49" charset="0"/>
              </a:rPr>
              <a:t>msys</a:t>
            </a:r>
            <a:r>
              <a:rPr lang="en-US" altLang="ko-KR" sz="18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HOME="/c/GitHub/nowic"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cd $HOME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echo $PWD</a:t>
            </a:r>
          </a:p>
          <a:p>
            <a:endParaRPr lang="en-US" altLang="ko-KR" sz="1800" dirty="0">
              <a:latin typeface="Consolas" panose="020B0609020204030204" pitchFamily="49" charset="0"/>
            </a:endParaRPr>
          </a:p>
          <a:p>
            <a:r>
              <a:rPr lang="en-US" altLang="ko-KR" sz="1800" dirty="0">
                <a:latin typeface="Consolas" panose="020B0609020204030204" pitchFamily="49" charset="0"/>
              </a:rPr>
              <a:t># @$(hostname) may be added, if necessary, after $(</a:t>
            </a:r>
            <a:r>
              <a:rPr lang="en-US" altLang="ko-KR" sz="1800" dirty="0" err="1">
                <a:latin typeface="Consolas" panose="020B0609020204030204" pitchFamily="49" charset="0"/>
              </a:rPr>
              <a:t>whoami</a:t>
            </a:r>
            <a:r>
              <a:rPr lang="en-US" altLang="ko-KR" sz="18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GREEN="$(</a:t>
            </a:r>
            <a:r>
              <a:rPr lang="en-US" altLang="ko-KR" sz="1800" dirty="0" err="1">
                <a:latin typeface="Consolas" panose="020B0609020204030204" pitchFamily="49" charset="0"/>
              </a:rPr>
              <a:t>tput</a:t>
            </a:r>
            <a:r>
              <a:rPr lang="en-US" altLang="ko-KR" sz="1800" dirty="0"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latin typeface="Consolas" panose="020B0609020204030204" pitchFamily="49" charset="0"/>
              </a:rPr>
              <a:t>setaf</a:t>
            </a:r>
            <a:r>
              <a:rPr lang="en-US" altLang="ko-KR" sz="1800" dirty="0">
                <a:latin typeface="Consolas" panose="020B0609020204030204" pitchFamily="49" charset="0"/>
              </a:rPr>
              <a:t> 2)"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RESET="$(</a:t>
            </a:r>
            <a:r>
              <a:rPr lang="en-US" altLang="ko-KR" sz="1800" dirty="0" err="1">
                <a:latin typeface="Consolas" panose="020B0609020204030204" pitchFamily="49" charset="0"/>
              </a:rPr>
              <a:t>tput</a:t>
            </a:r>
            <a:r>
              <a:rPr lang="en-US" altLang="ko-KR" sz="1800" dirty="0">
                <a:latin typeface="Consolas" panose="020B0609020204030204" pitchFamily="49" charset="0"/>
              </a:rPr>
              <a:t> sgr0)"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PS1='${GREEN}$(</a:t>
            </a:r>
            <a:r>
              <a:rPr lang="en-US" altLang="ko-KR" sz="1800" dirty="0" err="1">
                <a:latin typeface="Consolas" panose="020B0609020204030204" pitchFamily="49" charset="0"/>
              </a:rPr>
              <a:t>pwd</a:t>
            </a:r>
            <a:r>
              <a:rPr lang="en-US" altLang="ko-KR" sz="1800" dirty="0">
                <a:latin typeface="Consolas" panose="020B0609020204030204" pitchFamily="49" charset="0"/>
              </a:rPr>
              <a:t> -W)&gt; ${RESET}'</a:t>
            </a:r>
            <a:endParaRPr lang="ko-KR" altLang="en-US" sz="1800" dirty="0">
              <a:latin typeface="Consolas" panose="020B0609020204030204" pitchFamily="49" charset="0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7780197" y="3407705"/>
            <a:ext cx="3632988" cy="352005"/>
            <a:chOff x="2197282" y="4482716"/>
            <a:chExt cx="2709293" cy="338554"/>
          </a:xfrm>
        </p:grpSpPr>
        <p:cxnSp>
          <p:nvCxnSpPr>
            <p:cNvPr id="22" name="직선 화살표 연결선 21"/>
            <p:cNvCxnSpPr/>
            <p:nvPr/>
          </p:nvCxnSpPr>
          <p:spPr>
            <a:xfrm flipH="1">
              <a:off x="2197282" y="4651995"/>
              <a:ext cx="140358" cy="16927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337639" y="4482716"/>
              <a:ext cx="2568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the folder Code is installed.</a:t>
              </a:r>
              <a:endParaRPr lang="ko-KR" alt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873637" y="5250980"/>
            <a:ext cx="2767718" cy="398940"/>
            <a:chOff x="2138857" y="4422330"/>
            <a:chExt cx="2767718" cy="398940"/>
          </a:xfrm>
        </p:grpSpPr>
        <p:cxnSp>
          <p:nvCxnSpPr>
            <p:cNvPr id="16" name="직선 화살표 연결선 15"/>
            <p:cNvCxnSpPr/>
            <p:nvPr/>
          </p:nvCxnSpPr>
          <p:spPr>
            <a:xfrm flipH="1" flipV="1">
              <a:off x="2138857" y="4422330"/>
              <a:ext cx="198782" cy="22966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337639" y="4482716"/>
              <a:ext cx="2568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 your github folder</a:t>
              </a:r>
              <a:endParaRPr lang="ko-KR" alt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444743" y="935273"/>
            <a:ext cx="7321235" cy="132343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Century Gothic" panose="020B0502020202020204" pitchFamily="34" charset="0"/>
              </a:rPr>
              <a:t>Open a terminal &amp; run the following commands</a:t>
            </a:r>
          </a:p>
          <a:p>
            <a:r>
              <a:rPr lang="ko-KR" altLang="en-US" sz="1600" dirty="0">
                <a:latin typeface="Century Gothic" panose="020B0502020202020204" pitchFamily="34" charset="0"/>
              </a:rPr>
              <a:t>참고</a:t>
            </a:r>
            <a:r>
              <a:rPr lang="en-US" altLang="ko-KR" sz="1600" dirty="0">
                <a:latin typeface="Century Gothic" panose="020B0502020202020204" pitchFamily="34" charset="0"/>
              </a:rPr>
              <a:t>: </a:t>
            </a:r>
            <a:r>
              <a:rPr lang="en-US" altLang="ko-KR" sz="1600" dirty="0">
                <a:latin typeface="Century Gothic" panose="020B0502020202020204" pitchFamily="34" charset="0"/>
                <a:hlinkClick r:id="rId3"/>
              </a:rPr>
              <a:t>https://qastack.kr/superuser/886132/where-is-the-zshrc-file-on-mac</a:t>
            </a:r>
            <a:endParaRPr lang="en-US" altLang="ko-KR" sz="1600" dirty="0">
              <a:latin typeface="Century Gothic" panose="020B0502020202020204" pitchFamily="34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&gt; </a:t>
            </a:r>
            <a:r>
              <a:rPr lang="en-US" altLang="ko-KR" sz="1600" b="1" dirty="0">
                <a:latin typeface="Consolas" panose="020B0609020204030204" pitchFamily="49" charset="0"/>
              </a:rPr>
              <a:t>touch ~/.</a:t>
            </a:r>
            <a:r>
              <a:rPr lang="en-US" altLang="ko-KR" sz="1600" b="1" dirty="0" err="1">
                <a:latin typeface="Consolas" panose="020B0609020204030204" pitchFamily="49" charset="0"/>
              </a:rPr>
              <a:t>zshrc</a:t>
            </a:r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     #  </a:t>
            </a:r>
            <a:r>
              <a:rPr lang="ko-KR" altLang="en-US" sz="1600" dirty="0">
                <a:latin typeface="Consolas" panose="020B0609020204030204" pitchFamily="49" charset="0"/>
              </a:rPr>
              <a:t>폴더와 파일 생성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&gt; </a:t>
            </a:r>
            <a:r>
              <a:rPr lang="en-US" altLang="ko-KR" sz="1600" b="1" dirty="0">
                <a:latin typeface="Consolas" panose="020B0609020204030204" pitchFamily="49" charset="0"/>
              </a:rPr>
              <a:t>open ~/.</a:t>
            </a:r>
            <a:r>
              <a:rPr lang="en-US" altLang="ko-KR" sz="1600" b="1" dirty="0" err="1">
                <a:latin typeface="Consolas" panose="020B0609020204030204" pitchFamily="49" charset="0"/>
              </a:rPr>
              <a:t>zshrc</a:t>
            </a:r>
            <a:r>
              <a:rPr lang="en-US" altLang="ko-KR" sz="1600" b="1" dirty="0">
                <a:latin typeface="Consolas" panose="020B0609020204030204" pitchFamily="49" charset="0"/>
              </a:rPr>
              <a:t>       </a:t>
            </a:r>
            <a:r>
              <a:rPr lang="en-US" altLang="ko-KR" sz="1600" dirty="0">
                <a:latin typeface="Consolas" panose="020B0609020204030204" pitchFamily="49" charset="0"/>
              </a:rPr>
              <a:t>#  </a:t>
            </a:r>
            <a:r>
              <a:rPr lang="ko-KR" altLang="en-US" sz="1600" dirty="0">
                <a:latin typeface="Consolas" panose="020B0609020204030204" pitchFamily="49" charset="0"/>
              </a:rPr>
              <a:t>파일 열고</a:t>
            </a:r>
            <a:r>
              <a:rPr lang="en-US" altLang="ko-KR" sz="1600" dirty="0">
                <a:latin typeface="Consolas" panose="020B0609020204030204" pitchFamily="49" charset="0"/>
              </a:rPr>
              <a:t>, .</a:t>
            </a:r>
            <a:r>
              <a:rPr lang="en-US" altLang="ko-KR" sz="1600" dirty="0" err="1">
                <a:latin typeface="Consolas" panose="020B0609020204030204" pitchFamily="49" charset="0"/>
              </a:rPr>
              <a:t>bash_profile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</a:rPr>
              <a:t>내용 입력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entury Gothic" panose="020B0502020202020204" pitchFamily="34" charset="0"/>
              </a:rPr>
              <a:t>Close the file and reopen a terminal. </a:t>
            </a:r>
            <a:endParaRPr lang="ko-KR" altLang="en-US" sz="1600" dirty="0">
              <a:latin typeface="Century Gothic" panose="020B0502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483255" y="520520"/>
            <a:ext cx="1282723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atin typeface="Century Gothic" panose="020B0502020202020204" pitchFamily="34" charset="0"/>
              </a:rPr>
              <a:t>For </a:t>
            </a:r>
            <a:r>
              <a:rPr lang="en-US" altLang="ko-KR" sz="1600" dirty="0" err="1">
                <a:latin typeface="Century Gothic" panose="020B0502020202020204" pitchFamily="34" charset="0"/>
              </a:rPr>
              <a:t>macOS</a:t>
            </a:r>
            <a:endParaRPr lang="ko-KR" altLang="en-US" sz="1600" dirty="0">
              <a:latin typeface="Century Gothic" panose="020B0502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190445" y="4150031"/>
            <a:ext cx="1957587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atin typeface="Century Gothic" panose="020B0502020202020204" pitchFamily="34" charset="0"/>
              </a:rPr>
              <a:t>Uncomment for </a:t>
            </a:r>
            <a:r>
              <a:rPr lang="en-US" altLang="ko-KR" sz="1200" dirty="0" err="1">
                <a:latin typeface="Century Gothic" panose="020B0502020202020204" pitchFamily="34" charset="0"/>
              </a:rPr>
              <a:t>macOS</a:t>
            </a:r>
            <a:endParaRPr lang="ko-KR" altLang="en-US" sz="1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574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6AA6512-5E1B-4404-8391-424335CA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9FC328-B106-427C-8A01-B822E238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test .</a:t>
            </a:r>
            <a:r>
              <a:rPr lang="en-US" altLang="ko-KR" dirty="0" err="1"/>
              <a:t>bash_profile</a:t>
            </a:r>
            <a:r>
              <a:rPr lang="en-US" altLang="ko-KR" dirty="0"/>
              <a:t> in C:\msys64\home\user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4607587B-915A-489A-ABFA-97E59C2E9359}"/>
              </a:ext>
            </a:extLst>
          </p:cNvPr>
          <p:cNvSpPr txBox="1">
            <a:spLocks/>
          </p:cNvSpPr>
          <p:nvPr/>
        </p:nvSpPr>
        <p:spPr>
          <a:xfrm>
            <a:off x="6498077" y="1164771"/>
            <a:ext cx="5754883" cy="5713364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365771" indent="-365771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lvl="1" indent="-30481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/>
          </a:p>
        </p:txBody>
      </p:sp>
      <p:sp>
        <p:nvSpPr>
          <p:cNvPr id="10" name="내용 개체 틀 5"/>
          <p:cNvSpPr txBox="1">
            <a:spLocks/>
          </p:cNvSpPr>
          <p:nvPr/>
        </p:nvSpPr>
        <p:spPr>
          <a:xfrm>
            <a:off x="6498077" y="1088572"/>
            <a:ext cx="5888518" cy="5713364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71" indent="-365771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indent="-30481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9634" lvl="1" indent="-342900" defTabSz="914400"/>
            <a:endParaRPr lang="en-US" altLang="ko-KR" dirty="0">
              <a:latin typeface="Century Gothic" panose="020B0502020202020204" pitchFamily="34" charset="0"/>
            </a:endParaRPr>
          </a:p>
          <a:p>
            <a:pPr marL="426734" lvl="1" indent="0" defTabSz="914400">
              <a:buNone/>
            </a:pPr>
            <a:endParaRPr lang="en-US" altLang="ko-KR" dirty="0">
              <a:latin typeface="Century Gothic" panose="020B0502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4743" y="935273"/>
            <a:ext cx="7321235" cy="132343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Century Gothic" panose="020B0502020202020204" pitchFamily="34" charset="0"/>
              </a:rPr>
              <a:t>Open a terminal &amp; run the following commands</a:t>
            </a:r>
          </a:p>
          <a:p>
            <a:r>
              <a:rPr lang="ko-KR" altLang="en-US" sz="1600" dirty="0">
                <a:latin typeface="Century Gothic" panose="020B0502020202020204" pitchFamily="34" charset="0"/>
              </a:rPr>
              <a:t>참고</a:t>
            </a:r>
            <a:r>
              <a:rPr lang="en-US" altLang="ko-KR" sz="1600" dirty="0">
                <a:latin typeface="Century Gothic" panose="020B0502020202020204" pitchFamily="34" charset="0"/>
              </a:rPr>
              <a:t>: </a:t>
            </a:r>
            <a:r>
              <a:rPr lang="en-US" altLang="ko-KR" sz="1600" dirty="0">
                <a:latin typeface="Century Gothic" panose="020B0502020202020204" pitchFamily="34" charset="0"/>
                <a:hlinkClick r:id="rId3"/>
              </a:rPr>
              <a:t>https://qastack.kr/superuser/886132/where-is-the-zshrc-file-on-mac</a:t>
            </a:r>
            <a:endParaRPr lang="en-US" altLang="ko-KR" sz="1600" dirty="0">
              <a:latin typeface="Century Gothic" panose="020B0502020202020204" pitchFamily="34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&gt; </a:t>
            </a:r>
            <a:r>
              <a:rPr lang="en-US" altLang="ko-KR" sz="1600" b="1" dirty="0">
                <a:latin typeface="Consolas" panose="020B0609020204030204" pitchFamily="49" charset="0"/>
              </a:rPr>
              <a:t>touch ~/.</a:t>
            </a:r>
            <a:r>
              <a:rPr lang="en-US" altLang="ko-KR" sz="1600" b="1" dirty="0" err="1">
                <a:latin typeface="Consolas" panose="020B0609020204030204" pitchFamily="49" charset="0"/>
              </a:rPr>
              <a:t>zshrc</a:t>
            </a:r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     #  </a:t>
            </a:r>
            <a:r>
              <a:rPr lang="ko-KR" altLang="en-US" sz="1600" dirty="0">
                <a:latin typeface="Consolas" panose="020B0609020204030204" pitchFamily="49" charset="0"/>
              </a:rPr>
              <a:t>폴더와 파일 생성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&gt; </a:t>
            </a:r>
            <a:r>
              <a:rPr lang="en-US" altLang="ko-KR" sz="1600" b="1" dirty="0">
                <a:latin typeface="Consolas" panose="020B0609020204030204" pitchFamily="49" charset="0"/>
              </a:rPr>
              <a:t>open ~/.</a:t>
            </a:r>
            <a:r>
              <a:rPr lang="en-US" altLang="ko-KR" sz="1600" b="1" dirty="0" err="1">
                <a:latin typeface="Consolas" panose="020B0609020204030204" pitchFamily="49" charset="0"/>
              </a:rPr>
              <a:t>zshrc</a:t>
            </a:r>
            <a:r>
              <a:rPr lang="en-US" altLang="ko-KR" sz="1600" b="1" dirty="0">
                <a:latin typeface="Consolas" panose="020B0609020204030204" pitchFamily="49" charset="0"/>
              </a:rPr>
              <a:t>       </a:t>
            </a:r>
            <a:r>
              <a:rPr lang="en-US" altLang="ko-KR" sz="1600" dirty="0">
                <a:latin typeface="Consolas" panose="020B0609020204030204" pitchFamily="49" charset="0"/>
              </a:rPr>
              <a:t>#  </a:t>
            </a:r>
            <a:r>
              <a:rPr lang="ko-KR" altLang="en-US" sz="1600" dirty="0">
                <a:latin typeface="Consolas" panose="020B0609020204030204" pitchFamily="49" charset="0"/>
              </a:rPr>
              <a:t>파일 열고</a:t>
            </a:r>
            <a:r>
              <a:rPr lang="en-US" altLang="ko-KR" sz="1600" dirty="0">
                <a:latin typeface="Consolas" panose="020B0609020204030204" pitchFamily="49" charset="0"/>
              </a:rPr>
              <a:t>, .</a:t>
            </a:r>
            <a:r>
              <a:rPr lang="en-US" altLang="ko-KR" sz="1600" dirty="0" err="1">
                <a:latin typeface="Consolas" panose="020B0609020204030204" pitchFamily="49" charset="0"/>
              </a:rPr>
              <a:t>bash_profile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</a:rPr>
              <a:t>내용 입력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entury Gothic" panose="020B0502020202020204" pitchFamily="34" charset="0"/>
              </a:rPr>
              <a:t>Close the file and reopen a terminal. </a:t>
            </a:r>
            <a:endParaRPr lang="ko-KR" altLang="en-US" sz="1600" dirty="0">
              <a:latin typeface="Century Gothic" panose="020B0502020202020204" pitchFamily="34" charset="0"/>
            </a:endParaRPr>
          </a:p>
        </p:txBody>
      </p:sp>
      <p:sp>
        <p:nvSpPr>
          <p:cNvPr id="20" name="내용 개체 틀 5"/>
          <p:cNvSpPr>
            <a:spLocks noGrp="1"/>
          </p:cNvSpPr>
          <p:nvPr>
            <p:ph idx="1"/>
          </p:nvPr>
        </p:nvSpPr>
        <p:spPr>
          <a:xfrm>
            <a:off x="609558" y="1164771"/>
            <a:ext cx="11877081" cy="5713364"/>
          </a:xfrm>
        </p:spPr>
        <p:txBody>
          <a:bodyPr>
            <a:normAutofit/>
          </a:bodyPr>
          <a:lstStyle/>
          <a:p>
            <a:endParaRPr lang="de-DE" altLang="ko-KR" sz="2000" dirty="0">
              <a:latin typeface="Consolas" panose="020B0609020204030204" pitchFamily="49" charset="0"/>
            </a:endParaRPr>
          </a:p>
          <a:p>
            <a:endParaRPr lang="de-DE" altLang="ko-KR" sz="2000" dirty="0">
              <a:latin typeface="Consolas" panose="020B0609020204030204" pitchFamily="49" charset="0"/>
            </a:endParaRPr>
          </a:p>
          <a:p>
            <a:endParaRPr lang="de-DE" altLang="ko-KR" sz="2000" dirty="0">
              <a:latin typeface="Consolas" panose="020B0609020204030204" pitchFamily="49" charset="0"/>
            </a:endParaRPr>
          </a:p>
          <a:p>
            <a:endParaRPr lang="de-DE" altLang="ko-KR" sz="20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entury Gothic" panose="020B0502020202020204" pitchFamily="34" charset="0"/>
              </a:rPr>
              <a:t>For windows users, after adding .</a:t>
            </a:r>
            <a:r>
              <a:rPr lang="en-US" altLang="ko-KR" sz="2400" dirty="0" err="1">
                <a:latin typeface="Century Gothic" panose="020B0502020202020204" pitchFamily="34" charset="0"/>
              </a:rPr>
              <a:t>bash_profile</a:t>
            </a:r>
            <a:r>
              <a:rPr lang="en-US" altLang="ko-KR" sz="2400" dirty="0">
                <a:latin typeface="Century Gothic" panose="020B0502020202020204" pitchFamily="34" charset="0"/>
              </a:rPr>
              <a:t> as shown below:</a:t>
            </a:r>
          </a:p>
          <a:p>
            <a:pPr marL="487695" lvl="1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C:/msys64/home/user/.bash_profile      </a:t>
            </a:r>
            <a:r>
              <a:rPr lang="de-DE" altLang="ko-KR" dirty="0">
                <a:latin typeface="Consolas" panose="020B0609020204030204" pitchFamily="49" charset="0"/>
              </a:rPr>
              <a:t># a sample is provided </a:t>
            </a:r>
            <a:endParaRPr lang="de-DE" altLang="ko-KR" sz="2000" dirty="0">
              <a:latin typeface="Consolas" panose="020B0609020204030204" pitchFamily="49" charset="0"/>
            </a:endParaRPr>
          </a:p>
          <a:p>
            <a:pPr marL="944895" lvl="1" indent="-457200">
              <a:buFont typeface="+mj-lt"/>
              <a:buAutoNum type="arabicPeriod"/>
            </a:pPr>
            <a:r>
              <a:rPr lang="en-US" altLang="ko-KR" dirty="0">
                <a:latin typeface="Century Gothic" panose="020B0502020202020204" pitchFamily="34" charset="0"/>
              </a:rPr>
              <a:t>Create a short-cut </a:t>
            </a:r>
            <a:r>
              <a:rPr lang="en-US" altLang="ko-KR">
                <a:latin typeface="Century Gothic" panose="020B0502020202020204" pitchFamily="34" charset="0"/>
              </a:rPr>
              <a:t>from /msys64/mingw64.exe.</a:t>
            </a:r>
            <a:endParaRPr lang="en-US" altLang="ko-KR" dirty="0">
              <a:latin typeface="Century Gothic" panose="020B0502020202020204" pitchFamily="34" charset="0"/>
            </a:endParaRPr>
          </a:p>
          <a:p>
            <a:pPr marL="944895" lvl="1" indent="-457200">
              <a:buFont typeface="+mj-lt"/>
              <a:buAutoNum type="arabicPeriod"/>
            </a:pPr>
            <a:r>
              <a:rPr lang="en-US" altLang="ko-KR" dirty="0">
                <a:latin typeface="Century Gothic" panose="020B0502020202020204" pitchFamily="34" charset="0"/>
              </a:rPr>
              <a:t>Double click the short-cut and test g++ installation as shown below:</a:t>
            </a:r>
          </a:p>
          <a:p>
            <a:pPr marL="944895" lvl="1" indent="-457200">
              <a:buFont typeface="+mj-lt"/>
              <a:buAutoNum type="arabicPeriod"/>
            </a:pPr>
            <a:endParaRPr lang="en-US" altLang="ko-KR" dirty="0">
              <a:latin typeface="Century Gothic" panose="020B0502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0059" y="3443578"/>
            <a:ext cx="920797" cy="100970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9136" y="4299449"/>
            <a:ext cx="7398130" cy="23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2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7015</TotalTime>
  <Words>1832</Words>
  <Application>Microsoft Office PowerPoint</Application>
  <PresentationFormat>사용자 지정</PresentationFormat>
  <Paragraphs>302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30" baseType="lpstr">
      <vt:lpstr>D2Coding</vt:lpstr>
      <vt:lpstr>나눔고딕</vt:lpstr>
      <vt:lpstr>맑은 고딕</vt:lpstr>
      <vt:lpstr>Arial</vt:lpstr>
      <vt:lpstr>Arial Black</vt:lpstr>
      <vt:lpstr>Arial Rounded MT Bold</vt:lpstr>
      <vt:lpstr>Calibri Light</vt:lpstr>
      <vt:lpstr>Candara</vt:lpstr>
      <vt:lpstr>Century Gothic</vt:lpstr>
      <vt:lpstr>Consolas</vt:lpstr>
      <vt:lpstr>Courier New</vt:lpstr>
      <vt:lpstr>Lucida Console</vt:lpstr>
      <vt:lpstr>Wingdings</vt:lpstr>
      <vt:lpstr>1_고려청자</vt:lpstr>
      <vt:lpstr>PowerPoint 프레젠테이션</vt:lpstr>
      <vt:lpstr>Start a console at your folder</vt:lpstr>
      <vt:lpstr>Start a "Windows Terminal" at the current folder in File Explorer</vt:lpstr>
      <vt:lpstr>PowerShell, Cmd, vs Bash (Borne-again shell), sh, ksh, csh</vt:lpstr>
      <vt:lpstr>PowerShell, Cmd, vs Bash (Borne-again shell), sh, ksh, csh</vt:lpstr>
      <vt:lpstr>Install GNU C/C++ Compiler (MSYS2 first, MinGW-w64 next)</vt:lpstr>
      <vt:lpstr>.bash_profile (an example) in C:\msys64\home\user</vt:lpstr>
      <vt:lpstr>.bash_profile (an example) in C:\msys64\home\user</vt:lpstr>
      <vt:lpstr>How to test .bash_profile in C:\msys64\home\user</vt:lpstr>
      <vt:lpstr>C++ for C Coders</vt:lpstr>
      <vt:lpstr>C++ specific keywords</vt:lpstr>
      <vt:lpstr>From C to C++</vt:lpstr>
      <vt:lpstr>In-house Programming Principles</vt:lpstr>
      <vt:lpstr>Source Code Editor: Visual Studio Code</vt:lpstr>
      <vt:lpstr>Write "Hello World" program in C++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조건문의 활용 3주차_03</dc:title>
  <dc:creator>Youngsup Kim</dc:creator>
  <cp:lastModifiedBy>김영섭/77010</cp:lastModifiedBy>
  <cp:revision>398</cp:revision>
  <dcterms:modified xsi:type="dcterms:W3CDTF">2023-08-30T13:02:12Z</dcterms:modified>
</cp:coreProperties>
</file>