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4"/>
  </p:notesMasterIdLst>
  <p:sldIdLst>
    <p:sldId id="806" r:id="rId2"/>
    <p:sldId id="915" r:id="rId3"/>
    <p:sldId id="807" r:id="rId4"/>
    <p:sldId id="808" r:id="rId5"/>
    <p:sldId id="841" r:id="rId6"/>
    <p:sldId id="857" r:id="rId7"/>
    <p:sldId id="858" r:id="rId8"/>
    <p:sldId id="859" r:id="rId9"/>
    <p:sldId id="860" r:id="rId10"/>
    <p:sldId id="934" r:id="rId11"/>
    <p:sldId id="935" r:id="rId12"/>
    <p:sldId id="933" r:id="rId13"/>
    <p:sldId id="861" r:id="rId14"/>
    <p:sldId id="862" r:id="rId15"/>
    <p:sldId id="863" r:id="rId16"/>
    <p:sldId id="864" r:id="rId17"/>
    <p:sldId id="866" r:id="rId18"/>
    <p:sldId id="867" r:id="rId19"/>
    <p:sldId id="868" r:id="rId20"/>
    <p:sldId id="869" r:id="rId21"/>
    <p:sldId id="914" r:id="rId22"/>
    <p:sldId id="870" r:id="rId23"/>
    <p:sldId id="871" r:id="rId24"/>
    <p:sldId id="872" r:id="rId25"/>
    <p:sldId id="930" r:id="rId26"/>
    <p:sldId id="931" r:id="rId27"/>
    <p:sldId id="918" r:id="rId28"/>
    <p:sldId id="922" r:id="rId29"/>
    <p:sldId id="929" r:id="rId30"/>
    <p:sldId id="924" r:id="rId31"/>
    <p:sldId id="856" r:id="rId32"/>
    <p:sldId id="9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044" autoAdjust="0"/>
  </p:normalViewPr>
  <p:slideViewPr>
    <p:cSldViewPr>
      <p:cViewPr varScale="1">
        <p:scale>
          <a:sx n="77" d="100"/>
          <a:sy n="77" d="100"/>
        </p:scale>
        <p:origin x="96" y="5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코드에서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삭제하면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오직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n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power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일 때만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이란 것이 성립됩니다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그 외의 경우는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= k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가 성립되지 않고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sum + 1 = k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해야 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</a:t>
            </a:r>
          </a:p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코드에서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삭제하지 않으면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(PPT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), n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power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일 때는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- 1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로 해야 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그 외의 경우는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</a:t>
            </a:r>
          </a:p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결론적으로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현재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PPT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코드의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의 유무로 결정하기보다는 좀 더 나은 예제가 필요한 것 같아요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</a:t>
            </a:r>
          </a:p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다만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대수적으로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구할 때는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log2(2) = n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보다는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ceiling(log2(n))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가 좀 더 명확한 수식이며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 방법은 항상 정확한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step count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계산할 수 있습니다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29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코드에서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삭제하면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오직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n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power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일 때만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이란 것이 성립됩니다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그 외의 경우는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= k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가 성립되지 않고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sum + 1 = k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해야 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</a:t>
            </a:r>
          </a:p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코드에서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삭제하지 않으면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(PPT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), n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power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일 때는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- 1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로 해야 합니다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그 외의 경우는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sum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</a:t>
            </a:r>
          </a:p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결론적으로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현재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PPT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코드의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의 유무로 결정하기보다는 좀 더 나은 예제가 필요한 것 같아요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 </a:t>
            </a:r>
          </a:p>
          <a:p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다만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대수적으로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구할 때는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log2(2) = n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보다는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ceiling(log2(n)) = k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가 좀 더 명확한 수식이며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이 방법은 항상 정확한 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step count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를 계산할 수 있습니다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0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5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 userDrawn="1"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 userDrawn="1"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 defTabSz="914400" rtl="0" eaLnBrk="1" latinLnBrk="1" hangingPunct="1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800" b="1" kern="1200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800" b="1" kern="1200" spc="670" dirty="0">
              <a:solidFill>
                <a:srgbClr val="82ABF4"/>
              </a:solidFill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 userDrawn="1"/>
        </p:nvSpPr>
        <p:spPr>
          <a:xfrm>
            <a:off x="1294524" y="3793847"/>
            <a:ext cx="9609957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한동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대학교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전산전자공학부</a:t>
            </a:r>
            <a:endParaRPr kumimoji="0" lang="en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김영섭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교수</a:t>
            </a:r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 userDrawn="1"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3064668-907B-1735-88EE-27C7E8F2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6214" y="2276872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학습 목표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8930" y="3298677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FDBDB-5606-559D-F534-5351A32B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830" y="3482139"/>
            <a:ext cx="9610725" cy="2663825"/>
          </a:xfrm>
        </p:spPr>
        <p:txBody>
          <a:bodyPr/>
          <a:lstStyle>
            <a:lvl1pPr marL="0" indent="0" algn="ctr">
              <a:lnSpc>
                <a:spcPct val="150000"/>
              </a:lnSpc>
              <a:buFontTx/>
              <a:buNone/>
              <a:defRPr b="1">
                <a:solidFill>
                  <a:srgbClr val="3974F5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221999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1200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59F82E-1C2C-454A-9298-9AD4DE75D482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3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17A4710-D422-F7FE-1AD8-EDEFA520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93560C-6CFC-9954-74EE-F4F9EA30A39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71464" y="1583466"/>
            <a:ext cx="10435454" cy="4653846"/>
          </a:xfrm>
        </p:spPr>
        <p:txBody>
          <a:bodyPr>
            <a:normAutofit/>
          </a:bodyPr>
          <a:lstStyle>
            <a:lvl1pPr marL="457200" indent="-457200">
              <a:buClr>
                <a:srgbClr val="3974F5"/>
              </a:buClr>
              <a:buFont typeface="+mj-lt"/>
              <a:buAutoNum type="arabicParenR"/>
              <a:defRPr kumimoji="0" lang="ko-KR" altLang="en-US" sz="2800" b="1" kern="1200" baseline="0" dirty="0" smtClean="0">
                <a:solidFill>
                  <a:srgbClr val="3974F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14400" indent="-457200"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257300" indent="-342900">
              <a:buFont typeface="+mj-lt"/>
              <a:buAutoNum type="arabicParenR"/>
              <a:defRPr sz="24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7145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1717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marL="457200" lvl="0" indent="-457200" algn="l" rtl="0" eaLnBrk="1" latinLnBrk="1" hangingPunct="1">
              <a:spcBef>
                <a:spcPct val="20000"/>
              </a:spcBef>
              <a:buClr>
                <a:srgbClr val="3974F5"/>
              </a:buClr>
              <a:buFont typeface="+mj-lt"/>
              <a:buAutoNum type="arabicParenR"/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076" y="404664"/>
            <a:ext cx="109798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0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5591944" y="4538249"/>
            <a:ext cx="2520280" cy="1843079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lang="ko-KR" altLang="en-US" sz="2800" kern="1200" baseline="0" dirty="0">
                <a:ln w="19050">
                  <a:noFill/>
                </a:ln>
                <a:solidFill>
                  <a:schemeClr val="lt1"/>
                </a:solidFill>
                <a:effectLst>
                  <a:glow rad="63500">
                    <a:srgbClr val="592502"/>
                  </a:glow>
                  <a:outerShdw dist="38100" dir="2700000" algn="tl" rotWithShape="0">
                    <a:srgbClr val="000000">
                      <a:alpha val="40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</a:lstStyle>
          <a:p>
            <a:pPr algn="ctr"/>
            <a:endParaRPr lang="ko-KR" altLang="en-US" sz="2800" dirty="0">
              <a:ln w="19050">
                <a:noFill/>
              </a:ln>
              <a:effectLst>
                <a:glow rad="63500">
                  <a:srgbClr val="592502"/>
                </a:glow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44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85777" y="309542"/>
            <a:ext cx="11188474" cy="66336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25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97712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7" y="1129395"/>
            <a:ext cx="11220447" cy="5318844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238500" y="6612817"/>
            <a:ext cx="5733400" cy="21187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38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938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938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938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6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23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9" r:id="rId3"/>
    <p:sldLayoutId id="2147483722" r:id="rId4"/>
    <p:sldLayoutId id="2147483723" r:id="rId5"/>
    <p:sldLayoutId id="2147483729" r:id="rId6"/>
    <p:sldLayoutId id="2147483730" r:id="rId7"/>
    <p:sldLayoutId id="2147483731" r:id="rId8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>
                <a:solidFill>
                  <a:schemeClr val="tx1"/>
                </a:solidFill>
                <a:effectLst/>
              </a:rPr>
              <a:t>Chapter 2-4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6585239" y="3166110"/>
            <a:ext cx="4489523" cy="30712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</a:rPr>
              <a:t>Performance Analysis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Big-O Notation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고딕" panose="020D0604000000000000" pitchFamily="50" charset="-127"/>
              </a:rPr>
              <a:t>Big-O Properties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>
                <a:latin typeface="나눔고딕" panose="020D0604000000000000" pitchFamily="50" charset="-127"/>
              </a:rPr>
              <a:t>Growth Rates</a:t>
            </a: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Helper function: range(n)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std::vector&lt;int&gt; range(int n)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returns a sequence of numbers from 0 to n – 1 in vector&lt;int&gt;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3392" y="1844824"/>
            <a:ext cx="583264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&lt;vector&gt;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&lt;iostream&gt;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std::vector&lt;int&gt; range(int n)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std::vector&lt;int&gt;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for (int i = 0; i &lt; n; ++i)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result.push_back(i);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int main()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for (auto num: range(5)) 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std::cout &lt;&lt; num &lt;&lt; " ";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갈매기형 수장 7">
            <a:extLst>
              <a:ext uri="{FF2B5EF4-FFF2-40B4-BE49-F238E27FC236}">
                <a16:creationId xmlns:a16="http://schemas.microsoft.com/office/drawing/2014/main" id="{7A5C9AAD-6881-03F9-22A0-7E0E09748741}"/>
              </a:ext>
            </a:extLst>
          </p:cNvPr>
          <p:cNvSpPr/>
          <p:nvPr/>
        </p:nvSpPr>
        <p:spPr>
          <a:xfrm>
            <a:off x="5156872" y="5157192"/>
            <a:ext cx="1840568" cy="369332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0 1 2 3 4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5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Helper function: range(start, stop, step=1)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std::vector&lt;int&gt; range(int start,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stop,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step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1)</a:t>
            </a:r>
          </a:p>
          <a:p>
            <a:pPr lvl="1"/>
            <a:r>
              <a:rPr lang="en-US" altLang="ko-KR">
                <a:latin typeface="Consolas" panose="020B0609020204030204" pitchFamily="49" charset="0"/>
              </a:rPr>
              <a:t>returns a sequence of numbers from start to stop – 1 with step 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3392" y="1844824"/>
            <a:ext cx="1107782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&lt;vector&gt;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&lt;iostream&gt;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std::vector&lt;int&gt; range(int start, int stop, int step = 1)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std::vector&lt;int&gt;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if (step &gt; 0)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for (int i = start; i &lt; stop; i += step) 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    result.push_back(i);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} else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for (int i = start; i &gt; stop; i += step)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    result.push_back(i);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}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result;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77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Helper function: ctime_in_sec()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double ctime_in_sec() returns the current time in seconds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1384" y="1412776"/>
            <a:ext cx="1114982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#include &lt;iostream&gt;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using namespace std;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using namespace chrono;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double ctime_in_sec()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auto currentTime = system_clock::now();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auto duration = currentTime.time_since_epoch();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duration_cast&lt;milliseconds&gt;(duration).count() / 1000.0;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</a:p>
          <a:p>
            <a:pPr marL="0" lvl="1"/>
            <a:endParaRPr lang="en-US" altLang="ko-KR" b="1" spc="-5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int main() {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double startTime = ctime_in_sec();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5">
                <a:highlight>
                  <a:srgbClr val="FFFF00"/>
                </a:highlight>
                <a:latin typeface="Consolas" panose="020B0609020204030204" pitchFamily="49" charset="0"/>
                <a:cs typeface="Courier New"/>
              </a:rPr>
              <a:t>// your code here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double endTime = ctime_in_sec();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double elapsedTime = endTime - startTime;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cout &lt;&lt; "Elapsed time: " &lt;&lt; elapsedTime &lt;&lt; " seconds" &lt;&lt; endl;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return 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107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</a:t>
            </a:r>
            <a:r>
              <a:rPr lang="en-US" altLang="ko-KR" spc="-10" dirty="0"/>
              <a:t>Example</a:t>
            </a:r>
            <a:r>
              <a:rPr lang="en-US" altLang="ko-KR" spc="-55" dirty="0"/>
              <a:t> </a:t>
            </a:r>
            <a:r>
              <a:rPr lang="en-US" altLang="ko-KR" spc="-5" dirty="0"/>
              <a:t>1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Task:</a:t>
            </a:r>
          </a:p>
          <a:p>
            <a:pPr lvl="1"/>
            <a:r>
              <a:rPr lang="en-US" altLang="ko-KR" dirty="0"/>
              <a:t>Complete the </a:t>
            </a:r>
            <a:r>
              <a:rPr lang="en-US" altLang="ko-KR" dirty="0" err="1">
                <a:latin typeface="Consolas" panose="020B0609020204030204" pitchFamily="49" charset="0"/>
              </a:rPr>
              <a:t>sum_of_n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function which calculates the sum of  the first n natural numbers.</a:t>
            </a:r>
          </a:p>
          <a:p>
            <a:pPr lvl="2"/>
            <a:r>
              <a:rPr lang="en-US" altLang="ko-KR" b="1" dirty="0"/>
              <a:t>Arguments: </a:t>
            </a:r>
            <a:r>
              <a:rPr lang="en-US" altLang="ko-KR" dirty="0"/>
              <a:t>an integer</a:t>
            </a:r>
          </a:p>
          <a:p>
            <a:pPr lvl="2"/>
            <a:r>
              <a:rPr lang="en-US" altLang="ko-KR" b="1" dirty="0"/>
              <a:t>Returns: </a:t>
            </a:r>
            <a:r>
              <a:rPr lang="en-US" altLang="ko-KR" dirty="0"/>
              <a:t>the sum of the first n natural numbers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Cases: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5480" y="3666621"/>
            <a:ext cx="41764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altLang="ko-KR" dirty="0">
                <a:latin typeface="Consolas" panose="020B0609020204030204" pitchFamily="49" charset="0"/>
                <a:cs typeface="Calibri"/>
              </a:rPr>
              <a:t>sum_of_n(5)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4898" y="5004769"/>
            <a:ext cx="41764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fr-FR" altLang="ko-KR" dirty="0">
                <a:latin typeface="Consolas" panose="020B0609020204030204" pitchFamily="49" charset="0"/>
                <a:cs typeface="Calibri"/>
              </a:rPr>
              <a:t>sum_of_n</a:t>
            </a:r>
            <a:r>
              <a:rPr lang="fr-FR" altLang="ko-KR">
                <a:latin typeface="Consolas" panose="020B0609020204030204" pitchFamily="49" charset="0"/>
                <a:cs typeface="Calibri"/>
              </a:rPr>
              <a:t>(100000</a:t>
            </a:r>
            <a:r>
              <a:rPr lang="fr-FR" altLang="ko-KR" dirty="0">
                <a:latin typeface="Consolas" panose="020B0609020204030204" pitchFamily="49" charset="0"/>
                <a:cs typeface="Calibri"/>
              </a:rPr>
              <a:t>)</a:t>
            </a:r>
          </a:p>
        </p:txBody>
      </p:sp>
      <p:sp>
        <p:nvSpPr>
          <p:cNvPr id="7" name="갈매기형 수장 6"/>
          <p:cNvSpPr/>
          <p:nvPr/>
        </p:nvSpPr>
        <p:spPr>
          <a:xfrm>
            <a:off x="4713756" y="3675027"/>
            <a:ext cx="1840568" cy="369332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8" name="갈매기형 수장 7"/>
          <p:cNvSpPr/>
          <p:nvPr/>
        </p:nvSpPr>
        <p:spPr>
          <a:xfrm>
            <a:off x="4712592" y="4989380"/>
            <a:ext cx="1840568" cy="369332"/>
          </a:xfrm>
          <a:prstGeom prst="chevron">
            <a:avLst>
              <a:gd name="adj" fmla="val 16210"/>
            </a:avLst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5000050000</a:t>
            </a:r>
          </a:p>
        </p:txBody>
      </p:sp>
    </p:spTree>
    <p:extLst>
      <p:ext uri="{BB962C8B-B14F-4D97-AF65-F5344CB8AC3E}">
        <p14:creationId xmlns:p14="http://schemas.microsoft.com/office/powerpoint/2010/main" val="208795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Algorithm 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sum_of_n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pSp>
        <p:nvGrpSpPr>
          <p:cNvPr id="9" name="object 5"/>
          <p:cNvGrpSpPr/>
          <p:nvPr/>
        </p:nvGrpSpPr>
        <p:grpSpPr>
          <a:xfrm>
            <a:off x="5868102" y="1353046"/>
            <a:ext cx="4977130" cy="824230"/>
            <a:chOff x="3412121" y="1591817"/>
            <a:chExt cx="4977130" cy="824230"/>
          </a:xfrm>
        </p:grpSpPr>
        <p:sp>
          <p:nvSpPr>
            <p:cNvPr id="10" name="object 6"/>
            <p:cNvSpPr/>
            <p:nvPr/>
          </p:nvSpPr>
          <p:spPr>
            <a:xfrm>
              <a:off x="3422027" y="1601723"/>
              <a:ext cx="4958080" cy="803910"/>
            </a:xfrm>
            <a:custGeom>
              <a:avLst/>
              <a:gdLst/>
              <a:ahLst/>
              <a:cxnLst/>
              <a:rect l="l" t="t" r="r" b="b"/>
              <a:pathLst>
                <a:path w="4958080" h="803910">
                  <a:moveTo>
                    <a:pt x="4957572" y="723899"/>
                  </a:moveTo>
                  <a:lnTo>
                    <a:pt x="4957572" y="80009"/>
                  </a:lnTo>
                  <a:lnTo>
                    <a:pt x="4951273" y="48863"/>
                  </a:lnTo>
                  <a:lnTo>
                    <a:pt x="4934045" y="23431"/>
                  </a:lnTo>
                  <a:lnTo>
                    <a:pt x="4908387" y="6286"/>
                  </a:lnTo>
                  <a:lnTo>
                    <a:pt x="4876800" y="0"/>
                  </a:lnTo>
                  <a:lnTo>
                    <a:pt x="80010" y="0"/>
                  </a:ln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0" y="723900"/>
                  </a:lnTo>
                  <a:lnTo>
                    <a:pt x="6286" y="755046"/>
                  </a:lnTo>
                  <a:lnTo>
                    <a:pt x="23431" y="780478"/>
                  </a:lnTo>
                  <a:lnTo>
                    <a:pt x="48863" y="797623"/>
                  </a:lnTo>
                  <a:lnTo>
                    <a:pt x="80010" y="803910"/>
                  </a:lnTo>
                  <a:lnTo>
                    <a:pt x="4876800" y="803909"/>
                  </a:lnTo>
                  <a:lnTo>
                    <a:pt x="4908387" y="797623"/>
                  </a:lnTo>
                  <a:lnTo>
                    <a:pt x="4934045" y="780478"/>
                  </a:lnTo>
                  <a:lnTo>
                    <a:pt x="4951273" y="755046"/>
                  </a:lnTo>
                  <a:lnTo>
                    <a:pt x="4957572" y="723899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3412121" y="1591817"/>
              <a:ext cx="4977130" cy="824230"/>
            </a:xfrm>
            <a:custGeom>
              <a:avLst/>
              <a:gdLst/>
              <a:ahLst/>
              <a:cxnLst/>
              <a:rect l="l" t="t" r="r" b="b"/>
              <a:pathLst>
                <a:path w="4977130" h="824230">
                  <a:moveTo>
                    <a:pt x="4976622" y="742187"/>
                  </a:moveTo>
                  <a:lnTo>
                    <a:pt x="4976622" y="80771"/>
                  </a:lnTo>
                  <a:lnTo>
                    <a:pt x="4975098" y="71627"/>
                  </a:lnTo>
                  <a:lnTo>
                    <a:pt x="4956048" y="32765"/>
                  </a:lnTo>
                  <a:lnTo>
                    <a:pt x="4921758" y="6857"/>
                  </a:lnTo>
                  <a:lnTo>
                    <a:pt x="4904232" y="2285"/>
                  </a:lnTo>
                  <a:lnTo>
                    <a:pt x="4895850" y="761"/>
                  </a:lnTo>
                  <a:lnTo>
                    <a:pt x="4887468" y="63"/>
                  </a:lnTo>
                  <a:lnTo>
                    <a:pt x="89154" y="0"/>
                  </a:lnTo>
                  <a:lnTo>
                    <a:pt x="80010" y="761"/>
                  </a:lnTo>
                  <a:lnTo>
                    <a:pt x="39623" y="16001"/>
                  </a:lnTo>
                  <a:lnTo>
                    <a:pt x="10667" y="48005"/>
                  </a:lnTo>
                  <a:lnTo>
                    <a:pt x="0" y="89915"/>
                  </a:lnTo>
                  <a:lnTo>
                    <a:pt x="0" y="733805"/>
                  </a:lnTo>
                  <a:lnTo>
                    <a:pt x="11430" y="777239"/>
                  </a:lnTo>
                  <a:lnTo>
                    <a:pt x="19050" y="788669"/>
                  </a:lnTo>
                  <a:lnTo>
                    <a:pt x="19050" y="89915"/>
                  </a:lnTo>
                  <a:lnTo>
                    <a:pt x="19812" y="82295"/>
                  </a:lnTo>
                  <a:lnTo>
                    <a:pt x="20574" y="75437"/>
                  </a:lnTo>
                  <a:lnTo>
                    <a:pt x="22098" y="68579"/>
                  </a:lnTo>
                  <a:lnTo>
                    <a:pt x="25145" y="62483"/>
                  </a:lnTo>
                  <a:lnTo>
                    <a:pt x="28194" y="55625"/>
                  </a:lnTo>
                  <a:lnTo>
                    <a:pt x="31242" y="50291"/>
                  </a:lnTo>
                  <a:lnTo>
                    <a:pt x="40386" y="39623"/>
                  </a:lnTo>
                  <a:lnTo>
                    <a:pt x="44957" y="35051"/>
                  </a:lnTo>
                  <a:lnTo>
                    <a:pt x="51053" y="31241"/>
                  </a:lnTo>
                  <a:lnTo>
                    <a:pt x="56388" y="27431"/>
                  </a:lnTo>
                  <a:lnTo>
                    <a:pt x="4887468" y="19126"/>
                  </a:lnTo>
                  <a:lnTo>
                    <a:pt x="4901946" y="20573"/>
                  </a:lnTo>
                  <a:lnTo>
                    <a:pt x="4937760" y="40385"/>
                  </a:lnTo>
                  <a:lnTo>
                    <a:pt x="4941570" y="45719"/>
                  </a:lnTo>
                  <a:lnTo>
                    <a:pt x="4946142" y="51053"/>
                  </a:lnTo>
                  <a:lnTo>
                    <a:pt x="4952238" y="63245"/>
                  </a:lnTo>
                  <a:lnTo>
                    <a:pt x="4954524" y="69341"/>
                  </a:lnTo>
                  <a:lnTo>
                    <a:pt x="4956810" y="76199"/>
                  </a:lnTo>
                  <a:lnTo>
                    <a:pt x="4957572" y="83057"/>
                  </a:lnTo>
                  <a:lnTo>
                    <a:pt x="4957572" y="789050"/>
                  </a:lnTo>
                  <a:lnTo>
                    <a:pt x="4965954" y="776477"/>
                  </a:lnTo>
                  <a:lnTo>
                    <a:pt x="4969764" y="768095"/>
                  </a:lnTo>
                  <a:lnTo>
                    <a:pt x="4972812" y="759713"/>
                  </a:lnTo>
                  <a:lnTo>
                    <a:pt x="4975098" y="751331"/>
                  </a:lnTo>
                  <a:lnTo>
                    <a:pt x="4976622" y="742187"/>
                  </a:lnTo>
                  <a:close/>
                </a:path>
                <a:path w="4977130" h="824230">
                  <a:moveTo>
                    <a:pt x="4957572" y="789050"/>
                  </a:moveTo>
                  <a:lnTo>
                    <a:pt x="4957572" y="741425"/>
                  </a:lnTo>
                  <a:lnTo>
                    <a:pt x="4954524" y="755141"/>
                  </a:lnTo>
                  <a:lnTo>
                    <a:pt x="4952238" y="761999"/>
                  </a:lnTo>
                  <a:lnTo>
                    <a:pt x="4926330" y="792479"/>
                  </a:lnTo>
                  <a:lnTo>
                    <a:pt x="4887468" y="804587"/>
                  </a:lnTo>
                  <a:lnTo>
                    <a:pt x="89154" y="804595"/>
                  </a:lnTo>
                  <a:lnTo>
                    <a:pt x="81534" y="803825"/>
                  </a:lnTo>
                  <a:lnTo>
                    <a:pt x="44196" y="787907"/>
                  </a:lnTo>
                  <a:lnTo>
                    <a:pt x="22098" y="754379"/>
                  </a:lnTo>
                  <a:lnTo>
                    <a:pt x="19050" y="740663"/>
                  </a:lnTo>
                  <a:lnTo>
                    <a:pt x="19050" y="788669"/>
                  </a:lnTo>
                  <a:lnTo>
                    <a:pt x="55626" y="816863"/>
                  </a:lnTo>
                  <a:lnTo>
                    <a:pt x="83058" y="823098"/>
                  </a:lnTo>
                  <a:lnTo>
                    <a:pt x="89154" y="823652"/>
                  </a:lnTo>
                  <a:lnTo>
                    <a:pt x="4887468" y="823721"/>
                  </a:lnTo>
                  <a:lnTo>
                    <a:pt x="4930140" y="812291"/>
                  </a:lnTo>
                  <a:lnTo>
                    <a:pt x="4956810" y="790193"/>
                  </a:lnTo>
                  <a:lnTo>
                    <a:pt x="4957572" y="78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8"/>
          <p:cNvSpPr txBox="1"/>
          <p:nvPr/>
        </p:nvSpPr>
        <p:spPr>
          <a:xfrm>
            <a:off x="5971982" y="1553706"/>
            <a:ext cx="18999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Set</a:t>
            </a:r>
            <a:r>
              <a:rPr sz="22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sum</a:t>
            </a:r>
            <a:r>
              <a:rPr sz="22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sz="22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0</a:t>
            </a:r>
            <a:endParaRPr sz="2200" dirty="0">
              <a:latin typeface="Gill Sans MT"/>
              <a:cs typeface="Gill Sans MT"/>
            </a:endParaRPr>
          </a:p>
        </p:txBody>
      </p:sp>
      <p:grpSp>
        <p:nvGrpSpPr>
          <p:cNvPr id="13" name="object 9"/>
          <p:cNvGrpSpPr/>
          <p:nvPr/>
        </p:nvGrpSpPr>
        <p:grpSpPr>
          <a:xfrm>
            <a:off x="6287202" y="2291830"/>
            <a:ext cx="5414010" cy="1762125"/>
            <a:chOff x="3831221" y="2530601"/>
            <a:chExt cx="5414010" cy="1762125"/>
          </a:xfrm>
        </p:grpSpPr>
        <p:sp>
          <p:nvSpPr>
            <p:cNvPr id="14" name="object 10"/>
            <p:cNvSpPr/>
            <p:nvPr/>
          </p:nvSpPr>
          <p:spPr>
            <a:xfrm>
              <a:off x="3840365" y="2539745"/>
              <a:ext cx="4958080" cy="805180"/>
            </a:xfrm>
            <a:custGeom>
              <a:avLst/>
              <a:gdLst/>
              <a:ahLst/>
              <a:cxnLst/>
              <a:rect l="l" t="t" r="r" b="b"/>
              <a:pathLst>
                <a:path w="4958080" h="805179">
                  <a:moveTo>
                    <a:pt x="4957572" y="723899"/>
                  </a:moveTo>
                  <a:lnTo>
                    <a:pt x="4957572" y="80771"/>
                  </a:lnTo>
                  <a:lnTo>
                    <a:pt x="4951285" y="49184"/>
                  </a:lnTo>
                  <a:lnTo>
                    <a:pt x="4934140" y="23526"/>
                  </a:lnTo>
                  <a:lnTo>
                    <a:pt x="4908708" y="6298"/>
                  </a:lnTo>
                  <a:lnTo>
                    <a:pt x="4877562" y="0"/>
                  </a:lnTo>
                  <a:lnTo>
                    <a:pt x="80772" y="0"/>
                  </a:lnTo>
                  <a:lnTo>
                    <a:pt x="49184" y="6298"/>
                  </a:lnTo>
                  <a:lnTo>
                    <a:pt x="23526" y="23526"/>
                  </a:lnTo>
                  <a:lnTo>
                    <a:pt x="6298" y="49184"/>
                  </a:lnTo>
                  <a:lnTo>
                    <a:pt x="0" y="80772"/>
                  </a:lnTo>
                  <a:lnTo>
                    <a:pt x="0" y="723900"/>
                  </a:lnTo>
                  <a:lnTo>
                    <a:pt x="6298" y="755165"/>
                  </a:lnTo>
                  <a:lnTo>
                    <a:pt x="23526" y="780859"/>
                  </a:lnTo>
                  <a:lnTo>
                    <a:pt x="49184" y="798266"/>
                  </a:lnTo>
                  <a:lnTo>
                    <a:pt x="80772" y="804672"/>
                  </a:lnTo>
                  <a:lnTo>
                    <a:pt x="4877562" y="804671"/>
                  </a:lnTo>
                  <a:lnTo>
                    <a:pt x="4908708" y="798266"/>
                  </a:lnTo>
                  <a:lnTo>
                    <a:pt x="4934140" y="780859"/>
                  </a:lnTo>
                  <a:lnTo>
                    <a:pt x="4951285" y="755165"/>
                  </a:lnTo>
                  <a:lnTo>
                    <a:pt x="4957572" y="723899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3831221" y="2530601"/>
              <a:ext cx="4977130" cy="822960"/>
            </a:xfrm>
            <a:custGeom>
              <a:avLst/>
              <a:gdLst/>
              <a:ahLst/>
              <a:cxnLst/>
              <a:rect l="l" t="t" r="r" b="b"/>
              <a:pathLst>
                <a:path w="4977130" h="822960">
                  <a:moveTo>
                    <a:pt x="4976622" y="733044"/>
                  </a:moveTo>
                  <a:lnTo>
                    <a:pt x="4976622" y="89154"/>
                  </a:lnTo>
                  <a:lnTo>
                    <a:pt x="4975860" y="80010"/>
                  </a:lnTo>
                  <a:lnTo>
                    <a:pt x="4960620" y="38862"/>
                  </a:lnTo>
                  <a:lnTo>
                    <a:pt x="4929378" y="10668"/>
                  </a:lnTo>
                  <a:lnTo>
                    <a:pt x="4895088" y="0"/>
                  </a:lnTo>
                  <a:lnTo>
                    <a:pt x="80010" y="0"/>
                  </a:lnTo>
                  <a:lnTo>
                    <a:pt x="38861" y="15240"/>
                  </a:lnTo>
                  <a:lnTo>
                    <a:pt x="6857" y="54864"/>
                  </a:lnTo>
                  <a:lnTo>
                    <a:pt x="0" y="80772"/>
                  </a:lnTo>
                  <a:lnTo>
                    <a:pt x="0" y="742950"/>
                  </a:lnTo>
                  <a:lnTo>
                    <a:pt x="15240" y="784098"/>
                  </a:lnTo>
                  <a:lnTo>
                    <a:pt x="19050" y="788996"/>
                  </a:lnTo>
                  <a:lnTo>
                    <a:pt x="19050" y="82296"/>
                  </a:lnTo>
                  <a:lnTo>
                    <a:pt x="20574" y="74676"/>
                  </a:lnTo>
                  <a:lnTo>
                    <a:pt x="39623" y="39624"/>
                  </a:lnTo>
                  <a:lnTo>
                    <a:pt x="76200" y="19812"/>
                  </a:lnTo>
                  <a:lnTo>
                    <a:pt x="4894326" y="19050"/>
                  </a:lnTo>
                  <a:lnTo>
                    <a:pt x="4908042" y="22098"/>
                  </a:lnTo>
                  <a:lnTo>
                    <a:pt x="4941570" y="44958"/>
                  </a:lnTo>
                  <a:lnTo>
                    <a:pt x="4957572" y="89916"/>
                  </a:lnTo>
                  <a:lnTo>
                    <a:pt x="4957572" y="788234"/>
                  </a:lnTo>
                  <a:lnTo>
                    <a:pt x="4961382" y="783336"/>
                  </a:lnTo>
                  <a:lnTo>
                    <a:pt x="4965954" y="775716"/>
                  </a:lnTo>
                  <a:lnTo>
                    <a:pt x="4969764" y="768096"/>
                  </a:lnTo>
                  <a:lnTo>
                    <a:pt x="4972812" y="759714"/>
                  </a:lnTo>
                  <a:lnTo>
                    <a:pt x="4975098" y="750570"/>
                  </a:lnTo>
                  <a:lnTo>
                    <a:pt x="4976622" y="733044"/>
                  </a:lnTo>
                  <a:close/>
                </a:path>
                <a:path w="4977130" h="822960">
                  <a:moveTo>
                    <a:pt x="4957572" y="788234"/>
                  </a:moveTo>
                  <a:lnTo>
                    <a:pt x="4957572" y="733044"/>
                  </a:lnTo>
                  <a:lnTo>
                    <a:pt x="4956048" y="748284"/>
                  </a:lnTo>
                  <a:lnTo>
                    <a:pt x="4953762" y="754380"/>
                  </a:lnTo>
                  <a:lnTo>
                    <a:pt x="4931664" y="787908"/>
                  </a:lnTo>
                  <a:lnTo>
                    <a:pt x="4893564" y="803910"/>
                  </a:lnTo>
                  <a:lnTo>
                    <a:pt x="81534" y="803910"/>
                  </a:lnTo>
                  <a:lnTo>
                    <a:pt x="67818" y="800862"/>
                  </a:lnTo>
                  <a:lnTo>
                    <a:pt x="34290" y="778002"/>
                  </a:lnTo>
                  <a:lnTo>
                    <a:pt x="19050" y="739902"/>
                  </a:lnTo>
                  <a:lnTo>
                    <a:pt x="19050" y="788996"/>
                  </a:lnTo>
                  <a:lnTo>
                    <a:pt x="54864" y="816102"/>
                  </a:lnTo>
                  <a:lnTo>
                    <a:pt x="80772" y="822960"/>
                  </a:lnTo>
                  <a:lnTo>
                    <a:pt x="4886706" y="822960"/>
                  </a:lnTo>
                  <a:lnTo>
                    <a:pt x="4930140" y="812292"/>
                  </a:lnTo>
                  <a:lnTo>
                    <a:pt x="4956048" y="790194"/>
                  </a:lnTo>
                  <a:lnTo>
                    <a:pt x="4957572" y="788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4277753" y="3478529"/>
              <a:ext cx="4958080" cy="803910"/>
            </a:xfrm>
            <a:custGeom>
              <a:avLst/>
              <a:gdLst/>
              <a:ahLst/>
              <a:cxnLst/>
              <a:rect l="l" t="t" r="r" b="b"/>
              <a:pathLst>
                <a:path w="4958080" h="803910">
                  <a:moveTo>
                    <a:pt x="4957572" y="723137"/>
                  </a:moveTo>
                  <a:lnTo>
                    <a:pt x="4957572" y="80009"/>
                  </a:lnTo>
                  <a:lnTo>
                    <a:pt x="4951285" y="48863"/>
                  </a:lnTo>
                  <a:lnTo>
                    <a:pt x="4934140" y="23431"/>
                  </a:lnTo>
                  <a:lnTo>
                    <a:pt x="4908708" y="6286"/>
                  </a:lnTo>
                  <a:lnTo>
                    <a:pt x="4877562" y="0"/>
                  </a:lnTo>
                  <a:lnTo>
                    <a:pt x="80772" y="0"/>
                  </a:lnTo>
                  <a:lnTo>
                    <a:pt x="49184" y="6286"/>
                  </a:lnTo>
                  <a:lnTo>
                    <a:pt x="23526" y="23431"/>
                  </a:lnTo>
                  <a:lnTo>
                    <a:pt x="6298" y="48863"/>
                  </a:lnTo>
                  <a:lnTo>
                    <a:pt x="0" y="80010"/>
                  </a:lnTo>
                  <a:lnTo>
                    <a:pt x="0" y="723138"/>
                  </a:lnTo>
                  <a:lnTo>
                    <a:pt x="6298" y="754725"/>
                  </a:lnTo>
                  <a:lnTo>
                    <a:pt x="23526" y="780383"/>
                  </a:lnTo>
                  <a:lnTo>
                    <a:pt x="49184" y="797611"/>
                  </a:lnTo>
                  <a:lnTo>
                    <a:pt x="80772" y="803910"/>
                  </a:lnTo>
                  <a:lnTo>
                    <a:pt x="4877562" y="803909"/>
                  </a:lnTo>
                  <a:lnTo>
                    <a:pt x="4908708" y="797611"/>
                  </a:lnTo>
                  <a:lnTo>
                    <a:pt x="4934140" y="780383"/>
                  </a:lnTo>
                  <a:lnTo>
                    <a:pt x="4951285" y="754725"/>
                  </a:lnTo>
                  <a:lnTo>
                    <a:pt x="4957572" y="72313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4268609" y="3468623"/>
              <a:ext cx="4977130" cy="824230"/>
            </a:xfrm>
            <a:custGeom>
              <a:avLst/>
              <a:gdLst/>
              <a:ahLst/>
              <a:cxnLst/>
              <a:rect l="l" t="t" r="r" b="b"/>
              <a:pathLst>
                <a:path w="4977130" h="824229">
                  <a:moveTo>
                    <a:pt x="4976622" y="733044"/>
                  </a:moveTo>
                  <a:lnTo>
                    <a:pt x="4976622" y="89154"/>
                  </a:lnTo>
                  <a:lnTo>
                    <a:pt x="4975860" y="80010"/>
                  </a:lnTo>
                  <a:lnTo>
                    <a:pt x="4956048" y="32766"/>
                  </a:lnTo>
                  <a:lnTo>
                    <a:pt x="4920996" y="6858"/>
                  </a:lnTo>
                  <a:lnTo>
                    <a:pt x="4893564" y="623"/>
                  </a:lnTo>
                  <a:lnTo>
                    <a:pt x="4886706" y="0"/>
                  </a:lnTo>
                  <a:lnTo>
                    <a:pt x="89154" y="0"/>
                  </a:lnTo>
                  <a:lnTo>
                    <a:pt x="46481" y="11430"/>
                  </a:lnTo>
                  <a:lnTo>
                    <a:pt x="15239" y="40386"/>
                  </a:lnTo>
                  <a:lnTo>
                    <a:pt x="10667" y="47244"/>
                  </a:lnTo>
                  <a:lnTo>
                    <a:pt x="6857" y="55626"/>
                  </a:lnTo>
                  <a:lnTo>
                    <a:pt x="3809" y="64008"/>
                  </a:lnTo>
                  <a:lnTo>
                    <a:pt x="1523" y="72390"/>
                  </a:lnTo>
                  <a:lnTo>
                    <a:pt x="0" y="81534"/>
                  </a:lnTo>
                  <a:lnTo>
                    <a:pt x="0" y="742950"/>
                  </a:lnTo>
                  <a:lnTo>
                    <a:pt x="15240" y="784098"/>
                  </a:lnTo>
                  <a:lnTo>
                    <a:pt x="19050" y="788996"/>
                  </a:lnTo>
                  <a:lnTo>
                    <a:pt x="19050" y="82296"/>
                  </a:lnTo>
                  <a:lnTo>
                    <a:pt x="22098" y="68580"/>
                  </a:lnTo>
                  <a:lnTo>
                    <a:pt x="24383" y="61722"/>
                  </a:lnTo>
                  <a:lnTo>
                    <a:pt x="27432" y="55626"/>
                  </a:lnTo>
                  <a:lnTo>
                    <a:pt x="31242" y="50292"/>
                  </a:lnTo>
                  <a:lnTo>
                    <a:pt x="35052" y="44196"/>
                  </a:lnTo>
                  <a:lnTo>
                    <a:pt x="69342" y="22098"/>
                  </a:lnTo>
                  <a:lnTo>
                    <a:pt x="4886706" y="19050"/>
                  </a:lnTo>
                  <a:lnTo>
                    <a:pt x="4895088" y="19896"/>
                  </a:lnTo>
                  <a:lnTo>
                    <a:pt x="4932426" y="35814"/>
                  </a:lnTo>
                  <a:lnTo>
                    <a:pt x="4945380" y="51054"/>
                  </a:lnTo>
                  <a:lnTo>
                    <a:pt x="4949190" y="56388"/>
                  </a:lnTo>
                  <a:lnTo>
                    <a:pt x="4957572" y="90678"/>
                  </a:lnTo>
                  <a:lnTo>
                    <a:pt x="4957572" y="788234"/>
                  </a:lnTo>
                  <a:lnTo>
                    <a:pt x="4961382" y="783336"/>
                  </a:lnTo>
                  <a:lnTo>
                    <a:pt x="4965954" y="775716"/>
                  </a:lnTo>
                  <a:lnTo>
                    <a:pt x="4969764" y="768096"/>
                  </a:lnTo>
                  <a:lnTo>
                    <a:pt x="4972812" y="759714"/>
                  </a:lnTo>
                  <a:lnTo>
                    <a:pt x="4975098" y="751332"/>
                  </a:lnTo>
                  <a:lnTo>
                    <a:pt x="4976622" y="733044"/>
                  </a:lnTo>
                  <a:close/>
                </a:path>
                <a:path w="4977130" h="824229">
                  <a:moveTo>
                    <a:pt x="4957572" y="788234"/>
                  </a:moveTo>
                  <a:lnTo>
                    <a:pt x="4957572" y="733044"/>
                  </a:lnTo>
                  <a:lnTo>
                    <a:pt x="4956810" y="741426"/>
                  </a:lnTo>
                  <a:lnTo>
                    <a:pt x="4956048" y="748284"/>
                  </a:lnTo>
                  <a:lnTo>
                    <a:pt x="4936236" y="784098"/>
                  </a:lnTo>
                  <a:lnTo>
                    <a:pt x="4925568" y="792480"/>
                  </a:lnTo>
                  <a:lnTo>
                    <a:pt x="4920234" y="796290"/>
                  </a:lnTo>
                  <a:lnTo>
                    <a:pt x="4914138" y="798576"/>
                  </a:lnTo>
                  <a:lnTo>
                    <a:pt x="4907280" y="801624"/>
                  </a:lnTo>
                  <a:lnTo>
                    <a:pt x="4900422" y="803148"/>
                  </a:lnTo>
                  <a:lnTo>
                    <a:pt x="4893564" y="803910"/>
                  </a:lnTo>
                  <a:lnTo>
                    <a:pt x="4886706" y="804595"/>
                  </a:lnTo>
                  <a:lnTo>
                    <a:pt x="89154" y="804595"/>
                  </a:lnTo>
                  <a:lnTo>
                    <a:pt x="74676" y="803148"/>
                  </a:lnTo>
                  <a:lnTo>
                    <a:pt x="39624" y="783336"/>
                  </a:lnTo>
                  <a:lnTo>
                    <a:pt x="19812" y="747522"/>
                  </a:lnTo>
                  <a:lnTo>
                    <a:pt x="19050" y="739902"/>
                  </a:lnTo>
                  <a:lnTo>
                    <a:pt x="19050" y="788996"/>
                  </a:lnTo>
                  <a:lnTo>
                    <a:pt x="54864" y="816102"/>
                  </a:lnTo>
                  <a:lnTo>
                    <a:pt x="89916" y="823722"/>
                  </a:lnTo>
                  <a:lnTo>
                    <a:pt x="4896612" y="822960"/>
                  </a:lnTo>
                  <a:lnTo>
                    <a:pt x="4936998" y="807720"/>
                  </a:lnTo>
                  <a:lnTo>
                    <a:pt x="4956048" y="790194"/>
                  </a:lnTo>
                  <a:lnTo>
                    <a:pt x="4957572" y="788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4"/>
          <p:cNvSpPr txBox="1"/>
          <p:nvPr/>
        </p:nvSpPr>
        <p:spPr>
          <a:xfrm>
            <a:off x="6391082" y="2346186"/>
            <a:ext cx="3128645" cy="14446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459"/>
              </a:spcBef>
            </a:pPr>
            <a:r>
              <a:rPr sz="2200" spc="-10" dirty="0">
                <a:solidFill>
                  <a:srgbClr val="FFFFFF"/>
                </a:solidFill>
                <a:latin typeface="Gill Sans MT"/>
                <a:cs typeface="Gill Sans MT"/>
              </a:rPr>
              <a:t>Add</a:t>
            </a:r>
            <a:r>
              <a:rPr sz="22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each</a:t>
            </a:r>
            <a:r>
              <a:rPr sz="2200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value</a:t>
            </a:r>
            <a:r>
              <a:rPr sz="2200" spc="-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sum </a:t>
            </a:r>
            <a:br>
              <a:rPr lang="en-US" sz="2200" dirty="0">
                <a:solidFill>
                  <a:srgbClr val="FFFFFF"/>
                </a:solidFill>
                <a:latin typeface="Gill Sans MT"/>
                <a:cs typeface="Gill Sans MT"/>
              </a:rPr>
            </a:br>
            <a:r>
              <a:rPr sz="2200" spc="-6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using</a:t>
            </a:r>
            <a:r>
              <a:rPr sz="2200" spc="-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Gill Sans MT"/>
                <a:cs typeface="Gill Sans MT"/>
              </a:rPr>
              <a:t> for </a:t>
            </a: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loop</a:t>
            </a:r>
            <a:endParaRPr sz="2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Return</a:t>
            </a:r>
            <a:r>
              <a:rPr sz="2200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sum</a:t>
            </a:r>
            <a:endParaRPr sz="2200" dirty="0">
              <a:latin typeface="Gill Sans MT"/>
              <a:cs typeface="Gill Sans MT"/>
            </a:endParaRPr>
          </a:p>
        </p:txBody>
      </p:sp>
      <p:grpSp>
        <p:nvGrpSpPr>
          <p:cNvPr id="19" name="object 15"/>
          <p:cNvGrpSpPr/>
          <p:nvPr/>
        </p:nvGrpSpPr>
        <p:grpSpPr>
          <a:xfrm>
            <a:off x="10269401" y="1963408"/>
            <a:ext cx="1009650" cy="1477645"/>
            <a:chOff x="7813420" y="2202179"/>
            <a:chExt cx="1009650" cy="1477645"/>
          </a:xfrm>
        </p:grpSpPr>
        <p:pic>
          <p:nvPicPr>
            <p:cNvPr id="20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7817" y="2211323"/>
              <a:ext cx="522719" cy="522731"/>
            </a:xfrm>
            <a:prstGeom prst="rect">
              <a:avLst/>
            </a:prstGeom>
          </p:spPr>
        </p:pic>
        <p:pic>
          <p:nvPicPr>
            <p:cNvPr id="21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3420" y="2202179"/>
              <a:ext cx="572274" cy="544829"/>
            </a:xfrm>
            <a:prstGeom prst="rect">
              <a:avLst/>
            </a:prstGeom>
          </p:spPr>
        </p:pic>
        <p:pic>
          <p:nvPicPr>
            <p:cNvPr id="22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205" y="3144773"/>
              <a:ext cx="522719" cy="522731"/>
            </a:xfrm>
            <a:prstGeom prst="rect">
              <a:avLst/>
            </a:prstGeom>
          </p:spPr>
        </p:pic>
        <p:pic>
          <p:nvPicPr>
            <p:cNvPr id="23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0821" y="3134867"/>
              <a:ext cx="572249" cy="54482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28840" y="3239758"/>
            <a:ext cx="5112568" cy="233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 dirty="0" err="1">
                <a:latin typeface="Consolas" panose="020B0609020204030204" pitchFamily="49" charset="0"/>
                <a:cs typeface="Courier New"/>
              </a:rPr>
              <a:t>time_start</a:t>
            </a:r>
            <a:r>
              <a:rPr lang="en-US" altLang="ko-KR" b="1" spc="-6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=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ctime_in_sec();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sum</a:t>
            </a:r>
            <a:r>
              <a:rPr lang="en-US" altLang="ko-KR" b="1" spc="-5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=</a:t>
            </a:r>
            <a:r>
              <a:rPr lang="en-US" altLang="ko-KR" b="1" spc="-5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0;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558800" marR="5080" indent="-546735">
              <a:lnSpc>
                <a:spcPct val="100000"/>
              </a:lnSpc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 (auto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i: range(n))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 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558800" marR="5080" indent="-546735">
              <a:lnSpc>
                <a:spcPct val="100000"/>
              </a:lnSpc>
            </a:pP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sum</a:t>
            </a:r>
            <a:r>
              <a:rPr lang="en-US" altLang="ko-KR" b="1" spc="-30">
                <a:latin typeface="Consolas" panose="020B0609020204030204" pitchFamily="49" charset="0"/>
                <a:cs typeface="Courier New"/>
              </a:rPr>
              <a:t> +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=</a:t>
            </a:r>
            <a:r>
              <a:rPr lang="en-US" altLang="ko-KR" b="1" spc="-30">
                <a:latin typeface="Consolas" panose="020B0609020204030204" pitchFamily="49" charset="0"/>
                <a:cs typeface="Courier New"/>
              </a:rPr>
              <a:t> ++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i;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0" lvl="1"/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time_end</a:t>
            </a:r>
            <a:r>
              <a:rPr lang="en-US" altLang="ko-KR" b="1" spc="-5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=</a:t>
            </a:r>
            <a:r>
              <a:rPr lang="en-US" altLang="ko-KR" b="1" spc="-5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ctime_in_sec();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time_taken</a:t>
            </a:r>
            <a:r>
              <a:rPr lang="en-US" altLang="ko-KR" b="1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urier New"/>
              </a:rPr>
              <a:t>=</a:t>
            </a:r>
            <a:r>
              <a:rPr lang="en-US" altLang="ko-KR" b="1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time_end</a:t>
            </a:r>
            <a:r>
              <a:rPr lang="en-US" altLang="ko-KR" b="1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urier New"/>
              </a:rPr>
              <a:t>-</a:t>
            </a:r>
            <a:r>
              <a:rPr lang="en-US" altLang="ko-KR" b="1" spc="-3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</a:t>
            </a:r>
            <a:r>
              <a:rPr lang="en-US" altLang="ko-KR" b="1" spc="-10" err="1">
                <a:latin typeface="Consolas" panose="020B0609020204030204" pitchFamily="49" charset="0"/>
                <a:cs typeface="Courier New"/>
              </a:rPr>
              <a:t>_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start;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4605" y="5572935"/>
            <a:ext cx="5216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timing calls embedded before and after the summation to calculate the time required for the calculation.</a:t>
            </a:r>
          </a:p>
        </p:txBody>
      </p:sp>
    </p:spTree>
    <p:extLst>
      <p:ext uri="{BB962C8B-B14F-4D97-AF65-F5344CB8AC3E}">
        <p14:creationId xmlns:p14="http://schemas.microsoft.com/office/powerpoint/2010/main" val="26368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Algorithm 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sum_of_n_2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pSp>
        <p:nvGrpSpPr>
          <p:cNvPr id="9" name="object 5"/>
          <p:cNvGrpSpPr/>
          <p:nvPr/>
        </p:nvGrpSpPr>
        <p:grpSpPr>
          <a:xfrm>
            <a:off x="5868102" y="1353046"/>
            <a:ext cx="4977130" cy="824230"/>
            <a:chOff x="3412121" y="1591817"/>
            <a:chExt cx="4977130" cy="824230"/>
          </a:xfrm>
        </p:grpSpPr>
        <p:sp>
          <p:nvSpPr>
            <p:cNvPr id="10" name="object 6"/>
            <p:cNvSpPr/>
            <p:nvPr/>
          </p:nvSpPr>
          <p:spPr>
            <a:xfrm>
              <a:off x="3422027" y="1601723"/>
              <a:ext cx="4958080" cy="803910"/>
            </a:xfrm>
            <a:custGeom>
              <a:avLst/>
              <a:gdLst/>
              <a:ahLst/>
              <a:cxnLst/>
              <a:rect l="l" t="t" r="r" b="b"/>
              <a:pathLst>
                <a:path w="4958080" h="803910">
                  <a:moveTo>
                    <a:pt x="4957572" y="723899"/>
                  </a:moveTo>
                  <a:lnTo>
                    <a:pt x="4957572" y="80009"/>
                  </a:lnTo>
                  <a:lnTo>
                    <a:pt x="4951273" y="48863"/>
                  </a:lnTo>
                  <a:lnTo>
                    <a:pt x="4934045" y="23431"/>
                  </a:lnTo>
                  <a:lnTo>
                    <a:pt x="4908387" y="6286"/>
                  </a:lnTo>
                  <a:lnTo>
                    <a:pt x="4876800" y="0"/>
                  </a:lnTo>
                  <a:lnTo>
                    <a:pt x="80010" y="0"/>
                  </a:ln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0" y="723900"/>
                  </a:lnTo>
                  <a:lnTo>
                    <a:pt x="6286" y="755046"/>
                  </a:lnTo>
                  <a:lnTo>
                    <a:pt x="23431" y="780478"/>
                  </a:lnTo>
                  <a:lnTo>
                    <a:pt x="48863" y="797623"/>
                  </a:lnTo>
                  <a:lnTo>
                    <a:pt x="80010" y="803910"/>
                  </a:lnTo>
                  <a:lnTo>
                    <a:pt x="4876800" y="803909"/>
                  </a:lnTo>
                  <a:lnTo>
                    <a:pt x="4908387" y="797623"/>
                  </a:lnTo>
                  <a:lnTo>
                    <a:pt x="4934045" y="780478"/>
                  </a:lnTo>
                  <a:lnTo>
                    <a:pt x="4951273" y="755046"/>
                  </a:lnTo>
                  <a:lnTo>
                    <a:pt x="4957572" y="723899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3412121" y="1591817"/>
              <a:ext cx="4977130" cy="824230"/>
            </a:xfrm>
            <a:custGeom>
              <a:avLst/>
              <a:gdLst/>
              <a:ahLst/>
              <a:cxnLst/>
              <a:rect l="l" t="t" r="r" b="b"/>
              <a:pathLst>
                <a:path w="4977130" h="824230">
                  <a:moveTo>
                    <a:pt x="4976622" y="742187"/>
                  </a:moveTo>
                  <a:lnTo>
                    <a:pt x="4976622" y="80771"/>
                  </a:lnTo>
                  <a:lnTo>
                    <a:pt x="4975098" y="71627"/>
                  </a:lnTo>
                  <a:lnTo>
                    <a:pt x="4956048" y="32765"/>
                  </a:lnTo>
                  <a:lnTo>
                    <a:pt x="4921758" y="6857"/>
                  </a:lnTo>
                  <a:lnTo>
                    <a:pt x="4904232" y="2285"/>
                  </a:lnTo>
                  <a:lnTo>
                    <a:pt x="4895850" y="761"/>
                  </a:lnTo>
                  <a:lnTo>
                    <a:pt x="4887468" y="63"/>
                  </a:lnTo>
                  <a:lnTo>
                    <a:pt x="89154" y="0"/>
                  </a:lnTo>
                  <a:lnTo>
                    <a:pt x="80010" y="761"/>
                  </a:lnTo>
                  <a:lnTo>
                    <a:pt x="39623" y="16001"/>
                  </a:lnTo>
                  <a:lnTo>
                    <a:pt x="10667" y="48005"/>
                  </a:lnTo>
                  <a:lnTo>
                    <a:pt x="0" y="89915"/>
                  </a:lnTo>
                  <a:lnTo>
                    <a:pt x="0" y="733805"/>
                  </a:lnTo>
                  <a:lnTo>
                    <a:pt x="11430" y="777239"/>
                  </a:lnTo>
                  <a:lnTo>
                    <a:pt x="19050" y="788669"/>
                  </a:lnTo>
                  <a:lnTo>
                    <a:pt x="19050" y="89915"/>
                  </a:lnTo>
                  <a:lnTo>
                    <a:pt x="19812" y="82295"/>
                  </a:lnTo>
                  <a:lnTo>
                    <a:pt x="20574" y="75437"/>
                  </a:lnTo>
                  <a:lnTo>
                    <a:pt x="22098" y="68579"/>
                  </a:lnTo>
                  <a:lnTo>
                    <a:pt x="25145" y="62483"/>
                  </a:lnTo>
                  <a:lnTo>
                    <a:pt x="28194" y="55625"/>
                  </a:lnTo>
                  <a:lnTo>
                    <a:pt x="31242" y="50291"/>
                  </a:lnTo>
                  <a:lnTo>
                    <a:pt x="40386" y="39623"/>
                  </a:lnTo>
                  <a:lnTo>
                    <a:pt x="44957" y="35051"/>
                  </a:lnTo>
                  <a:lnTo>
                    <a:pt x="51053" y="31241"/>
                  </a:lnTo>
                  <a:lnTo>
                    <a:pt x="56388" y="27431"/>
                  </a:lnTo>
                  <a:lnTo>
                    <a:pt x="4887468" y="19126"/>
                  </a:lnTo>
                  <a:lnTo>
                    <a:pt x="4901946" y="20573"/>
                  </a:lnTo>
                  <a:lnTo>
                    <a:pt x="4937760" y="40385"/>
                  </a:lnTo>
                  <a:lnTo>
                    <a:pt x="4941570" y="45719"/>
                  </a:lnTo>
                  <a:lnTo>
                    <a:pt x="4946142" y="51053"/>
                  </a:lnTo>
                  <a:lnTo>
                    <a:pt x="4952238" y="63245"/>
                  </a:lnTo>
                  <a:lnTo>
                    <a:pt x="4954524" y="69341"/>
                  </a:lnTo>
                  <a:lnTo>
                    <a:pt x="4956810" y="76199"/>
                  </a:lnTo>
                  <a:lnTo>
                    <a:pt x="4957572" y="83057"/>
                  </a:lnTo>
                  <a:lnTo>
                    <a:pt x="4957572" y="789050"/>
                  </a:lnTo>
                  <a:lnTo>
                    <a:pt x="4965954" y="776477"/>
                  </a:lnTo>
                  <a:lnTo>
                    <a:pt x="4969764" y="768095"/>
                  </a:lnTo>
                  <a:lnTo>
                    <a:pt x="4972812" y="759713"/>
                  </a:lnTo>
                  <a:lnTo>
                    <a:pt x="4975098" y="751331"/>
                  </a:lnTo>
                  <a:lnTo>
                    <a:pt x="4976622" y="742187"/>
                  </a:lnTo>
                  <a:close/>
                </a:path>
                <a:path w="4977130" h="824230">
                  <a:moveTo>
                    <a:pt x="4957572" y="789050"/>
                  </a:moveTo>
                  <a:lnTo>
                    <a:pt x="4957572" y="741425"/>
                  </a:lnTo>
                  <a:lnTo>
                    <a:pt x="4954524" y="755141"/>
                  </a:lnTo>
                  <a:lnTo>
                    <a:pt x="4952238" y="761999"/>
                  </a:lnTo>
                  <a:lnTo>
                    <a:pt x="4926330" y="792479"/>
                  </a:lnTo>
                  <a:lnTo>
                    <a:pt x="4887468" y="804587"/>
                  </a:lnTo>
                  <a:lnTo>
                    <a:pt x="89154" y="804595"/>
                  </a:lnTo>
                  <a:lnTo>
                    <a:pt x="81534" y="803825"/>
                  </a:lnTo>
                  <a:lnTo>
                    <a:pt x="44196" y="787907"/>
                  </a:lnTo>
                  <a:lnTo>
                    <a:pt x="22098" y="754379"/>
                  </a:lnTo>
                  <a:lnTo>
                    <a:pt x="19050" y="740663"/>
                  </a:lnTo>
                  <a:lnTo>
                    <a:pt x="19050" y="788669"/>
                  </a:lnTo>
                  <a:lnTo>
                    <a:pt x="55626" y="816863"/>
                  </a:lnTo>
                  <a:lnTo>
                    <a:pt x="83058" y="823098"/>
                  </a:lnTo>
                  <a:lnTo>
                    <a:pt x="89154" y="823652"/>
                  </a:lnTo>
                  <a:lnTo>
                    <a:pt x="4887468" y="823721"/>
                  </a:lnTo>
                  <a:lnTo>
                    <a:pt x="4930140" y="812291"/>
                  </a:lnTo>
                  <a:lnTo>
                    <a:pt x="4956810" y="790193"/>
                  </a:lnTo>
                  <a:lnTo>
                    <a:pt x="4957572" y="78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8"/>
          <p:cNvSpPr txBox="1"/>
          <p:nvPr/>
        </p:nvSpPr>
        <p:spPr>
          <a:xfrm>
            <a:off x="5971982" y="1553706"/>
            <a:ext cx="18999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Set</a:t>
            </a:r>
            <a:r>
              <a:rPr sz="22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sum</a:t>
            </a:r>
            <a:r>
              <a:rPr sz="2200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sz="22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dirty="0">
                <a:solidFill>
                  <a:srgbClr val="FFFFFF"/>
                </a:solidFill>
                <a:latin typeface="Gill Sans MT"/>
                <a:cs typeface="Gill Sans MT"/>
              </a:rPr>
              <a:t>0</a:t>
            </a:r>
            <a:endParaRPr sz="2200" dirty="0">
              <a:latin typeface="Gill Sans MT"/>
              <a:cs typeface="Gill Sans MT"/>
            </a:endParaRPr>
          </a:p>
        </p:txBody>
      </p:sp>
      <p:grpSp>
        <p:nvGrpSpPr>
          <p:cNvPr id="13" name="object 9"/>
          <p:cNvGrpSpPr/>
          <p:nvPr/>
        </p:nvGrpSpPr>
        <p:grpSpPr>
          <a:xfrm>
            <a:off x="6287202" y="2291830"/>
            <a:ext cx="5414010" cy="1762125"/>
            <a:chOff x="3831221" y="2530601"/>
            <a:chExt cx="5414010" cy="1762125"/>
          </a:xfrm>
        </p:grpSpPr>
        <p:sp>
          <p:nvSpPr>
            <p:cNvPr id="14" name="object 10"/>
            <p:cNvSpPr/>
            <p:nvPr/>
          </p:nvSpPr>
          <p:spPr>
            <a:xfrm>
              <a:off x="3840365" y="2539745"/>
              <a:ext cx="4958080" cy="805180"/>
            </a:xfrm>
            <a:custGeom>
              <a:avLst/>
              <a:gdLst/>
              <a:ahLst/>
              <a:cxnLst/>
              <a:rect l="l" t="t" r="r" b="b"/>
              <a:pathLst>
                <a:path w="4958080" h="805179">
                  <a:moveTo>
                    <a:pt x="4957572" y="723899"/>
                  </a:moveTo>
                  <a:lnTo>
                    <a:pt x="4957572" y="80771"/>
                  </a:lnTo>
                  <a:lnTo>
                    <a:pt x="4951285" y="49184"/>
                  </a:lnTo>
                  <a:lnTo>
                    <a:pt x="4934140" y="23526"/>
                  </a:lnTo>
                  <a:lnTo>
                    <a:pt x="4908708" y="6298"/>
                  </a:lnTo>
                  <a:lnTo>
                    <a:pt x="4877562" y="0"/>
                  </a:lnTo>
                  <a:lnTo>
                    <a:pt x="80772" y="0"/>
                  </a:lnTo>
                  <a:lnTo>
                    <a:pt x="49184" y="6298"/>
                  </a:lnTo>
                  <a:lnTo>
                    <a:pt x="23526" y="23526"/>
                  </a:lnTo>
                  <a:lnTo>
                    <a:pt x="6298" y="49184"/>
                  </a:lnTo>
                  <a:lnTo>
                    <a:pt x="0" y="80772"/>
                  </a:lnTo>
                  <a:lnTo>
                    <a:pt x="0" y="723900"/>
                  </a:lnTo>
                  <a:lnTo>
                    <a:pt x="6298" y="755165"/>
                  </a:lnTo>
                  <a:lnTo>
                    <a:pt x="23526" y="780859"/>
                  </a:lnTo>
                  <a:lnTo>
                    <a:pt x="49184" y="798266"/>
                  </a:lnTo>
                  <a:lnTo>
                    <a:pt x="80772" y="804672"/>
                  </a:lnTo>
                  <a:lnTo>
                    <a:pt x="4877562" y="804671"/>
                  </a:lnTo>
                  <a:lnTo>
                    <a:pt x="4908708" y="798266"/>
                  </a:lnTo>
                  <a:lnTo>
                    <a:pt x="4934140" y="780859"/>
                  </a:lnTo>
                  <a:lnTo>
                    <a:pt x="4951285" y="755165"/>
                  </a:lnTo>
                  <a:lnTo>
                    <a:pt x="4957572" y="723899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3831221" y="2530601"/>
              <a:ext cx="4977130" cy="822960"/>
            </a:xfrm>
            <a:custGeom>
              <a:avLst/>
              <a:gdLst/>
              <a:ahLst/>
              <a:cxnLst/>
              <a:rect l="l" t="t" r="r" b="b"/>
              <a:pathLst>
                <a:path w="4977130" h="822960">
                  <a:moveTo>
                    <a:pt x="4976622" y="733044"/>
                  </a:moveTo>
                  <a:lnTo>
                    <a:pt x="4976622" y="89154"/>
                  </a:lnTo>
                  <a:lnTo>
                    <a:pt x="4975860" y="80010"/>
                  </a:lnTo>
                  <a:lnTo>
                    <a:pt x="4960620" y="38862"/>
                  </a:lnTo>
                  <a:lnTo>
                    <a:pt x="4929378" y="10668"/>
                  </a:lnTo>
                  <a:lnTo>
                    <a:pt x="4895088" y="0"/>
                  </a:lnTo>
                  <a:lnTo>
                    <a:pt x="80010" y="0"/>
                  </a:lnTo>
                  <a:lnTo>
                    <a:pt x="38861" y="15240"/>
                  </a:lnTo>
                  <a:lnTo>
                    <a:pt x="6857" y="54864"/>
                  </a:lnTo>
                  <a:lnTo>
                    <a:pt x="0" y="80772"/>
                  </a:lnTo>
                  <a:lnTo>
                    <a:pt x="0" y="742950"/>
                  </a:lnTo>
                  <a:lnTo>
                    <a:pt x="15240" y="784098"/>
                  </a:lnTo>
                  <a:lnTo>
                    <a:pt x="19050" y="788996"/>
                  </a:lnTo>
                  <a:lnTo>
                    <a:pt x="19050" y="82296"/>
                  </a:lnTo>
                  <a:lnTo>
                    <a:pt x="20574" y="74676"/>
                  </a:lnTo>
                  <a:lnTo>
                    <a:pt x="39623" y="39624"/>
                  </a:lnTo>
                  <a:lnTo>
                    <a:pt x="76200" y="19812"/>
                  </a:lnTo>
                  <a:lnTo>
                    <a:pt x="4894326" y="19050"/>
                  </a:lnTo>
                  <a:lnTo>
                    <a:pt x="4908042" y="22098"/>
                  </a:lnTo>
                  <a:lnTo>
                    <a:pt x="4941570" y="44958"/>
                  </a:lnTo>
                  <a:lnTo>
                    <a:pt x="4957572" y="89916"/>
                  </a:lnTo>
                  <a:lnTo>
                    <a:pt x="4957572" y="788234"/>
                  </a:lnTo>
                  <a:lnTo>
                    <a:pt x="4961382" y="783336"/>
                  </a:lnTo>
                  <a:lnTo>
                    <a:pt x="4965954" y="775716"/>
                  </a:lnTo>
                  <a:lnTo>
                    <a:pt x="4969764" y="768096"/>
                  </a:lnTo>
                  <a:lnTo>
                    <a:pt x="4972812" y="759714"/>
                  </a:lnTo>
                  <a:lnTo>
                    <a:pt x="4975098" y="750570"/>
                  </a:lnTo>
                  <a:lnTo>
                    <a:pt x="4976622" y="733044"/>
                  </a:lnTo>
                  <a:close/>
                </a:path>
                <a:path w="4977130" h="822960">
                  <a:moveTo>
                    <a:pt x="4957572" y="788234"/>
                  </a:moveTo>
                  <a:lnTo>
                    <a:pt x="4957572" y="733044"/>
                  </a:lnTo>
                  <a:lnTo>
                    <a:pt x="4956048" y="748284"/>
                  </a:lnTo>
                  <a:lnTo>
                    <a:pt x="4953762" y="754380"/>
                  </a:lnTo>
                  <a:lnTo>
                    <a:pt x="4931664" y="787908"/>
                  </a:lnTo>
                  <a:lnTo>
                    <a:pt x="4893564" y="803910"/>
                  </a:lnTo>
                  <a:lnTo>
                    <a:pt x="81534" y="803910"/>
                  </a:lnTo>
                  <a:lnTo>
                    <a:pt x="67818" y="800862"/>
                  </a:lnTo>
                  <a:lnTo>
                    <a:pt x="34290" y="778002"/>
                  </a:lnTo>
                  <a:lnTo>
                    <a:pt x="19050" y="739902"/>
                  </a:lnTo>
                  <a:lnTo>
                    <a:pt x="19050" y="788996"/>
                  </a:lnTo>
                  <a:lnTo>
                    <a:pt x="54864" y="816102"/>
                  </a:lnTo>
                  <a:lnTo>
                    <a:pt x="80772" y="822960"/>
                  </a:lnTo>
                  <a:lnTo>
                    <a:pt x="4886706" y="822960"/>
                  </a:lnTo>
                  <a:lnTo>
                    <a:pt x="4930140" y="812292"/>
                  </a:lnTo>
                  <a:lnTo>
                    <a:pt x="4956048" y="790194"/>
                  </a:lnTo>
                  <a:lnTo>
                    <a:pt x="4957572" y="788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4277753" y="3478529"/>
              <a:ext cx="4958080" cy="803910"/>
            </a:xfrm>
            <a:custGeom>
              <a:avLst/>
              <a:gdLst/>
              <a:ahLst/>
              <a:cxnLst/>
              <a:rect l="l" t="t" r="r" b="b"/>
              <a:pathLst>
                <a:path w="4958080" h="803910">
                  <a:moveTo>
                    <a:pt x="4957572" y="723137"/>
                  </a:moveTo>
                  <a:lnTo>
                    <a:pt x="4957572" y="80009"/>
                  </a:lnTo>
                  <a:lnTo>
                    <a:pt x="4951285" y="48863"/>
                  </a:lnTo>
                  <a:lnTo>
                    <a:pt x="4934140" y="23431"/>
                  </a:lnTo>
                  <a:lnTo>
                    <a:pt x="4908708" y="6286"/>
                  </a:lnTo>
                  <a:lnTo>
                    <a:pt x="4877562" y="0"/>
                  </a:lnTo>
                  <a:lnTo>
                    <a:pt x="80772" y="0"/>
                  </a:lnTo>
                  <a:lnTo>
                    <a:pt x="49184" y="6286"/>
                  </a:lnTo>
                  <a:lnTo>
                    <a:pt x="23526" y="23431"/>
                  </a:lnTo>
                  <a:lnTo>
                    <a:pt x="6298" y="48863"/>
                  </a:lnTo>
                  <a:lnTo>
                    <a:pt x="0" y="80010"/>
                  </a:lnTo>
                  <a:lnTo>
                    <a:pt x="0" y="723138"/>
                  </a:lnTo>
                  <a:lnTo>
                    <a:pt x="6298" y="754725"/>
                  </a:lnTo>
                  <a:lnTo>
                    <a:pt x="23526" y="780383"/>
                  </a:lnTo>
                  <a:lnTo>
                    <a:pt x="49184" y="797611"/>
                  </a:lnTo>
                  <a:lnTo>
                    <a:pt x="80772" y="803910"/>
                  </a:lnTo>
                  <a:lnTo>
                    <a:pt x="4877562" y="803909"/>
                  </a:lnTo>
                  <a:lnTo>
                    <a:pt x="4908708" y="797611"/>
                  </a:lnTo>
                  <a:lnTo>
                    <a:pt x="4934140" y="780383"/>
                  </a:lnTo>
                  <a:lnTo>
                    <a:pt x="4951285" y="754725"/>
                  </a:lnTo>
                  <a:lnTo>
                    <a:pt x="4957572" y="72313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4268609" y="3468623"/>
              <a:ext cx="4977130" cy="824230"/>
            </a:xfrm>
            <a:custGeom>
              <a:avLst/>
              <a:gdLst/>
              <a:ahLst/>
              <a:cxnLst/>
              <a:rect l="l" t="t" r="r" b="b"/>
              <a:pathLst>
                <a:path w="4977130" h="824229">
                  <a:moveTo>
                    <a:pt x="4976622" y="733044"/>
                  </a:moveTo>
                  <a:lnTo>
                    <a:pt x="4976622" y="89154"/>
                  </a:lnTo>
                  <a:lnTo>
                    <a:pt x="4975860" y="80010"/>
                  </a:lnTo>
                  <a:lnTo>
                    <a:pt x="4956048" y="32766"/>
                  </a:lnTo>
                  <a:lnTo>
                    <a:pt x="4920996" y="6858"/>
                  </a:lnTo>
                  <a:lnTo>
                    <a:pt x="4893564" y="623"/>
                  </a:lnTo>
                  <a:lnTo>
                    <a:pt x="4886706" y="0"/>
                  </a:lnTo>
                  <a:lnTo>
                    <a:pt x="89154" y="0"/>
                  </a:lnTo>
                  <a:lnTo>
                    <a:pt x="46481" y="11430"/>
                  </a:lnTo>
                  <a:lnTo>
                    <a:pt x="15239" y="40386"/>
                  </a:lnTo>
                  <a:lnTo>
                    <a:pt x="10667" y="47244"/>
                  </a:lnTo>
                  <a:lnTo>
                    <a:pt x="6857" y="55626"/>
                  </a:lnTo>
                  <a:lnTo>
                    <a:pt x="3809" y="64008"/>
                  </a:lnTo>
                  <a:lnTo>
                    <a:pt x="1523" y="72390"/>
                  </a:lnTo>
                  <a:lnTo>
                    <a:pt x="0" y="81534"/>
                  </a:lnTo>
                  <a:lnTo>
                    <a:pt x="0" y="742950"/>
                  </a:lnTo>
                  <a:lnTo>
                    <a:pt x="15240" y="784098"/>
                  </a:lnTo>
                  <a:lnTo>
                    <a:pt x="19050" y="788996"/>
                  </a:lnTo>
                  <a:lnTo>
                    <a:pt x="19050" y="82296"/>
                  </a:lnTo>
                  <a:lnTo>
                    <a:pt x="22098" y="68580"/>
                  </a:lnTo>
                  <a:lnTo>
                    <a:pt x="24383" y="61722"/>
                  </a:lnTo>
                  <a:lnTo>
                    <a:pt x="27432" y="55626"/>
                  </a:lnTo>
                  <a:lnTo>
                    <a:pt x="31242" y="50292"/>
                  </a:lnTo>
                  <a:lnTo>
                    <a:pt x="35052" y="44196"/>
                  </a:lnTo>
                  <a:lnTo>
                    <a:pt x="69342" y="22098"/>
                  </a:lnTo>
                  <a:lnTo>
                    <a:pt x="4886706" y="19050"/>
                  </a:lnTo>
                  <a:lnTo>
                    <a:pt x="4895088" y="19896"/>
                  </a:lnTo>
                  <a:lnTo>
                    <a:pt x="4932426" y="35814"/>
                  </a:lnTo>
                  <a:lnTo>
                    <a:pt x="4945380" y="51054"/>
                  </a:lnTo>
                  <a:lnTo>
                    <a:pt x="4949190" y="56388"/>
                  </a:lnTo>
                  <a:lnTo>
                    <a:pt x="4957572" y="90678"/>
                  </a:lnTo>
                  <a:lnTo>
                    <a:pt x="4957572" y="788234"/>
                  </a:lnTo>
                  <a:lnTo>
                    <a:pt x="4961382" y="783336"/>
                  </a:lnTo>
                  <a:lnTo>
                    <a:pt x="4965954" y="775716"/>
                  </a:lnTo>
                  <a:lnTo>
                    <a:pt x="4969764" y="768096"/>
                  </a:lnTo>
                  <a:lnTo>
                    <a:pt x="4972812" y="759714"/>
                  </a:lnTo>
                  <a:lnTo>
                    <a:pt x="4975098" y="751332"/>
                  </a:lnTo>
                  <a:lnTo>
                    <a:pt x="4976622" y="733044"/>
                  </a:lnTo>
                  <a:close/>
                </a:path>
                <a:path w="4977130" h="824229">
                  <a:moveTo>
                    <a:pt x="4957572" y="788234"/>
                  </a:moveTo>
                  <a:lnTo>
                    <a:pt x="4957572" y="733044"/>
                  </a:lnTo>
                  <a:lnTo>
                    <a:pt x="4956810" y="741426"/>
                  </a:lnTo>
                  <a:lnTo>
                    <a:pt x="4956048" y="748284"/>
                  </a:lnTo>
                  <a:lnTo>
                    <a:pt x="4936236" y="784098"/>
                  </a:lnTo>
                  <a:lnTo>
                    <a:pt x="4925568" y="792480"/>
                  </a:lnTo>
                  <a:lnTo>
                    <a:pt x="4920234" y="796290"/>
                  </a:lnTo>
                  <a:lnTo>
                    <a:pt x="4914138" y="798576"/>
                  </a:lnTo>
                  <a:lnTo>
                    <a:pt x="4907280" y="801624"/>
                  </a:lnTo>
                  <a:lnTo>
                    <a:pt x="4900422" y="803148"/>
                  </a:lnTo>
                  <a:lnTo>
                    <a:pt x="4893564" y="803910"/>
                  </a:lnTo>
                  <a:lnTo>
                    <a:pt x="4886706" y="804595"/>
                  </a:lnTo>
                  <a:lnTo>
                    <a:pt x="89154" y="804595"/>
                  </a:lnTo>
                  <a:lnTo>
                    <a:pt x="74676" y="803148"/>
                  </a:lnTo>
                  <a:lnTo>
                    <a:pt x="39624" y="783336"/>
                  </a:lnTo>
                  <a:lnTo>
                    <a:pt x="19812" y="747522"/>
                  </a:lnTo>
                  <a:lnTo>
                    <a:pt x="19050" y="739902"/>
                  </a:lnTo>
                  <a:lnTo>
                    <a:pt x="19050" y="788996"/>
                  </a:lnTo>
                  <a:lnTo>
                    <a:pt x="54864" y="816102"/>
                  </a:lnTo>
                  <a:lnTo>
                    <a:pt x="89916" y="823722"/>
                  </a:lnTo>
                  <a:lnTo>
                    <a:pt x="4896612" y="822960"/>
                  </a:lnTo>
                  <a:lnTo>
                    <a:pt x="4936998" y="807720"/>
                  </a:lnTo>
                  <a:lnTo>
                    <a:pt x="4956048" y="790194"/>
                  </a:lnTo>
                  <a:lnTo>
                    <a:pt x="4957572" y="788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4"/>
          <p:cNvSpPr txBox="1"/>
          <p:nvPr/>
        </p:nvSpPr>
        <p:spPr>
          <a:xfrm>
            <a:off x="6391082" y="2346186"/>
            <a:ext cx="3489953" cy="14446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459"/>
              </a:spcBef>
            </a:pPr>
            <a:r>
              <a:rPr lang="en-US" sz="2200" spc="-10" dirty="0">
                <a:solidFill>
                  <a:srgbClr val="FFFFFF"/>
                </a:solidFill>
                <a:latin typeface="Gill Sans MT"/>
                <a:cs typeface="Gill Sans MT"/>
              </a:rPr>
              <a:t>Use the equation (n(n + 1))/2, to  calculate the total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 dirty="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Return</a:t>
            </a:r>
            <a:r>
              <a:rPr sz="2200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ill Sans MT"/>
                <a:cs typeface="Gill Sans MT"/>
              </a:rPr>
              <a:t>sum</a:t>
            </a:r>
            <a:endParaRPr sz="2200" dirty="0">
              <a:latin typeface="Gill Sans MT"/>
              <a:cs typeface="Gill Sans MT"/>
            </a:endParaRPr>
          </a:p>
        </p:txBody>
      </p:sp>
      <p:grpSp>
        <p:nvGrpSpPr>
          <p:cNvPr id="19" name="object 15"/>
          <p:cNvGrpSpPr/>
          <p:nvPr/>
        </p:nvGrpSpPr>
        <p:grpSpPr>
          <a:xfrm>
            <a:off x="10269401" y="1963408"/>
            <a:ext cx="1009650" cy="1477645"/>
            <a:chOff x="7813420" y="2202179"/>
            <a:chExt cx="1009650" cy="1477645"/>
          </a:xfrm>
        </p:grpSpPr>
        <p:pic>
          <p:nvPicPr>
            <p:cNvPr id="20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7817" y="2211323"/>
              <a:ext cx="522719" cy="522731"/>
            </a:xfrm>
            <a:prstGeom prst="rect">
              <a:avLst/>
            </a:prstGeom>
          </p:spPr>
        </p:pic>
        <p:pic>
          <p:nvPicPr>
            <p:cNvPr id="21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3420" y="2202179"/>
              <a:ext cx="572274" cy="544829"/>
            </a:xfrm>
            <a:prstGeom prst="rect">
              <a:avLst/>
            </a:prstGeom>
          </p:spPr>
        </p:pic>
        <p:pic>
          <p:nvPicPr>
            <p:cNvPr id="22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205" y="3144773"/>
              <a:ext cx="522719" cy="522731"/>
            </a:xfrm>
            <a:prstGeom prst="rect">
              <a:avLst/>
            </a:prstGeom>
          </p:spPr>
        </p:pic>
        <p:pic>
          <p:nvPicPr>
            <p:cNvPr id="23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0821" y="3134867"/>
              <a:ext cx="572249" cy="54482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28840" y="3239758"/>
            <a:ext cx="5112568" cy="1767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 dirty="0" err="1">
                <a:latin typeface="Consolas" panose="020B0609020204030204" pitchFamily="49" charset="0"/>
                <a:cs typeface="Courier New"/>
              </a:rPr>
              <a:t>time_start</a:t>
            </a:r>
            <a:r>
              <a:rPr lang="en-US" altLang="ko-KR" b="1" spc="-6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=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ctime_in_sec();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558800" marR="5080" indent="-546735">
              <a:lnSpc>
                <a:spcPct val="100000"/>
              </a:lnSpc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sum </a:t>
            </a: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= n * (n + 1)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 2;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0" lvl="1"/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time_end</a:t>
            </a:r>
            <a:r>
              <a:rPr lang="en-US" altLang="ko-KR" b="1" spc="-5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=</a:t>
            </a:r>
            <a:r>
              <a:rPr lang="en-US" altLang="ko-KR" b="1" spc="-5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ctime_in_sec();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time_taken</a:t>
            </a:r>
            <a:r>
              <a:rPr lang="en-US" altLang="ko-KR" b="1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urier New"/>
              </a:rPr>
              <a:t>=</a:t>
            </a:r>
            <a:r>
              <a:rPr lang="en-US" altLang="ko-KR" b="1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time_end</a:t>
            </a:r>
            <a:r>
              <a:rPr lang="en-US" altLang="ko-KR" b="1"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urier New"/>
              </a:rPr>
              <a:t>-</a:t>
            </a:r>
            <a:r>
              <a:rPr lang="en-US" altLang="ko-KR" b="1" spc="-3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 dirty="0" err="1">
                <a:latin typeface="Consolas" panose="020B0609020204030204" pitchFamily="49" charset="0"/>
                <a:cs typeface="Courier New"/>
              </a:rPr>
              <a:t>time</a:t>
            </a:r>
            <a:r>
              <a:rPr lang="en-US" altLang="ko-KR" b="1" spc="-10" err="1">
                <a:latin typeface="Consolas" panose="020B0609020204030204" pitchFamily="49" charset="0"/>
                <a:cs typeface="Courier New"/>
              </a:rPr>
              <a:t>_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start;</a:t>
            </a:r>
            <a:endParaRPr lang="en-US" altLang="ko-KR" b="1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4605" y="5572935"/>
            <a:ext cx="5216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timing calls embedded before and after the summation to calculate the time required for the calculation.</a:t>
            </a:r>
          </a:p>
        </p:txBody>
      </p:sp>
    </p:spTree>
    <p:extLst>
      <p:ext uri="{BB962C8B-B14F-4D97-AF65-F5344CB8AC3E}">
        <p14:creationId xmlns:p14="http://schemas.microsoft.com/office/powerpoint/2010/main" val="41306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Experimental Result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Using 4 different values for n:	[10000, 100000, 1000000,  10000000]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 shall </a:t>
            </a:r>
            <a:r>
              <a:rPr lang="en-US" altLang="ko-KR" b="1" dirty="0">
                <a:solidFill>
                  <a:srgbClr val="C00000"/>
                </a:solidFill>
              </a:rPr>
              <a:t>count </a:t>
            </a:r>
            <a:r>
              <a:rPr lang="en-US" altLang="ko-KR" dirty="0"/>
              <a:t>the number of basic operations of an algorithm and </a:t>
            </a:r>
            <a:r>
              <a:rPr lang="en-US" altLang="ko-KR" b="1" dirty="0">
                <a:solidFill>
                  <a:srgbClr val="C00000"/>
                </a:solidFill>
              </a:rPr>
              <a:t>generalize</a:t>
            </a:r>
            <a:r>
              <a:rPr lang="en-US" altLang="ko-KR" dirty="0"/>
              <a:t> the count.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aphicFrame>
        <p:nvGraphicFramePr>
          <p:cNvPr id="2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17128"/>
              </p:ext>
            </p:extLst>
          </p:nvPr>
        </p:nvGraphicFramePr>
        <p:xfrm>
          <a:off x="4295800" y="1520114"/>
          <a:ext cx="7405873" cy="212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n</a:t>
                      </a:r>
                      <a:endParaRPr sz="20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9163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2000" b="1" spc="-5" dirty="0" err="1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um_of_n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br>
                        <a:rPr lang="en-US" sz="20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</a:br>
                      <a:r>
                        <a:rPr sz="2000" b="1" spc="-1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(for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loop)</a:t>
                      </a:r>
                      <a:endParaRPr sz="20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756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sum_of_n_2  </a:t>
                      </a:r>
                      <a:br>
                        <a:rPr lang="en-US" sz="20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</a:br>
                      <a:r>
                        <a:rPr sz="20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(equation)</a:t>
                      </a:r>
                      <a:endParaRPr sz="2000" dirty="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10000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0.0033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0.00000181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100000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0.0291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0.00000131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1000000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0.3045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0.00000107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10000000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2.7145</a:t>
                      </a:r>
                      <a:endParaRPr sz="2000">
                        <a:latin typeface="Gill Sans MT"/>
                        <a:cs typeface="Gill Sans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dirty="0">
                          <a:latin typeface="Gill Sans MT"/>
                          <a:cs typeface="Gill Sans MT"/>
                        </a:rPr>
                        <a:t>0.00000123</a:t>
                      </a: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261496" y="3720642"/>
            <a:ext cx="245112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NO impacted by the  number of integers  being added.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16079" y="3720642"/>
            <a:ext cx="237626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Time increase as we  increase the value of n.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31704" y="4005580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Time  Consuming  Process!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43872" y="3499972"/>
            <a:ext cx="2088232" cy="505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1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10" dirty="0"/>
              <a:t>Example</a:t>
            </a:r>
            <a:r>
              <a:rPr lang="en-US" altLang="ko-KR" spc="-50" dirty="0"/>
              <a:t> </a:t>
            </a:r>
            <a:r>
              <a:rPr lang="en-US" altLang="ko-KR" spc="-5" dirty="0"/>
              <a:t>2A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/>
              <a:t>Calculating the </a:t>
            </a:r>
            <a:r>
              <a:rPr lang="en-US" altLang="ko-KR" dirty="0"/>
              <a:t>sum of the first 10 elements in the 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br>
              <a:rPr lang="en-US" altLang="ko-KR"/>
            </a:br>
            <a:endParaRPr lang="en-US" altLang="ko-KR" dirty="0"/>
          </a:p>
          <a:p>
            <a:r>
              <a:rPr lang="en-US" altLang="ko-KR" dirty="0"/>
              <a:t>Total: 34 operations (</a:t>
            </a:r>
            <a:r>
              <a:rPr lang="en-US" altLang="ko-KR" b="1" dirty="0">
                <a:solidFill>
                  <a:srgbClr val="C00000"/>
                </a:solidFill>
              </a:rPr>
              <a:t>steps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35760" y="1484784"/>
            <a:ext cx="511256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int count1(int *numbers, int n) { 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sum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= 0;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idx = 0;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while (idx &lt; </a:t>
            </a:r>
            <a:r>
              <a:rPr lang="en-US" altLang="ko-KR" b="1" spc="-5">
                <a:highlight>
                  <a:srgbClr val="FFFF00"/>
                </a:highlight>
                <a:latin typeface="Consolas" panose="020B0609020204030204" pitchFamily="49" charset="0"/>
                <a:cs typeface="Courier New"/>
              </a:rPr>
              <a:t>10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) {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sum += 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numbers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[idx];  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idx += 1;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}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return sum;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8738317" y="1761783"/>
            <a:ext cx="2962895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2pPr marL="0" lvl="1">
              <a:defRPr sz="1600" spc="-5">
                <a:latin typeface="Consolas" panose="020B0609020204030204" pitchFamily="49" charset="0"/>
                <a:cs typeface="Courier New"/>
              </a:defRPr>
            </a:lvl2pPr>
          </a:lstStyle>
          <a:p>
            <a:r>
              <a:rPr b="1" dirty="0">
                <a:latin typeface="Consolas" panose="020B0609020204030204" pitchFamily="49" charset="0"/>
              </a:rPr>
              <a:t>1 assignment 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b="1" dirty="0">
                <a:latin typeface="Consolas" panose="020B0609020204030204" pitchFamily="49" charset="0"/>
              </a:rPr>
              <a:t>1 assignment </a:t>
            </a:r>
          </a:p>
          <a:p>
            <a:r>
              <a:rPr b="1" dirty="0">
                <a:latin typeface="Consolas" panose="020B0609020204030204" pitchFamily="49" charset="0"/>
              </a:rPr>
              <a:t>11 comparisons </a:t>
            </a:r>
          </a:p>
          <a:p>
            <a:r>
              <a:rPr b="1" dirty="0">
                <a:latin typeface="Consolas" panose="020B0609020204030204" pitchFamily="49" charset="0"/>
              </a:rPr>
              <a:t>10 plus/assignments </a:t>
            </a:r>
          </a:p>
          <a:p>
            <a:r>
              <a:rPr b="1" dirty="0">
                <a:latin typeface="Consolas" panose="020B0609020204030204" pitchFamily="49" charset="0"/>
              </a:rPr>
              <a:t>10 plus/</a:t>
            </a:r>
            <a:r>
              <a:rPr b="1">
                <a:latin typeface="Consolas" panose="020B0609020204030204" pitchFamily="49" charset="0"/>
              </a:rPr>
              <a:t>assignments </a:t>
            </a:r>
            <a:endParaRPr lang="en-US" b="1">
              <a:latin typeface="Consolas" panose="020B0609020204030204" pitchFamily="49" charset="0"/>
            </a:endParaRPr>
          </a:p>
          <a:p>
            <a:endParaRPr b="1" dirty="0">
              <a:latin typeface="Consolas" panose="020B0609020204030204" pitchFamily="49" charset="0"/>
            </a:endParaRPr>
          </a:p>
          <a:p>
            <a:r>
              <a:rPr b="1" dirty="0">
                <a:latin typeface="Consolas" panose="020B0609020204030204" pitchFamily="49" charset="0"/>
              </a:rPr>
              <a:t>1 return </a:t>
            </a:r>
          </a:p>
        </p:txBody>
      </p:sp>
    </p:spTree>
    <p:extLst>
      <p:ext uri="{BB962C8B-B14F-4D97-AF65-F5344CB8AC3E}">
        <p14:creationId xmlns:p14="http://schemas.microsoft.com/office/powerpoint/2010/main" val="227418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10" dirty="0"/>
              <a:t>Example</a:t>
            </a:r>
            <a:r>
              <a:rPr lang="en-US" altLang="ko-KR" spc="-50" dirty="0"/>
              <a:t> </a:t>
            </a:r>
            <a:r>
              <a:rPr lang="en-US" altLang="ko-KR" spc="-5" dirty="0"/>
              <a:t>2B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Example: Calculating </a:t>
            </a:r>
            <a:r>
              <a:rPr lang="en-US" altLang="ko-KR" b="1" dirty="0"/>
              <a:t>the sum of n elements </a:t>
            </a:r>
            <a:r>
              <a:rPr lang="en-US" altLang="ko-KR" dirty="0"/>
              <a:t>in the list.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br>
              <a:rPr lang="en-US" altLang="ko-KR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Total: </a:t>
            </a:r>
            <a:r>
              <a:rPr lang="en-US" altLang="ko-KR" b="1" dirty="0"/>
              <a:t>3n </a:t>
            </a:r>
            <a:r>
              <a:rPr lang="en-US" altLang="ko-KR" b="1"/>
              <a:t>+ 4 </a:t>
            </a:r>
            <a:r>
              <a:rPr lang="en-US" altLang="ko-KR" dirty="0"/>
              <a:t>operations (steps)</a:t>
            </a:r>
          </a:p>
          <a:p>
            <a:r>
              <a:rPr lang="en-US" altLang="ko-KR" dirty="0"/>
              <a:t>We need to measure an algorithm’s time requirement as </a:t>
            </a:r>
            <a:r>
              <a:rPr lang="en-US" altLang="ko-KR" b="1" dirty="0"/>
              <a:t>a  function of the </a:t>
            </a:r>
            <a:r>
              <a:rPr lang="en-US" altLang="ko-KR" b="1" dirty="0">
                <a:solidFill>
                  <a:srgbClr val="C00000"/>
                </a:solidFill>
              </a:rPr>
              <a:t>problem size</a:t>
            </a:r>
            <a:r>
              <a:rPr lang="en-US" altLang="ko-KR" dirty="0"/>
              <a:t>, e.g., in the example above the  problem size is the number of elements in the </a:t>
            </a:r>
            <a:r>
              <a:rPr lang="en-US" altLang="ko-KR"/>
              <a:t>list.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35760" y="1484784"/>
            <a:ext cx="511256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int count2(int *numbers, int n) { 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sum = 0;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idx = 0;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while (idx &lt; n) {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sum += numbers[idx];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    idx += 1;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    }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return sum;</a:t>
            </a:r>
          </a:p>
          <a:p>
            <a:pPr marL="0" lvl="1"/>
            <a:r>
              <a:rPr lang="en-US" altLang="ko-KR" b="1" spc="-5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5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8720777" y="1761783"/>
            <a:ext cx="2962895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2pPr marL="0" lvl="1">
              <a:defRPr sz="1600" spc="-5">
                <a:latin typeface="Consolas" panose="020B0609020204030204" pitchFamily="49" charset="0"/>
                <a:cs typeface="Courier New"/>
              </a:defRPr>
            </a:lvl2pPr>
          </a:lstStyle>
          <a:p>
            <a:r>
              <a:rPr dirty="0">
                <a:latin typeface="Consolas" panose="020B0609020204030204" pitchFamily="49" charset="0"/>
              </a:rPr>
              <a:t>1 assignment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dirty="0">
                <a:latin typeface="Consolas" panose="020B0609020204030204" pitchFamily="49" charset="0"/>
              </a:rPr>
              <a:t>1 assignment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</a:rPr>
              <a:t>+ 1</a:t>
            </a:r>
            <a:r>
              <a:rPr dirty="0">
                <a:latin typeface="Consolas" panose="020B0609020204030204" pitchFamily="49" charset="0"/>
              </a:rPr>
              <a:t> comparisons </a:t>
            </a:r>
          </a:p>
          <a:p>
            <a:r>
              <a:rPr lang="en-US" dirty="0">
                <a:latin typeface="Consolas" panose="020B0609020204030204" pitchFamily="49" charset="0"/>
              </a:rPr>
              <a:t>n</a:t>
            </a:r>
            <a:r>
              <a:rPr dirty="0">
                <a:latin typeface="Consolas" panose="020B0609020204030204" pitchFamily="49" charset="0"/>
              </a:rPr>
              <a:t> plus/assignments </a:t>
            </a:r>
          </a:p>
          <a:p>
            <a:r>
              <a:rPr lang="en-US" dirty="0">
                <a:latin typeface="Consolas" panose="020B0609020204030204" pitchFamily="49" charset="0"/>
              </a:rPr>
              <a:t>n</a:t>
            </a:r>
            <a:r>
              <a:rPr dirty="0">
                <a:latin typeface="Consolas" panose="020B0609020204030204" pitchFamily="49" charset="0"/>
              </a:rPr>
              <a:t> plus/</a:t>
            </a:r>
            <a:r>
              <a:rPr>
                <a:latin typeface="Consolas" panose="020B0609020204030204" pitchFamily="49" charset="0"/>
              </a:rPr>
              <a:t>assignments </a:t>
            </a:r>
            <a:endParaRPr lang="en-US">
              <a:latin typeface="Consolas" panose="020B0609020204030204" pitchFamily="49" charset="0"/>
            </a:endParaRPr>
          </a:p>
          <a:p>
            <a:endParaRPr dirty="0">
              <a:latin typeface="Consolas" panose="020B0609020204030204" pitchFamily="49" charset="0"/>
            </a:endParaRPr>
          </a:p>
          <a:p>
            <a:r>
              <a:rPr dirty="0">
                <a:latin typeface="Consolas" panose="020B0609020204030204" pitchFamily="49" charset="0"/>
              </a:rPr>
              <a:t>1 return </a:t>
            </a:r>
          </a:p>
        </p:txBody>
      </p:sp>
    </p:spTree>
    <p:extLst>
      <p:ext uri="{BB962C8B-B14F-4D97-AF65-F5344CB8AC3E}">
        <p14:creationId xmlns:p14="http://schemas.microsoft.com/office/powerpoint/2010/main" val="61570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5" dirty="0"/>
              <a:t>Problem</a:t>
            </a:r>
            <a:r>
              <a:rPr lang="en-US" altLang="ko-KR" spc="-15" dirty="0"/>
              <a:t> </a:t>
            </a:r>
            <a:r>
              <a:rPr lang="en-US" altLang="ko-KR" spc="-5" dirty="0"/>
              <a:t>size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Performance is usually measured by the </a:t>
            </a:r>
            <a:r>
              <a:rPr lang="en-US" altLang="ko-KR" b="1" dirty="0">
                <a:solidFill>
                  <a:srgbClr val="C00000"/>
                </a:solidFill>
              </a:rPr>
              <a:t>rate </a:t>
            </a:r>
            <a:r>
              <a:rPr lang="en-US" altLang="ko-KR" dirty="0"/>
              <a:t>at which the running time increases as the problem size gets bigger,</a:t>
            </a:r>
          </a:p>
          <a:p>
            <a:pPr lvl="1"/>
            <a:r>
              <a:rPr lang="en-US" altLang="ko-KR" dirty="0"/>
              <a:t>i.e., we are interested in the relationship between the </a:t>
            </a:r>
            <a:r>
              <a:rPr lang="en-US" altLang="ko-KR" dirty="0">
                <a:solidFill>
                  <a:srgbClr val="C00000"/>
                </a:solidFill>
              </a:rPr>
              <a:t>running time</a:t>
            </a:r>
            <a:r>
              <a:rPr lang="en-US" altLang="ko-KR" dirty="0"/>
              <a:t> and the  </a:t>
            </a:r>
            <a:r>
              <a:rPr lang="en-US" altLang="ko-KR" dirty="0">
                <a:solidFill>
                  <a:srgbClr val="C00000"/>
                </a:solidFill>
              </a:rPr>
              <a:t>problem size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is very important that </a:t>
            </a:r>
            <a:r>
              <a:rPr lang="en-US" altLang="ko-KR" dirty="0">
                <a:solidFill>
                  <a:srgbClr val="C00000"/>
                </a:solidFill>
              </a:rPr>
              <a:t>we identify </a:t>
            </a:r>
            <a:r>
              <a:rPr lang="en-US" altLang="ko-KR" b="1" dirty="0"/>
              <a:t>what the problem size is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For example, if we are analyzing an algorithm that processes a list, the problem size  is the </a:t>
            </a:r>
            <a:r>
              <a:rPr lang="en-US" altLang="ko-KR" b="1" dirty="0"/>
              <a:t>size</a:t>
            </a:r>
            <a:r>
              <a:rPr lang="en-US" altLang="ko-KR" dirty="0"/>
              <a:t> of the list.</a:t>
            </a:r>
          </a:p>
          <a:p>
            <a:r>
              <a:rPr lang="en-US" altLang="ko-KR" dirty="0"/>
              <a:t>In many cases, the problem size will be the </a:t>
            </a:r>
            <a:r>
              <a:rPr lang="en-US" altLang="ko-KR" b="1" dirty="0"/>
              <a:t>value</a:t>
            </a:r>
            <a:r>
              <a:rPr lang="en-US" altLang="ko-KR" dirty="0"/>
              <a:t> of a variable,  where the running time of the program depends on how big that value is.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프로그램의 성능을 비교하기 위한 방법을 배우고 </a:t>
            </a:r>
          </a:p>
          <a:p>
            <a:r>
              <a:rPr lang="ko-KR" altLang="en-US" dirty="0"/>
              <a:t>예시를 통해 적용할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15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5" dirty="0"/>
              <a:t>Exercise 1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How many operations are required to do the following tasks?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Adding an element to the end of a list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Printing each element of a list containing n elements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5" dirty="0"/>
              <a:t>Exercise 1 solution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How many operations are required to do the following tasks?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Adding an element to the end of a list – one operation, a constant time, or O(1)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Printing each element of a list containing n elements – n operation, or O(n)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0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10" dirty="0"/>
              <a:t>Example</a:t>
            </a:r>
            <a:r>
              <a:rPr lang="en-US" altLang="ko-KR" spc="-55" dirty="0"/>
              <a:t> </a:t>
            </a:r>
            <a:r>
              <a:rPr lang="en-US" altLang="ko-KR" spc="-5" dirty="0"/>
              <a:t>3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Consider the following two algorithms:</a:t>
                </a:r>
              </a:p>
              <a:p>
                <a:pPr lvl="1"/>
                <a:r>
                  <a:rPr lang="en-US" altLang="ko-KR" dirty="0"/>
                  <a:t>Algorithm A:</a:t>
                </a:r>
              </a:p>
              <a:p>
                <a:pPr lvl="2"/>
                <a:r>
                  <a:rPr lang="en-US" altLang="ko-KR" dirty="0"/>
                  <a:t>Outer Loop: n operations</a:t>
                </a:r>
              </a:p>
              <a:p>
                <a:pPr lvl="2"/>
                <a:r>
                  <a:rPr lang="en-US" altLang="ko-KR" dirty="0"/>
                  <a:t>Inner Loop: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dirty="0"/>
                  <a:t> operations</a:t>
                </a:r>
              </a:p>
              <a:p>
                <a:pPr lvl="2"/>
                <a:r>
                  <a:rPr lang="en-US" altLang="ko-KR" dirty="0"/>
                  <a:t>Total: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0" dirty="0">
                    <a:latin typeface="+mj-lt"/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dirty="0"/>
                  <a:t> operations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Algorithm B:</a:t>
                </a:r>
              </a:p>
              <a:p>
                <a:pPr lvl="2"/>
                <a:r>
                  <a:rPr lang="en-US" altLang="ko-KR" dirty="0"/>
                  <a:t>Outer Loop: n operations</a:t>
                </a:r>
              </a:p>
              <a:p>
                <a:pPr lvl="2"/>
                <a:r>
                  <a:rPr lang="en-US" altLang="ko-KR" dirty="0"/>
                  <a:t>Inner Loop:  5 operations</a:t>
                </a:r>
              </a:p>
              <a:p>
                <a:pPr lvl="2"/>
                <a:r>
                  <a:rPr lang="en-US" altLang="ko-KR" dirty="0"/>
                  <a:t>Total: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∗5) = 5 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operations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12024" y="1772816"/>
            <a:ext cx="51125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</a:t>
            </a:r>
            <a:r>
              <a:rPr lang="en-US" altLang="ko-KR" b="1" spc="-35">
                <a:latin typeface="Consolas" panose="020B0609020204030204" pitchFamily="49" charset="0"/>
                <a:cs typeface="Courier New"/>
              </a:rPr>
              <a:t> (auto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i:</a:t>
            </a:r>
            <a:r>
              <a:rPr lang="en-US" altLang="ko-KR" b="1" spc="-3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range(n)) 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  <a:p>
            <a:pPr marL="831215" marR="5080" indent="-409575">
              <a:lnSpc>
                <a:spcPct val="100000"/>
              </a:lnSpc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</a:t>
            </a:r>
            <a:r>
              <a:rPr lang="en-US" altLang="ko-KR" b="1" spc="-30">
                <a:latin typeface="Consolas" panose="020B0609020204030204" pitchFamily="49" charset="0"/>
                <a:cs typeface="Courier New"/>
              </a:rPr>
              <a:t> (auto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j:</a:t>
            </a:r>
            <a:r>
              <a:rPr lang="en-US" altLang="ko-KR" b="1" spc="-25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range</a:t>
            </a: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(0,</a:t>
            </a:r>
            <a:r>
              <a:rPr lang="en-US" altLang="ko-KR" b="1" spc="-2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n,</a:t>
            </a:r>
            <a:r>
              <a:rPr lang="en-US" altLang="ko-KR" b="1" spc="-2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5))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831215" marR="5080" indent="-409575">
              <a:lnSpc>
                <a:spcPct val="100000"/>
              </a:lnSpc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1065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cout &lt;&lt; i &lt;&lt; " " &lt;&lt; j &lt;&lt; endl;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7854" y="4134673"/>
            <a:ext cx="51125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</a:t>
            </a:r>
            <a:r>
              <a:rPr lang="en-US" altLang="ko-KR" b="1" spc="-35">
                <a:latin typeface="Consolas" panose="020B0609020204030204" pitchFamily="49" charset="0"/>
                <a:cs typeface="Courier New"/>
              </a:rPr>
              <a:t> (auto </a:t>
            </a:r>
            <a:r>
              <a:rPr lang="en-US" altLang="ko-KR" b="1">
                <a:latin typeface="Consolas" panose="020B0609020204030204" pitchFamily="49" charset="0"/>
                <a:cs typeface="Courier New"/>
              </a:rPr>
              <a:t>i: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range(n))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  <a:p>
            <a:pPr marL="831215" marR="5080" indent="-409575">
              <a:lnSpc>
                <a:spcPct val="100000"/>
              </a:lnSpc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</a:t>
            </a:r>
            <a:r>
              <a:rPr lang="en-US" altLang="ko-KR" b="1" spc="-30">
                <a:latin typeface="Consolas" panose="020B0609020204030204" pitchFamily="49" charset="0"/>
                <a:cs typeface="Courier New"/>
              </a:rPr>
              <a:t> (auto j:</a:t>
            </a:r>
            <a:r>
              <a:rPr lang="en-US" altLang="ko-KR" b="1" spc="-25">
                <a:latin typeface="Consolas" panose="020B0609020204030204" pitchFamily="49" charset="0"/>
                <a:cs typeface="Courier New"/>
              </a:rPr>
              <a:t>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range(5))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831215" marR="5080" indent="-409575">
              <a:lnSpc>
                <a:spcPct val="100000"/>
              </a:lnSpc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cout &lt;&lt; i &lt;&lt; " " &lt;&lt; j &lt;&lt; endl;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841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10" dirty="0">
                <a:solidFill>
                  <a:srgbClr val="C00000"/>
                </a:solidFill>
              </a:rPr>
              <a:t>Growth Rate </a:t>
            </a:r>
            <a:r>
              <a:rPr lang="en-US" altLang="ko-KR" spc="-10" dirty="0"/>
              <a:t>Function – A or B?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Consider the following two algorithms:</a:t>
                </a:r>
              </a:p>
              <a:p>
                <a:pPr lvl="1"/>
                <a:r>
                  <a:rPr lang="en-US" altLang="ko-KR" dirty="0"/>
                  <a:t>Algorithm 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Algorithm B: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5 ∗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If n is 10</a:t>
                </a:r>
                <a:r>
                  <a:rPr lang="en-US" altLang="ko-KR" baseline="30000" dirty="0"/>
                  <a:t>6</a:t>
                </a:r>
                <a:r>
                  <a:rPr lang="en-US" altLang="ko-KR" dirty="0"/>
                  <a:t> , </a:t>
                </a:r>
              </a:p>
              <a:p>
                <a:pPr lvl="1"/>
                <a:r>
                  <a:rPr lang="en-US" altLang="ko-KR" dirty="0"/>
                  <a:t>Algorithm A’s time requirement is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Algorithm B’s time requirement is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5 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∗ 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What does the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growth rate </a:t>
                </a:r>
                <a:r>
                  <a:rPr lang="en-US" altLang="ko-KR" dirty="0"/>
                  <a:t>tell us  </a:t>
                </a:r>
                <a:br>
                  <a:rPr lang="en-US" altLang="ko-KR" dirty="0"/>
                </a:br>
                <a:r>
                  <a:rPr lang="en-US" altLang="ko-KR" dirty="0"/>
                  <a:t>about the running time of the  program?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94807"/>
              </p:ext>
            </p:extLst>
          </p:nvPr>
        </p:nvGraphicFramePr>
        <p:xfrm>
          <a:off x="4079776" y="1296502"/>
          <a:ext cx="5328594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1249218201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1449457624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2337411261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99331107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73279512"/>
                    </a:ext>
                  </a:extLst>
                </a:gridCol>
                <a:gridCol w="592066">
                  <a:extLst>
                    <a:ext uri="{9D8B030D-6E8A-4147-A177-3AD203B41FA5}">
                      <a16:colId xmlns:a16="http://schemas.microsoft.com/office/drawing/2014/main" val="33202426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n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20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24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25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26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30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A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20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45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5150" algn="l"/>
                          <a:tab pos="1143000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80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5150" algn="l"/>
                          <a:tab pos="1143000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115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5150" algn="l"/>
                          <a:tab pos="1143000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125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5150" algn="l"/>
                          <a:tab pos="1143000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135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5150" algn="l"/>
                          <a:tab pos="1143000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180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B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25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50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75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4515" algn="l"/>
                          <a:tab pos="1133475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100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4515" algn="l"/>
                          <a:tab pos="1133475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120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4515" algn="l"/>
                          <a:tab pos="1133475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125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4515" algn="l"/>
                          <a:tab pos="1133475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130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564515" algn="l"/>
                          <a:tab pos="1133475" algn="l"/>
                        </a:tabLst>
                      </a:pPr>
                      <a:r>
                        <a:rPr lang="en-US" sz="1800" dirty="0">
                          <a:latin typeface="Gill Sans MT"/>
                          <a:cs typeface="Gill Sans MT"/>
                        </a:rPr>
                        <a:t>150</a:t>
                      </a:r>
                      <a:endParaRPr sz="1800" dirty="0">
                        <a:latin typeface="Gill Sans MT"/>
                        <a:cs typeface="Gill Sans MT"/>
                      </a:endParaRPr>
                    </a:p>
                  </a:txBody>
                  <a:tcPr marL="72000" marR="72000" marT="36195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783632" y="3356992"/>
            <a:ext cx="115212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95600" y="4149080"/>
            <a:ext cx="1152128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25752" y="1196752"/>
            <a:ext cx="592748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536160" y="2568198"/>
            <a:ext cx="3704452" cy="4028082"/>
            <a:chOff x="7536160" y="2568198"/>
            <a:chExt cx="3704452" cy="4028082"/>
          </a:xfrm>
        </p:grpSpPr>
        <p:pic>
          <p:nvPicPr>
            <p:cNvPr id="12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6160" y="2568198"/>
              <a:ext cx="3240361" cy="402808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610311" y="2625565"/>
              <a:ext cx="630301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  </a:t>
              </a:r>
            </a:p>
            <a:p>
              <a:endParaRPr lang="en-US" altLang="ko-KR" sz="2400" b="1" dirty="0"/>
            </a:p>
            <a:p>
              <a:r>
                <a:rPr lang="en-US" altLang="ko-KR" sz="2400" b="1" dirty="0"/>
                <a:t>   B</a:t>
              </a:r>
              <a:endParaRPr lang="ko-KR" altLang="en-US" sz="2400" b="1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7984892" y="2636912"/>
              <a:ext cx="2071548" cy="1368152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>
            <a:off x="10200456" y="4221088"/>
            <a:ext cx="0" cy="16561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501155" y="5400509"/>
            <a:ext cx="2304823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A is faster  when n is a  small number</a:t>
            </a:r>
          </a:p>
        </p:txBody>
      </p:sp>
    </p:spTree>
    <p:extLst>
      <p:ext uri="{BB962C8B-B14F-4D97-AF65-F5344CB8AC3E}">
        <p14:creationId xmlns:p14="http://schemas.microsoft.com/office/powerpoint/2010/main" val="308310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Counting Operations - </a:t>
            </a:r>
            <a:r>
              <a:rPr lang="en-US" altLang="ko-KR" spc="-10" dirty="0"/>
              <a:t>Growth Rate Function – A or B?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For smaller values of n</a:t>
                </a:r>
                <a:r>
                  <a:rPr lang="en-US" altLang="ko-KR" dirty="0"/>
                  <a:t>, the differences between algorithm A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ko-KR" dirty="0"/>
                  <a:t>) and algorithm B (5n) are not very big. But the differences are very evident for larger problem sizes such as  for n &gt; 1,000,000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 ∗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altLang="ko-KR" dirty="0"/>
                  <a:t>	vs.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 ∗ 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C00000"/>
                    </a:solidFill>
                  </a:rPr>
                  <a:t>Bigger</a:t>
                </a:r>
                <a:r>
                  <a:rPr lang="en-US" altLang="ko-KR" dirty="0"/>
                  <a:t> </a:t>
                </a:r>
                <a:r>
                  <a:rPr lang="en-US" altLang="ko-KR"/>
                  <a:t>problem size </a:t>
                </a:r>
                <a:r>
                  <a:rPr lang="en-US" altLang="ko-KR" dirty="0"/>
                  <a:t>produces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bigger</a:t>
                </a:r>
                <a:r>
                  <a:rPr lang="en-US" altLang="ko-KR" dirty="0"/>
                  <a:t> differences</a:t>
                </a:r>
              </a:p>
              <a:p>
                <a:r>
                  <a:rPr lang="en-US" altLang="ko-KR" b="1" dirty="0"/>
                  <a:t>Algorithm efficiency is a concern for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large</a:t>
                </a:r>
                <a:r>
                  <a:rPr lang="en-US" altLang="ko-KR" b="1" dirty="0"/>
                  <a:t> problem sizes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 r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1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Step Count </a:t>
            </a:r>
            <a:r>
              <a:rPr lang="en-US" altLang="ko-KR">
                <a:effectLst/>
              </a:rPr>
              <a:t>Exercise Warming-up:</a:t>
            </a:r>
            <a:r>
              <a:rPr lang="en-US" altLang="ko-KR" dirty="0">
                <a:effectLst/>
              </a:rPr>
              <a:t>	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C00000"/>
                </a:solidFill>
              </a:rPr>
              <a:t>the exact number of times </a:t>
            </a:r>
            <a:r>
              <a:rPr lang="en-US" altLang="ko-KR" b="1" dirty="0"/>
              <a:t>sum += 1 executed?</a:t>
            </a:r>
            <a:endParaRPr lang="en-US" altLang="ko-KR" b="1" dirty="0">
              <a:ea typeface="HY신명조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2246" y="2731799"/>
            <a:ext cx="4286250" cy="352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688" i="1" dirty="0"/>
          </a:p>
        </p:txBody>
      </p:sp>
      <p:sp>
        <p:nvSpPr>
          <p:cNvPr id="7" name="직사각형 6"/>
          <p:cNvSpPr/>
          <p:nvPr/>
        </p:nvSpPr>
        <p:spPr>
          <a:xfrm>
            <a:off x="839416" y="5106233"/>
            <a:ext cx="55050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50" b="1" dirty="0">
                <a:latin typeface="Century Gothic" panose="020B0502020202020204" pitchFamily="34" charset="0"/>
              </a:rPr>
              <a:t>Useful formulas: </a:t>
            </a:r>
            <a:endParaRPr lang="ko-KR" altLang="ko-KR" sz="2250" b="1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+ 3 + … + N = N(N+1)/2 </a:t>
            </a:r>
            <a:endParaRPr lang="ko-KR" altLang="ko-KR" sz="2250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+ 4 + 8 + … + 2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</a:t>
            </a:r>
            <a:r>
              <a:rPr lang="en-US" altLang="ko-KR" sz="2250" dirty="0">
                <a:latin typeface="Century Gothic" panose="020B0502020202020204" pitchFamily="34" charset="0"/>
              </a:rPr>
              <a:t> =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n+1 </a:t>
            </a:r>
            <a:r>
              <a:rPr lang="en-US" altLang="ko-KR" sz="2250" dirty="0">
                <a:latin typeface="Century Gothic" panose="020B0502020202020204" pitchFamily="34" charset="0"/>
              </a:rPr>
              <a:t>– 1 </a:t>
            </a:r>
            <a:endParaRPr lang="ko-KR" altLang="ko-KR" sz="225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AEC9F-45DA-7E2A-021E-7024F34F40E5}"/>
              </a:ext>
            </a:extLst>
          </p:cNvPr>
          <p:cNvSpPr txBox="1"/>
          <p:nvPr/>
        </p:nvSpPr>
        <p:spPr>
          <a:xfrm>
            <a:off x="907812" y="1863962"/>
            <a:ext cx="5290219" cy="2675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int step(int n) {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sum = 0;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for (auto i: range(n))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sum += 1;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return sum;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// Let's suppose it's invoked as follows: cout &lt;&lt; step(10);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9564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Step Count </a:t>
            </a:r>
            <a:r>
              <a:rPr lang="en-US" altLang="ko-KR">
                <a:effectLst/>
              </a:rPr>
              <a:t>Exercise Warming-up:</a:t>
            </a:r>
            <a:r>
              <a:rPr lang="en-US" altLang="ko-KR" dirty="0">
                <a:effectLst/>
              </a:rPr>
              <a:t>	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C00000"/>
                </a:solidFill>
              </a:rPr>
              <a:t>the exact number of times </a:t>
            </a:r>
            <a:r>
              <a:rPr lang="en-US" altLang="ko-KR" b="1" dirty="0"/>
              <a:t>sum += 1 executed?</a:t>
            </a:r>
            <a:endParaRPr lang="en-US" altLang="ko-KR" b="1" dirty="0">
              <a:ea typeface="HY신명조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2246" y="2731799"/>
            <a:ext cx="4286250" cy="352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688" i="1" dirty="0"/>
          </a:p>
        </p:txBody>
      </p:sp>
      <p:sp>
        <p:nvSpPr>
          <p:cNvPr id="7" name="직사각형 6"/>
          <p:cNvSpPr/>
          <p:nvPr/>
        </p:nvSpPr>
        <p:spPr>
          <a:xfrm>
            <a:off x="839416" y="5106233"/>
            <a:ext cx="55050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50" b="1" dirty="0">
                <a:latin typeface="Century Gothic" panose="020B0502020202020204" pitchFamily="34" charset="0"/>
              </a:rPr>
              <a:t>Useful formulas: </a:t>
            </a:r>
            <a:endParaRPr lang="ko-KR" altLang="ko-KR" sz="2250" b="1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+ 3 + … + N = N(N+1)/2 </a:t>
            </a:r>
            <a:endParaRPr lang="ko-KR" altLang="ko-KR" sz="2250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+ 4 + 8 + … + 2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</a:t>
            </a:r>
            <a:r>
              <a:rPr lang="en-US" altLang="ko-KR" sz="2250" dirty="0">
                <a:latin typeface="Century Gothic" panose="020B0502020202020204" pitchFamily="34" charset="0"/>
              </a:rPr>
              <a:t> =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n+1 </a:t>
            </a:r>
            <a:r>
              <a:rPr lang="en-US" altLang="ko-KR" sz="2250" dirty="0">
                <a:latin typeface="Century Gothic" panose="020B0502020202020204" pitchFamily="34" charset="0"/>
              </a:rPr>
              <a:t>– 1 </a:t>
            </a:r>
            <a:endParaRPr lang="ko-KR" altLang="ko-KR" sz="225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812" y="1863962"/>
            <a:ext cx="5290219" cy="2675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int step(int n) {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sum = 0;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for (auto i: range(n))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sum += 1;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return sum;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// Let's suppose it's invoked as follows: cout &lt;&lt; step(10);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9348C-6B55-C45A-412E-281FF2D6D57A}"/>
              </a:ext>
            </a:extLst>
          </p:cNvPr>
          <p:cNvSpPr txBox="1"/>
          <p:nvPr/>
        </p:nvSpPr>
        <p:spPr>
          <a:xfrm>
            <a:off x="6384032" y="1863962"/>
            <a:ext cx="5290219" cy="2977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int step(int n) {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sum = 0;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for (auto i: range(n))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for (auto j: range(n))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    sum += 1;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return sum;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// Let's suppose it's invoked as follows: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cout &lt;&lt; step(10);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337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Step Count Exercise 1:	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C00000"/>
                </a:solidFill>
              </a:rPr>
              <a:t>the exact number of times </a:t>
            </a:r>
            <a:r>
              <a:rPr lang="en-US" altLang="ko-KR" b="1" dirty="0"/>
              <a:t>sum += 1 executed?</a:t>
            </a:r>
            <a:endParaRPr lang="en-US" altLang="ko-KR" b="1" dirty="0">
              <a:ea typeface="HY신명조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2246" y="2731799"/>
            <a:ext cx="4286250" cy="352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688" i="1" dirty="0"/>
          </a:p>
        </p:txBody>
      </p:sp>
      <p:sp>
        <p:nvSpPr>
          <p:cNvPr id="7" name="직사각형 6"/>
          <p:cNvSpPr/>
          <p:nvPr/>
        </p:nvSpPr>
        <p:spPr>
          <a:xfrm>
            <a:off x="839416" y="5106233"/>
            <a:ext cx="55050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50" b="1" dirty="0">
                <a:latin typeface="Century Gothic" panose="020B0502020202020204" pitchFamily="34" charset="0"/>
              </a:rPr>
              <a:t>Useful formulas: </a:t>
            </a:r>
            <a:endParaRPr lang="ko-KR" altLang="ko-KR" sz="2250" b="1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+ 3 + … + N = N(N+1)/2 </a:t>
            </a:r>
            <a:endParaRPr lang="ko-KR" altLang="ko-KR" sz="2250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+ 4 + 8 + … + 2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</a:t>
            </a:r>
            <a:r>
              <a:rPr lang="en-US" altLang="ko-KR" sz="2250" dirty="0">
                <a:latin typeface="Century Gothic" panose="020B0502020202020204" pitchFamily="34" charset="0"/>
              </a:rPr>
              <a:t> =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n+1 </a:t>
            </a:r>
            <a:r>
              <a:rPr lang="en-US" altLang="ko-KR" sz="2250" dirty="0">
                <a:latin typeface="Century Gothic" panose="020B0502020202020204" pitchFamily="34" charset="0"/>
              </a:rPr>
              <a:t>– 1 </a:t>
            </a:r>
            <a:endParaRPr lang="ko-KR" altLang="ko-KR" sz="225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812" y="1863962"/>
            <a:ext cx="5332203" cy="2977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int step(int n) {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sum = 0;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 (auto i: </a:t>
            </a: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range(n*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n))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for (auto j: range</a:t>
            </a: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(i+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1))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    sum += 1;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return sum;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// Let's suppose it's invoked as follows: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cout &lt;&lt; step(10);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348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Step Count Exercise 2: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C00000"/>
                </a:solidFill>
              </a:rPr>
              <a:t>the exact number of times </a:t>
            </a:r>
            <a:r>
              <a:rPr lang="en-US" altLang="ko-KR" b="1" dirty="0"/>
              <a:t>sum += 1 executed?</a:t>
            </a:r>
            <a:endParaRPr lang="en-US" altLang="ko-KR" b="1" dirty="0">
              <a:ea typeface="HY신명조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2246" y="2731799"/>
            <a:ext cx="4286250" cy="352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688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07812" y="1863962"/>
            <a:ext cx="5404211" cy="3267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int step(int n) {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sum = 0;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while (n &gt; 1) {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sum += 1;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        n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/= 2;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return sum;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// Let's suppose it's invoked as follows: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cout &lt;&lt; step(128)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176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Step Count Exercise 2: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What is </a:t>
            </a:r>
            <a:r>
              <a:rPr lang="en-US" altLang="ko-KR" b="1" dirty="0">
                <a:solidFill>
                  <a:srgbClr val="C00000"/>
                </a:solidFill>
              </a:rPr>
              <a:t>the exact number of times </a:t>
            </a:r>
            <a:r>
              <a:rPr lang="en-US" altLang="ko-KR" b="1" dirty="0"/>
              <a:t>sum += </a:t>
            </a:r>
            <a:r>
              <a:rPr lang="en-US" altLang="ko-KR" b="1"/>
              <a:t>1 executed</a:t>
            </a:r>
            <a:r>
              <a:rPr lang="en-US" altLang="ko-KR" b="1" dirty="0"/>
              <a:t>?</a:t>
            </a:r>
            <a:endParaRPr lang="en-US" altLang="ko-KR" b="1" dirty="0">
              <a:ea typeface="HY신명조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2246" y="2731799"/>
            <a:ext cx="4286250" cy="352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688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07812" y="1863962"/>
            <a:ext cx="5332203" cy="3254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int step(int n) {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sum = 0; 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while (n &gt; 1)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    sum += 1;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 dirty="0">
                <a:latin typeface="Consolas" panose="020B0609020204030204" pitchFamily="49" charset="0"/>
                <a:cs typeface="Courier New"/>
              </a:rPr>
              <a:t>        n </a:t>
            </a: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/= 2;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    return sum;</a:t>
            </a:r>
            <a:br>
              <a:rPr lang="en-US" altLang="ko-KR" b="1" spc="-10">
                <a:latin typeface="Consolas" panose="020B0609020204030204" pitchFamily="49" charset="0"/>
                <a:cs typeface="Courier New"/>
              </a:rPr>
            </a:b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}</a:t>
            </a: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b="1" spc="-1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// Let's suppose it's invoked as follows: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10">
                <a:latin typeface="Consolas" panose="020B0609020204030204" pitchFamily="49" charset="0"/>
                <a:cs typeface="Courier New"/>
              </a:rPr>
              <a:t>cout &lt;&lt; step(128);</a:t>
            </a:r>
            <a:endParaRPr lang="en-US" altLang="ko-KR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3432" y="5316904"/>
            <a:ext cx="900461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50" dirty="0">
                <a:latin typeface="Consolas" panose="020B0609020204030204" pitchFamily="49" charset="0"/>
              </a:rPr>
              <a:t>We have to find the smallest </a:t>
            </a:r>
            <a:r>
              <a:rPr lang="en-US" altLang="ko-KR" sz="2250">
                <a:latin typeface="Consolas" panose="020B0609020204030204" pitchFamily="49" charset="0"/>
              </a:rPr>
              <a:t>k </a:t>
            </a:r>
          </a:p>
          <a:p>
            <a:r>
              <a:rPr lang="en-US" altLang="ko-KR" sz="2250">
                <a:latin typeface="Consolas" panose="020B0609020204030204" pitchFamily="49" charset="0"/>
              </a:rPr>
              <a:t>such </a:t>
            </a:r>
            <a:r>
              <a:rPr lang="en-US" altLang="ko-KR" sz="2250" dirty="0">
                <a:latin typeface="Consolas" panose="020B0609020204030204" pitchFamily="49" charset="0"/>
              </a:rPr>
              <a:t>that n / 2^k = 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E96D31-7353-4BA9-AE63-0D9BE2A97206}"/>
              </a:ext>
            </a:extLst>
          </p:cNvPr>
          <p:cNvSpPr/>
          <p:nvPr/>
        </p:nvSpPr>
        <p:spPr>
          <a:xfrm>
            <a:off x="7433260" y="5322001"/>
            <a:ext cx="2201244" cy="1131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88" dirty="0">
                <a:latin typeface="Consolas" panose="020B0609020204030204" pitchFamily="49" charset="0"/>
              </a:rPr>
              <a:t>n / 2^k = 1</a:t>
            </a:r>
          </a:p>
          <a:p>
            <a:pPr>
              <a:defRPr/>
            </a:pPr>
            <a:r>
              <a:rPr lang="en-US" altLang="ko-KR" sz="1688" dirty="0">
                <a:latin typeface="Consolas" panose="020B0609020204030204" pitchFamily="49" charset="0"/>
              </a:rPr>
              <a:t>n = 2^k</a:t>
            </a:r>
          </a:p>
          <a:p>
            <a:pPr>
              <a:defRPr/>
            </a:pPr>
            <a:r>
              <a:rPr lang="en-US" altLang="ko-KR" sz="1688" dirty="0">
                <a:latin typeface="Consolas" panose="020B0609020204030204" pitchFamily="49" charset="0"/>
              </a:rPr>
              <a:t>log(n) = log(2^k)</a:t>
            </a:r>
          </a:p>
          <a:p>
            <a:pPr>
              <a:defRPr/>
            </a:pPr>
            <a:r>
              <a:rPr lang="en-US" altLang="ko-KR" sz="1688" dirty="0">
                <a:latin typeface="Consolas" panose="020B0609020204030204" pitchFamily="49" charset="0"/>
              </a:rPr>
              <a:t>log(n) = k</a:t>
            </a:r>
          </a:p>
        </p:txBody>
      </p:sp>
    </p:spTree>
    <p:extLst>
      <p:ext uri="{BB962C8B-B14F-4D97-AF65-F5344CB8AC3E}">
        <p14:creationId xmlns:p14="http://schemas.microsoft.com/office/powerpoint/2010/main" val="26523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929DCBF-3766-4311-BAB4-A8D173424DF2}"/>
              </a:ext>
            </a:extLst>
          </p:cNvPr>
          <p:cNvSpPr txBox="1">
            <a:spLocks/>
          </p:cNvSpPr>
          <p:nvPr/>
        </p:nvSpPr>
        <p:spPr>
          <a:xfrm>
            <a:off x="551384" y="5942839"/>
            <a:ext cx="11117070" cy="49510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그런즉 너희가 먹든지 마시든지 무엇을 하든지 다 하나님의 영광을 위하여 하라 </a:t>
            </a:r>
            <a:r>
              <a:rPr lang="en-US" altLang="ko-KR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고전</a:t>
            </a:r>
            <a:r>
              <a:rPr lang="en-US" altLang="ko-KR" sz="1800" b="0" spc="53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10:31)</a:t>
            </a:r>
            <a:endParaRPr lang="ko-KR" altLang="en-US" sz="1800" b="0" spc="5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CA3E3A-3798-460C-AEB7-4F9822128BBE}"/>
              </a:ext>
            </a:extLst>
          </p:cNvPr>
          <p:cNvSpPr txBox="1">
            <a:spLocks/>
          </p:cNvSpPr>
          <p:nvPr/>
        </p:nvSpPr>
        <p:spPr>
          <a:xfrm>
            <a:off x="551384" y="5157192"/>
            <a:ext cx="11117070" cy="772107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인애를 원하고 제사를 원하지 아니하며 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번제보다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하나님을 아는 것을 원하노라 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6:6)</a:t>
            </a:r>
          </a:p>
          <a:p>
            <a:pPr latinLnBrk="0"/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하나님은 모든 사람이 구원을 받으며 진리를 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아는데에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이르기를 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원하시느니라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딤전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2:4)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D475E3-3730-4BA9-91C9-CC7B5E9EBD5F}"/>
              </a:ext>
            </a:extLst>
          </p:cNvPr>
          <p:cNvSpPr txBox="1">
            <a:spLocks/>
          </p:cNvSpPr>
          <p:nvPr/>
        </p:nvSpPr>
        <p:spPr>
          <a:xfrm>
            <a:off x="537465" y="1144725"/>
            <a:ext cx="11117070" cy="772107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vert="horz" wrap="square" lIns="108000" tIns="108000" rIns="108000" bIns="108000" rtlCol="0" anchor="ctr">
            <a:sp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바탕체" panose="02030609000101010101" pitchFamily="17" charset="-127"/>
                <a:ea typeface="바탕체" panose="02030609000101010101" pitchFamily="17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latinLnBrk="0"/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그러므로 나의 사랑하는 자들아 너희가 나 있을 때 뿐 아니라 더욱 지금 나 없을 때에도 항상 복종하여 두렵고 떨림으로 너희 구원을 이루라 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(Continue to work out your salvation with fear and trembling.) </a:t>
            </a:r>
            <a:r>
              <a:rPr lang="ko-KR" altLang="en-US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빌</a:t>
            </a:r>
            <a:r>
              <a:rPr lang="en-US" altLang="ko-KR" sz="1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2:12</a:t>
            </a:r>
          </a:p>
        </p:txBody>
      </p:sp>
    </p:spTree>
    <p:extLst>
      <p:ext uri="{BB962C8B-B14F-4D97-AF65-F5344CB8AC3E}">
        <p14:creationId xmlns:p14="http://schemas.microsoft.com/office/powerpoint/2010/main" val="2241954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Step Count Exercise 3: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altLang="ko-KR" dirty="0"/>
              <a:t>Compute the </a:t>
            </a:r>
            <a:r>
              <a:rPr lang="en-US" altLang="ko-KR" dirty="0"/>
              <a:t>following series:</a:t>
            </a:r>
          </a:p>
          <a:p>
            <a:pPr marL="321469" indent="-321469">
              <a:buAutoNum type="alphaLcParenR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1 + 2 + 3 + … + 9 + 10 = </a:t>
            </a:r>
          </a:p>
          <a:p>
            <a:pPr marL="321469" indent="-321469">
              <a:buAutoNum type="alphaLcParenR"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21469" indent="-321469">
              <a:buAutoNum type="alphaLcParenR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1 + 2 + 3 + … + (N – 1) + N =</a:t>
            </a:r>
            <a:b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</a:p>
          <a:p>
            <a:pPr marL="321469" indent="-321469">
              <a:buAutoNum type="alphaLcParenR"/>
            </a:pPr>
            <a:r>
              <a:rPr lang="en-GB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1 + 2 + 4 + … + 16 =</a:t>
            </a:r>
          </a:p>
          <a:p>
            <a:pPr marL="321469" indent="-321469">
              <a:buAutoNum type="alphaLcParenR"/>
            </a:pPr>
            <a:endParaRPr lang="en-GB" altLang="ko-KR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21469" indent="-321469">
              <a:buAutoNum type="alphaLcParenR"/>
            </a:pPr>
            <a:endParaRPr lang="en-GB" altLang="ko-KR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21469" indent="-321469">
              <a:buAutoNum type="alphaLcParenR"/>
            </a:pPr>
            <a:endParaRPr lang="en-GB" altLang="ko-KR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21469" indent="-321469">
              <a:buAutoNum type="alphaLcParenR"/>
            </a:pPr>
            <a:endParaRPr lang="en-GB" altLang="ko-KR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21469" indent="-321469">
              <a:buFont typeface="Wingdings" panose="05000000000000000000" pitchFamily="2" charset="2"/>
              <a:buAutoNum type="alphaLcParenR"/>
            </a:pPr>
            <a:r>
              <a:rPr lang="en-US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GB" altLang="ko-KR" dirty="0">
                <a:solidFill>
                  <a:srgbClr val="000000"/>
                </a:solidFill>
                <a:latin typeface="Verdana" panose="020B060403050404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1 + 2 + 4 + … + N = </a:t>
            </a:r>
            <a:endParaRPr lang="ko-KR" altLang="en-US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Verdana" panose="020B0604030504040204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endParaRPr lang="ko-KR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485776" y="3788818"/>
            <a:ext cx="11220447" cy="95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altLang="ko-KR" sz="1875" dirty="0">
                <a:latin typeface="Century Gothic" panose="020B0502020202020204" pitchFamily="34" charset="0"/>
              </a:rPr>
              <a:t>Compute the </a:t>
            </a:r>
            <a:r>
              <a:rPr lang="en-US" altLang="ko-KR" sz="1875" dirty="0">
                <a:latin typeface="Century Gothic" panose="020B0502020202020204" pitchFamily="34" charset="0"/>
              </a:rPr>
              <a:t>following series and express the result in term of N but without log expression.  (Hint: N = 2</a:t>
            </a:r>
            <a:r>
              <a:rPr lang="en-US" altLang="ko-KR" sz="1875" baseline="30000" dirty="0">
                <a:latin typeface="Century Gothic" panose="020B0502020202020204" pitchFamily="34" charset="0"/>
              </a:rPr>
              <a:t>logN</a:t>
            </a:r>
            <a:r>
              <a:rPr lang="en-US" altLang="ko-KR" sz="1875" dirty="0">
                <a:latin typeface="Century Gothic" panose="020B0502020202020204" pitchFamily="34" charset="0"/>
              </a:rPr>
              <a:t>)</a:t>
            </a:r>
          </a:p>
          <a:p>
            <a:r>
              <a:rPr lang="en-US" altLang="ko-KR" sz="1875" dirty="0">
                <a:latin typeface="Century Gothic" panose="020B0502020202020204" pitchFamily="34" charset="0"/>
              </a:rPr>
              <a:t>Then use the result and to compute the series shown above in c): </a:t>
            </a:r>
            <a:endParaRPr lang="ko-KR" altLang="ko-KR" sz="1875" dirty="0">
              <a:latin typeface="Century Gothic" panose="020B0502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1550" y="5505506"/>
            <a:ext cx="544270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50" b="1" dirty="0">
                <a:latin typeface="Century Gothic" panose="020B0502020202020204" pitchFamily="34" charset="0"/>
              </a:rPr>
              <a:t>Useful formulas: </a:t>
            </a:r>
            <a:endParaRPr lang="ko-KR" altLang="ko-KR" sz="2250" b="1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+ 3 + … + N = N(N+1)/2 </a:t>
            </a:r>
            <a:endParaRPr lang="ko-KR" altLang="ko-KR" sz="2250" dirty="0">
              <a:latin typeface="Century Gothic" panose="020B0502020202020204" pitchFamily="34" charset="0"/>
            </a:endParaRPr>
          </a:p>
          <a:p>
            <a:r>
              <a:rPr lang="en-US" altLang="ko-KR" sz="2250" dirty="0">
                <a:latin typeface="Century Gothic" panose="020B0502020202020204" pitchFamily="34" charset="0"/>
              </a:rPr>
              <a:t>1 + 2 + 4 + 8 + … + 2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</a:t>
            </a:r>
            <a:r>
              <a:rPr lang="en-US" altLang="ko-KR" sz="2250" dirty="0">
                <a:latin typeface="Century Gothic" panose="020B0502020202020204" pitchFamily="34" charset="0"/>
              </a:rPr>
              <a:t> = 2</a:t>
            </a:r>
            <a:r>
              <a:rPr lang="en-US" altLang="ko-KR" sz="2250" baseline="30000" dirty="0">
                <a:latin typeface="Century Gothic" panose="020B0502020202020204" pitchFamily="34" charset="0"/>
              </a:rPr>
              <a:t>n+1 </a:t>
            </a:r>
            <a:r>
              <a:rPr lang="en-US" altLang="ko-KR" sz="2250" dirty="0">
                <a:latin typeface="Century Gothic" panose="020B0502020202020204" pitchFamily="34" charset="0"/>
              </a:rPr>
              <a:t>– 1 </a:t>
            </a:r>
            <a:endParaRPr lang="ko-KR" altLang="ko-KR" sz="225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7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cs typeface="Times New Roman"/>
              </a:rPr>
              <a:t>Performance Analysis measure an algorithm’s time requirement </a:t>
            </a:r>
            <a:r>
              <a:rPr lang="en-US" altLang="ko-KR" b="1" dirty="0">
                <a:cs typeface="Times New Roman"/>
              </a:rPr>
              <a:t>as a  function of the problem size n </a:t>
            </a:r>
            <a:r>
              <a:rPr lang="en-US" altLang="ko-KR" dirty="0">
                <a:cs typeface="Times New Roman"/>
              </a:rPr>
              <a:t>by </a:t>
            </a:r>
            <a:r>
              <a:rPr lang="en-US" altLang="ko-KR" b="1" dirty="0">
                <a:solidFill>
                  <a:srgbClr val="C00000"/>
                </a:solidFill>
                <a:cs typeface="Times New Roman"/>
              </a:rPr>
              <a:t>using a growth-rate </a:t>
            </a:r>
            <a:r>
              <a:rPr lang="en-US" altLang="ko-KR" dirty="0">
                <a:cs typeface="Times New Roman"/>
              </a:rPr>
              <a:t>function.</a:t>
            </a:r>
          </a:p>
          <a:p>
            <a:r>
              <a:rPr lang="en-US" altLang="ko-KR" dirty="0">
                <a:cs typeface="Times New Roman"/>
              </a:rPr>
              <a:t>It is an</a:t>
            </a:r>
            <a:r>
              <a:rPr lang="en-US" altLang="ko-KR" b="1" dirty="0">
                <a:cs typeface="Times New Roman"/>
              </a:rPr>
              <a:t> implementation-independent </a:t>
            </a:r>
            <a:r>
              <a:rPr lang="en-US" altLang="ko-KR" dirty="0">
                <a:cs typeface="Times New Roman"/>
              </a:rPr>
              <a:t>(including hardware and coded language) way of measuring an algorithm.</a:t>
            </a:r>
          </a:p>
          <a:p>
            <a:r>
              <a:rPr lang="en-US" altLang="ko-KR" dirty="0">
                <a:cs typeface="Times New Roman"/>
              </a:rPr>
              <a:t>Performance(Complexity) analysis focuses on </a:t>
            </a:r>
            <a:r>
              <a:rPr lang="en-US" altLang="ko-KR" dirty="0">
                <a:solidFill>
                  <a:srgbClr val="C00000"/>
                </a:solidFill>
                <a:cs typeface="Times New Roman"/>
              </a:rPr>
              <a:t>large</a:t>
            </a:r>
            <a:r>
              <a:rPr lang="en-US" altLang="ko-KR" dirty="0">
                <a:cs typeface="Times New Roman"/>
              </a:rPr>
              <a:t> problems.</a:t>
            </a:r>
          </a:p>
          <a:p>
            <a:endParaRPr lang="en-US" altLang="ko-KR" b="1" dirty="0">
              <a:cs typeface="Times New Roman"/>
            </a:endParaRPr>
          </a:p>
          <a:p>
            <a:endParaRPr lang="en-US" altLang="ko-KR" b="1" dirty="0">
              <a:cs typeface="Times New Roman"/>
            </a:endParaRPr>
          </a:p>
          <a:p>
            <a:endParaRPr lang="en-US" altLang="ko-KR" b="1" dirty="0">
              <a:cs typeface="Times New Roman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ko-KR" altLang="en-US" dirty="0"/>
              <a:t>프로그램 및 알고리즘의 성능 평가는 시간</a:t>
            </a:r>
            <a:r>
              <a:rPr lang="en-US" altLang="ko-KR" dirty="0"/>
              <a:t>(time)</a:t>
            </a:r>
            <a:r>
              <a:rPr lang="ko-KR" altLang="en-US" dirty="0"/>
              <a:t>과 </a:t>
            </a:r>
            <a:br>
              <a:rPr lang="ko-KR" altLang="en-US" dirty="0"/>
            </a:br>
            <a:r>
              <a:rPr lang="ko-KR" altLang="en-US" dirty="0"/>
              <a:t>공간</a:t>
            </a:r>
            <a:r>
              <a:rPr lang="en-US" altLang="ko-KR" dirty="0"/>
              <a:t>(memory, storage)</a:t>
            </a:r>
            <a:r>
              <a:rPr lang="ko-KR" altLang="en-US" dirty="0"/>
              <a:t>의 측면에서 성능을 비교할 수 있다</a:t>
            </a:r>
          </a:p>
          <a:p>
            <a:endParaRPr lang="ko-KR" altLang="en-US" dirty="0"/>
          </a:p>
          <a:p>
            <a:r>
              <a:rPr lang="ko-KR" altLang="en-US" dirty="0"/>
              <a:t>문제 크기에 따른 변화율</a:t>
            </a:r>
            <a:r>
              <a:rPr lang="en-US" altLang="ko-KR" dirty="0"/>
              <a:t>(growth rate)</a:t>
            </a:r>
            <a:r>
              <a:rPr lang="ko-KR" altLang="en-US" dirty="0"/>
              <a:t>로 알고리즘의 성능을 </a:t>
            </a:r>
            <a:br>
              <a:rPr lang="ko-KR" altLang="en-US" dirty="0"/>
            </a:br>
            <a:r>
              <a:rPr lang="ko-KR" altLang="en-US" dirty="0"/>
              <a:t>비교할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28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 &amp; Reading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/>
              <a:t>Performance </a:t>
            </a:r>
            <a:r>
              <a:rPr lang="en-US" altLang="ko-KR" b="1" dirty="0"/>
              <a:t>Analysis</a:t>
            </a:r>
          </a:p>
          <a:p>
            <a:pPr lvl="1"/>
            <a:r>
              <a:rPr lang="en-US" altLang="ko-KR" b="1" dirty="0"/>
              <a:t>Introduction</a:t>
            </a:r>
          </a:p>
          <a:p>
            <a:pPr lvl="1"/>
            <a:r>
              <a:rPr lang="en-US" altLang="ko-KR" b="1" dirty="0"/>
              <a:t>Step Counts - Counting Operations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</a:t>
            </a:r>
            <a:r>
              <a:rPr lang="en-US" altLang="ko-KR" spc="-5" dirty="0"/>
              <a:t>What</a:t>
            </a:r>
            <a:r>
              <a:rPr lang="en-US" altLang="ko-KR" dirty="0"/>
              <a:t> </a:t>
            </a:r>
            <a:r>
              <a:rPr lang="en-US" altLang="ko-KR" spc="-5" dirty="0"/>
              <a:t>Is</a:t>
            </a:r>
            <a:r>
              <a:rPr lang="en-US" altLang="ko-KR" spc="10" dirty="0"/>
              <a:t> </a:t>
            </a:r>
            <a:r>
              <a:rPr lang="en-US" altLang="ko-KR" spc="-10" dirty="0"/>
              <a:t>Performance Analysis?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How to compare programs with one another?</a:t>
            </a:r>
          </a:p>
          <a:p>
            <a:endParaRPr lang="en-US" altLang="ko-KR" dirty="0"/>
          </a:p>
          <a:p>
            <a:r>
              <a:rPr lang="en-US" altLang="ko-KR" dirty="0"/>
              <a:t>When two programs solve the same problem but look different, is one program better than the other?</a:t>
            </a:r>
          </a:p>
          <a:p>
            <a:r>
              <a:rPr lang="en-US" altLang="ko-KR" dirty="0"/>
              <a:t>What criteria are we using to compare them?</a:t>
            </a:r>
          </a:p>
          <a:p>
            <a:pPr lvl="1"/>
            <a:r>
              <a:rPr lang="en-US" altLang="ko-KR" dirty="0"/>
              <a:t>Readability?</a:t>
            </a:r>
          </a:p>
          <a:p>
            <a:pPr lvl="1"/>
            <a:r>
              <a:rPr lang="en-US" altLang="ko-KR" dirty="0"/>
              <a:t>Efficiency? Time vs. Memory</a:t>
            </a:r>
          </a:p>
          <a:p>
            <a:r>
              <a:rPr lang="en-US" altLang="ko-KR" dirty="0"/>
              <a:t>Why do we need Performance Analysis or Complexity Analysis?</a:t>
            </a:r>
          </a:p>
          <a:p>
            <a:pPr lvl="1"/>
            <a:r>
              <a:rPr lang="en-US" altLang="ko-KR" dirty="0"/>
              <a:t>Writing a working program is not good enough.</a:t>
            </a:r>
          </a:p>
          <a:p>
            <a:pPr lvl="1"/>
            <a:r>
              <a:rPr lang="en-US" altLang="ko-KR" dirty="0"/>
              <a:t>The program may be inefficient!</a:t>
            </a:r>
          </a:p>
          <a:p>
            <a:pPr lvl="1"/>
            <a:r>
              <a:rPr lang="en-US" altLang="ko-KR" dirty="0"/>
              <a:t>If the program runs on a large data set, then the running time  may become an issue.</a:t>
            </a:r>
          </a:p>
          <a:p>
            <a:pPr marL="0" indent="0">
              <a:buNone/>
            </a:pPr>
            <a:endParaRPr lang="en-US" altLang="ko-KR" dirty="0">
              <a:latin typeface="Calibri"/>
              <a:cs typeface="Calibri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Data Structures &amp; Algorithm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Data Structures:</a:t>
            </a:r>
          </a:p>
          <a:p>
            <a:pPr lvl="1"/>
            <a:r>
              <a:rPr lang="en-US" altLang="ko-KR" dirty="0"/>
              <a:t>A systematic way of </a:t>
            </a:r>
            <a:r>
              <a:rPr lang="en-US" altLang="ko-KR" b="1" dirty="0">
                <a:solidFill>
                  <a:srgbClr val="C00000"/>
                </a:solidFill>
              </a:rPr>
              <a:t>organizing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C00000"/>
                </a:solidFill>
              </a:rPr>
              <a:t>accessing</a:t>
            </a:r>
            <a:r>
              <a:rPr lang="en-US" altLang="ko-KR" dirty="0"/>
              <a:t> data.</a:t>
            </a:r>
          </a:p>
          <a:p>
            <a:pPr lvl="1"/>
            <a:r>
              <a:rPr lang="en-US" altLang="ko-KR" dirty="0"/>
              <a:t>No single data structure works well for </a:t>
            </a:r>
            <a:r>
              <a:rPr lang="en-US" altLang="ko-KR" b="1" dirty="0">
                <a:solidFill>
                  <a:srgbClr val="C00000"/>
                </a:solidFill>
              </a:rPr>
              <a:t>ALL</a:t>
            </a:r>
            <a:r>
              <a:rPr lang="en-US" altLang="ko-KR" dirty="0"/>
              <a:t> purposes.</a:t>
            </a:r>
          </a:p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An algorithm is </a:t>
            </a:r>
            <a:r>
              <a:rPr lang="en-US" altLang="ko-KR" b="1" dirty="0"/>
              <a:t>a step-by-step procedure </a:t>
            </a:r>
            <a:r>
              <a:rPr lang="en-US" altLang="ko-KR" dirty="0"/>
              <a:t>for solving a problem in a  finite amount of time.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A program is an algorithm that has been encoded into some programming  language.</a:t>
            </a:r>
          </a:p>
          <a:p>
            <a:r>
              <a:rPr lang="en-US" altLang="ko-KR" b="1" dirty="0"/>
              <a:t>Program = data structures + algorithms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object 7"/>
          <p:cNvSpPr txBox="1"/>
          <p:nvPr/>
        </p:nvSpPr>
        <p:spPr>
          <a:xfrm>
            <a:off x="3071664" y="5861641"/>
            <a:ext cx="4752528" cy="447679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2827020" algn="l"/>
              </a:tabLst>
            </a:pPr>
            <a:r>
              <a:rPr sz="2400" b="1" spc="-5" dirty="0">
                <a:latin typeface="+mn-ea"/>
                <a:cs typeface="Times New Roman"/>
              </a:rPr>
              <a:t>Inpu</a:t>
            </a:r>
            <a:r>
              <a:rPr sz="2400" b="1" dirty="0">
                <a:latin typeface="+mn-ea"/>
                <a:cs typeface="Times New Roman"/>
              </a:rPr>
              <a:t>t	</a:t>
            </a:r>
            <a:r>
              <a:rPr sz="2400" b="1" spc="-5" dirty="0">
                <a:latin typeface="+mn-ea"/>
                <a:cs typeface="Times New Roman"/>
              </a:rPr>
              <a:t>Algorith</a:t>
            </a:r>
            <a:r>
              <a:rPr sz="2400" b="1" dirty="0">
                <a:latin typeface="+mn-ea"/>
                <a:cs typeface="Times New Roman"/>
              </a:rPr>
              <a:t>m	</a:t>
            </a:r>
            <a:r>
              <a:rPr sz="2400" b="1" spc="-5" dirty="0">
                <a:latin typeface="+mn-ea"/>
                <a:cs typeface="Times New Roman"/>
              </a:rPr>
              <a:t>Output</a:t>
            </a:r>
            <a:endParaRPr sz="2400" dirty="0">
              <a:latin typeface="+mn-ea"/>
              <a:cs typeface="Times New Roman"/>
            </a:endParaRPr>
          </a:p>
        </p:txBody>
      </p:sp>
      <p:pic>
        <p:nvPicPr>
          <p:cNvPr id="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829" y="4996264"/>
            <a:ext cx="246125" cy="697229"/>
          </a:xfrm>
          <a:prstGeom prst="rect">
            <a:avLst/>
          </a:prstGeom>
        </p:spPr>
      </p:pic>
      <p:pic>
        <p:nvPicPr>
          <p:cNvPr id="7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4987" y="5227911"/>
            <a:ext cx="160020" cy="465581"/>
          </a:xfrm>
          <a:prstGeom prst="rect">
            <a:avLst/>
          </a:prstGeom>
        </p:spPr>
      </p:pic>
      <p:pic>
        <p:nvPicPr>
          <p:cNvPr id="8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48" y="5130376"/>
            <a:ext cx="203453" cy="563117"/>
          </a:xfrm>
          <a:prstGeom prst="rect">
            <a:avLst/>
          </a:prstGeom>
        </p:spPr>
      </p:pic>
      <p:pic>
        <p:nvPicPr>
          <p:cNvPr id="9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9624" y="5316303"/>
            <a:ext cx="153924" cy="377189"/>
          </a:xfrm>
          <a:prstGeom prst="rect">
            <a:avLst/>
          </a:prstGeom>
        </p:spPr>
      </p:pic>
      <p:pic>
        <p:nvPicPr>
          <p:cNvPr id="10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324" y="5120470"/>
            <a:ext cx="195072" cy="554736"/>
          </a:xfrm>
          <a:prstGeom prst="rect">
            <a:avLst/>
          </a:prstGeom>
        </p:spPr>
      </p:pic>
      <p:pic>
        <p:nvPicPr>
          <p:cNvPr id="11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2072" y="4995501"/>
            <a:ext cx="246125" cy="697991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2968" y="5262964"/>
            <a:ext cx="152399" cy="430529"/>
          </a:xfrm>
          <a:prstGeom prst="rect">
            <a:avLst/>
          </a:prstGeom>
        </p:spPr>
      </p:pic>
      <p:pic>
        <p:nvPicPr>
          <p:cNvPr id="13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67570" y="5333067"/>
            <a:ext cx="127241" cy="360425"/>
          </a:xfrm>
          <a:prstGeom prst="rect">
            <a:avLst/>
          </a:prstGeom>
        </p:spPr>
      </p:pic>
      <p:grpSp>
        <p:nvGrpSpPr>
          <p:cNvPr id="14" name="object 16"/>
          <p:cNvGrpSpPr/>
          <p:nvPr/>
        </p:nvGrpSpPr>
        <p:grpSpPr>
          <a:xfrm>
            <a:off x="4991648" y="4940638"/>
            <a:ext cx="931544" cy="808990"/>
            <a:chOff x="7228217" y="2904744"/>
            <a:chExt cx="931544" cy="808990"/>
          </a:xfrm>
        </p:grpSpPr>
        <p:sp>
          <p:nvSpPr>
            <p:cNvPr id="15" name="object 17"/>
            <p:cNvSpPr/>
            <p:nvPr/>
          </p:nvSpPr>
          <p:spPr>
            <a:xfrm>
              <a:off x="7228217" y="2904744"/>
              <a:ext cx="931544" cy="808990"/>
            </a:xfrm>
            <a:custGeom>
              <a:avLst/>
              <a:gdLst/>
              <a:ahLst/>
              <a:cxnLst/>
              <a:rect l="l" t="t" r="r" b="b"/>
              <a:pathLst>
                <a:path w="931545" h="808989">
                  <a:moveTo>
                    <a:pt x="931164" y="808481"/>
                  </a:moveTo>
                  <a:lnTo>
                    <a:pt x="931164" y="0"/>
                  </a:lnTo>
                  <a:lnTo>
                    <a:pt x="0" y="0"/>
                  </a:lnTo>
                  <a:lnTo>
                    <a:pt x="0" y="808481"/>
                  </a:lnTo>
                  <a:lnTo>
                    <a:pt x="10655" y="808481"/>
                  </a:lnTo>
                  <a:lnTo>
                    <a:pt x="10655" y="20574"/>
                  </a:lnTo>
                  <a:lnTo>
                    <a:pt x="20574" y="9906"/>
                  </a:lnTo>
                  <a:lnTo>
                    <a:pt x="20574" y="20574"/>
                  </a:lnTo>
                  <a:lnTo>
                    <a:pt x="910590" y="20574"/>
                  </a:lnTo>
                  <a:lnTo>
                    <a:pt x="910590" y="9906"/>
                  </a:lnTo>
                  <a:lnTo>
                    <a:pt x="921245" y="20574"/>
                  </a:lnTo>
                  <a:lnTo>
                    <a:pt x="921245" y="808481"/>
                  </a:lnTo>
                  <a:lnTo>
                    <a:pt x="931164" y="808481"/>
                  </a:lnTo>
                  <a:close/>
                </a:path>
                <a:path w="931545" h="808989">
                  <a:moveTo>
                    <a:pt x="20574" y="20574"/>
                  </a:moveTo>
                  <a:lnTo>
                    <a:pt x="20574" y="9906"/>
                  </a:lnTo>
                  <a:lnTo>
                    <a:pt x="10655" y="20574"/>
                  </a:lnTo>
                  <a:lnTo>
                    <a:pt x="20574" y="20574"/>
                  </a:lnTo>
                  <a:close/>
                </a:path>
                <a:path w="931545" h="808989">
                  <a:moveTo>
                    <a:pt x="20574" y="787907"/>
                  </a:moveTo>
                  <a:lnTo>
                    <a:pt x="20574" y="20574"/>
                  </a:lnTo>
                  <a:lnTo>
                    <a:pt x="10655" y="20574"/>
                  </a:lnTo>
                  <a:lnTo>
                    <a:pt x="10655" y="787907"/>
                  </a:lnTo>
                  <a:lnTo>
                    <a:pt x="20574" y="787907"/>
                  </a:lnTo>
                  <a:close/>
                </a:path>
                <a:path w="931545" h="808989">
                  <a:moveTo>
                    <a:pt x="921245" y="787907"/>
                  </a:moveTo>
                  <a:lnTo>
                    <a:pt x="10655" y="787907"/>
                  </a:lnTo>
                  <a:lnTo>
                    <a:pt x="20574" y="797813"/>
                  </a:lnTo>
                  <a:lnTo>
                    <a:pt x="20574" y="808481"/>
                  </a:lnTo>
                  <a:lnTo>
                    <a:pt x="910590" y="808481"/>
                  </a:lnTo>
                  <a:lnTo>
                    <a:pt x="910590" y="797813"/>
                  </a:lnTo>
                  <a:lnTo>
                    <a:pt x="921245" y="787907"/>
                  </a:lnTo>
                  <a:close/>
                </a:path>
                <a:path w="931545" h="808989">
                  <a:moveTo>
                    <a:pt x="20574" y="808481"/>
                  </a:moveTo>
                  <a:lnTo>
                    <a:pt x="20574" y="797813"/>
                  </a:lnTo>
                  <a:lnTo>
                    <a:pt x="10655" y="787907"/>
                  </a:lnTo>
                  <a:lnTo>
                    <a:pt x="10655" y="808481"/>
                  </a:lnTo>
                  <a:lnTo>
                    <a:pt x="20574" y="808481"/>
                  </a:lnTo>
                  <a:close/>
                </a:path>
                <a:path w="931545" h="808989">
                  <a:moveTo>
                    <a:pt x="921245" y="20574"/>
                  </a:moveTo>
                  <a:lnTo>
                    <a:pt x="910590" y="9906"/>
                  </a:lnTo>
                  <a:lnTo>
                    <a:pt x="910590" y="20574"/>
                  </a:lnTo>
                  <a:lnTo>
                    <a:pt x="921245" y="20574"/>
                  </a:lnTo>
                  <a:close/>
                </a:path>
                <a:path w="931545" h="808989">
                  <a:moveTo>
                    <a:pt x="921245" y="787907"/>
                  </a:moveTo>
                  <a:lnTo>
                    <a:pt x="921245" y="20574"/>
                  </a:lnTo>
                  <a:lnTo>
                    <a:pt x="910590" y="20574"/>
                  </a:lnTo>
                  <a:lnTo>
                    <a:pt x="910590" y="787907"/>
                  </a:lnTo>
                  <a:lnTo>
                    <a:pt x="921245" y="787907"/>
                  </a:lnTo>
                  <a:close/>
                </a:path>
                <a:path w="931545" h="808989">
                  <a:moveTo>
                    <a:pt x="921245" y="808481"/>
                  </a:moveTo>
                  <a:lnTo>
                    <a:pt x="921245" y="787907"/>
                  </a:lnTo>
                  <a:lnTo>
                    <a:pt x="910590" y="797813"/>
                  </a:lnTo>
                  <a:lnTo>
                    <a:pt x="910590" y="808481"/>
                  </a:lnTo>
                  <a:lnTo>
                    <a:pt x="921245" y="808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4521" y="3016757"/>
              <a:ext cx="749045" cy="67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8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</a:t>
            </a:r>
            <a:r>
              <a:rPr lang="en-US" altLang="ko-KR" spc="-10" dirty="0"/>
              <a:t>Performance Analysis</a:t>
            </a:r>
            <a:r>
              <a:rPr lang="en-US" altLang="ko-KR" spc="-5" dirty="0"/>
              <a:t>/Complexity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When we analyze the </a:t>
            </a:r>
            <a:r>
              <a:rPr lang="en-US" altLang="ko-KR" b="1" dirty="0"/>
              <a:t>performance</a:t>
            </a:r>
            <a:r>
              <a:rPr lang="en-US" altLang="ko-KR" dirty="0"/>
              <a:t> of an algorithm, we are interested in how much of a given resource the algorithm uses to solve a problem.</a:t>
            </a:r>
          </a:p>
          <a:p>
            <a:endParaRPr lang="en-US" altLang="ko-KR" dirty="0"/>
          </a:p>
          <a:p>
            <a:r>
              <a:rPr lang="en-US" altLang="ko-KR" dirty="0"/>
              <a:t>The most common resources are </a:t>
            </a:r>
            <a:r>
              <a:rPr lang="en-US" altLang="ko-KR" b="1" dirty="0"/>
              <a:t>time</a:t>
            </a:r>
            <a:r>
              <a:rPr lang="en-US" altLang="ko-KR" dirty="0"/>
              <a:t> (how many </a:t>
            </a:r>
            <a:r>
              <a:rPr lang="en-US" altLang="ko-KR" b="1" dirty="0">
                <a:solidFill>
                  <a:srgbClr val="C00000"/>
                </a:solidFill>
              </a:rPr>
              <a:t>steps</a:t>
            </a:r>
            <a:r>
              <a:rPr lang="en-US" altLang="ko-KR" dirty="0"/>
              <a:t> it takes to solve a problem) and </a:t>
            </a:r>
            <a:r>
              <a:rPr lang="en-US" altLang="ko-KR" b="1" dirty="0"/>
              <a:t>space</a:t>
            </a:r>
            <a:r>
              <a:rPr lang="en-US" altLang="ko-KR" dirty="0"/>
              <a:t> (how much memory it takes).</a:t>
            </a:r>
          </a:p>
          <a:p>
            <a:endParaRPr lang="en-US" altLang="ko-KR" dirty="0"/>
          </a:p>
          <a:p>
            <a:r>
              <a:rPr lang="en-US" altLang="ko-KR" dirty="0"/>
              <a:t>We are going to be mainly interested in </a:t>
            </a:r>
            <a:r>
              <a:rPr lang="en-US" altLang="ko-KR" b="1" dirty="0"/>
              <a:t>how long </a:t>
            </a:r>
            <a:r>
              <a:rPr lang="en-US" altLang="ko-KR" dirty="0"/>
              <a:t>our programs take to run, as time is generally more precious resource than </a:t>
            </a:r>
            <a:r>
              <a:rPr lang="en-US" altLang="ko-KR" b="1" dirty="0"/>
              <a:t>space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object 7"/>
          <p:cNvSpPr txBox="1"/>
          <p:nvPr/>
        </p:nvSpPr>
        <p:spPr>
          <a:xfrm>
            <a:off x="3071664" y="5861641"/>
            <a:ext cx="4752528" cy="447679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2827020" algn="l"/>
              </a:tabLst>
            </a:pPr>
            <a:r>
              <a:rPr sz="2400" b="1" spc="-5" dirty="0">
                <a:latin typeface="+mn-ea"/>
                <a:cs typeface="Times New Roman"/>
              </a:rPr>
              <a:t>Inpu</a:t>
            </a:r>
            <a:r>
              <a:rPr sz="2400" b="1" dirty="0">
                <a:latin typeface="+mn-ea"/>
                <a:cs typeface="Times New Roman"/>
              </a:rPr>
              <a:t>t	</a:t>
            </a:r>
            <a:r>
              <a:rPr sz="2400" b="1" spc="-5" dirty="0">
                <a:latin typeface="+mn-ea"/>
                <a:cs typeface="Times New Roman"/>
              </a:rPr>
              <a:t>Algorith</a:t>
            </a:r>
            <a:r>
              <a:rPr sz="2400" b="1" dirty="0">
                <a:latin typeface="+mn-ea"/>
                <a:cs typeface="Times New Roman"/>
              </a:rPr>
              <a:t>m	</a:t>
            </a:r>
            <a:r>
              <a:rPr sz="2400" b="1" spc="-5" dirty="0">
                <a:latin typeface="+mn-ea"/>
                <a:cs typeface="Times New Roman"/>
              </a:rPr>
              <a:t>Output</a:t>
            </a:r>
            <a:endParaRPr sz="2400" dirty="0">
              <a:latin typeface="+mn-ea"/>
              <a:cs typeface="Times New Roman"/>
            </a:endParaRPr>
          </a:p>
        </p:txBody>
      </p:sp>
      <p:pic>
        <p:nvPicPr>
          <p:cNvPr id="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829" y="4996264"/>
            <a:ext cx="246125" cy="697229"/>
          </a:xfrm>
          <a:prstGeom prst="rect">
            <a:avLst/>
          </a:prstGeom>
        </p:spPr>
      </p:pic>
      <p:pic>
        <p:nvPicPr>
          <p:cNvPr id="7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4987" y="5227911"/>
            <a:ext cx="160020" cy="465581"/>
          </a:xfrm>
          <a:prstGeom prst="rect">
            <a:avLst/>
          </a:prstGeom>
        </p:spPr>
      </p:pic>
      <p:pic>
        <p:nvPicPr>
          <p:cNvPr id="8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6448" y="5130376"/>
            <a:ext cx="203453" cy="563117"/>
          </a:xfrm>
          <a:prstGeom prst="rect">
            <a:avLst/>
          </a:prstGeom>
        </p:spPr>
      </p:pic>
      <p:pic>
        <p:nvPicPr>
          <p:cNvPr id="9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9624" y="5316303"/>
            <a:ext cx="153924" cy="377189"/>
          </a:xfrm>
          <a:prstGeom prst="rect">
            <a:avLst/>
          </a:prstGeom>
        </p:spPr>
      </p:pic>
      <p:pic>
        <p:nvPicPr>
          <p:cNvPr id="10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324" y="5120470"/>
            <a:ext cx="195072" cy="554736"/>
          </a:xfrm>
          <a:prstGeom prst="rect">
            <a:avLst/>
          </a:prstGeom>
        </p:spPr>
      </p:pic>
      <p:pic>
        <p:nvPicPr>
          <p:cNvPr id="11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2072" y="4995501"/>
            <a:ext cx="246125" cy="697991"/>
          </a:xfrm>
          <a:prstGeom prst="rect">
            <a:avLst/>
          </a:prstGeom>
        </p:spPr>
      </p:pic>
      <p:pic>
        <p:nvPicPr>
          <p:cNvPr id="12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2968" y="5262964"/>
            <a:ext cx="152399" cy="430529"/>
          </a:xfrm>
          <a:prstGeom prst="rect">
            <a:avLst/>
          </a:prstGeom>
        </p:spPr>
      </p:pic>
      <p:pic>
        <p:nvPicPr>
          <p:cNvPr id="13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67570" y="5333067"/>
            <a:ext cx="127241" cy="360425"/>
          </a:xfrm>
          <a:prstGeom prst="rect">
            <a:avLst/>
          </a:prstGeom>
        </p:spPr>
      </p:pic>
      <p:grpSp>
        <p:nvGrpSpPr>
          <p:cNvPr id="14" name="object 16"/>
          <p:cNvGrpSpPr/>
          <p:nvPr/>
        </p:nvGrpSpPr>
        <p:grpSpPr>
          <a:xfrm>
            <a:off x="4991648" y="4940638"/>
            <a:ext cx="931544" cy="808990"/>
            <a:chOff x="7228217" y="2904744"/>
            <a:chExt cx="931544" cy="808990"/>
          </a:xfrm>
        </p:grpSpPr>
        <p:sp>
          <p:nvSpPr>
            <p:cNvPr id="15" name="object 17"/>
            <p:cNvSpPr/>
            <p:nvPr/>
          </p:nvSpPr>
          <p:spPr>
            <a:xfrm>
              <a:off x="7228217" y="2904744"/>
              <a:ext cx="931544" cy="808990"/>
            </a:xfrm>
            <a:custGeom>
              <a:avLst/>
              <a:gdLst/>
              <a:ahLst/>
              <a:cxnLst/>
              <a:rect l="l" t="t" r="r" b="b"/>
              <a:pathLst>
                <a:path w="931545" h="808989">
                  <a:moveTo>
                    <a:pt x="931164" y="808481"/>
                  </a:moveTo>
                  <a:lnTo>
                    <a:pt x="931164" y="0"/>
                  </a:lnTo>
                  <a:lnTo>
                    <a:pt x="0" y="0"/>
                  </a:lnTo>
                  <a:lnTo>
                    <a:pt x="0" y="808481"/>
                  </a:lnTo>
                  <a:lnTo>
                    <a:pt x="10655" y="808481"/>
                  </a:lnTo>
                  <a:lnTo>
                    <a:pt x="10655" y="20574"/>
                  </a:lnTo>
                  <a:lnTo>
                    <a:pt x="20574" y="9906"/>
                  </a:lnTo>
                  <a:lnTo>
                    <a:pt x="20574" y="20574"/>
                  </a:lnTo>
                  <a:lnTo>
                    <a:pt x="910590" y="20574"/>
                  </a:lnTo>
                  <a:lnTo>
                    <a:pt x="910590" y="9906"/>
                  </a:lnTo>
                  <a:lnTo>
                    <a:pt x="921245" y="20574"/>
                  </a:lnTo>
                  <a:lnTo>
                    <a:pt x="921245" y="808481"/>
                  </a:lnTo>
                  <a:lnTo>
                    <a:pt x="931164" y="808481"/>
                  </a:lnTo>
                  <a:close/>
                </a:path>
                <a:path w="931545" h="808989">
                  <a:moveTo>
                    <a:pt x="20574" y="20574"/>
                  </a:moveTo>
                  <a:lnTo>
                    <a:pt x="20574" y="9906"/>
                  </a:lnTo>
                  <a:lnTo>
                    <a:pt x="10655" y="20574"/>
                  </a:lnTo>
                  <a:lnTo>
                    <a:pt x="20574" y="20574"/>
                  </a:lnTo>
                  <a:close/>
                </a:path>
                <a:path w="931545" h="808989">
                  <a:moveTo>
                    <a:pt x="20574" y="787907"/>
                  </a:moveTo>
                  <a:lnTo>
                    <a:pt x="20574" y="20574"/>
                  </a:lnTo>
                  <a:lnTo>
                    <a:pt x="10655" y="20574"/>
                  </a:lnTo>
                  <a:lnTo>
                    <a:pt x="10655" y="787907"/>
                  </a:lnTo>
                  <a:lnTo>
                    <a:pt x="20574" y="787907"/>
                  </a:lnTo>
                  <a:close/>
                </a:path>
                <a:path w="931545" h="808989">
                  <a:moveTo>
                    <a:pt x="921245" y="787907"/>
                  </a:moveTo>
                  <a:lnTo>
                    <a:pt x="10655" y="787907"/>
                  </a:lnTo>
                  <a:lnTo>
                    <a:pt x="20574" y="797813"/>
                  </a:lnTo>
                  <a:lnTo>
                    <a:pt x="20574" y="808481"/>
                  </a:lnTo>
                  <a:lnTo>
                    <a:pt x="910590" y="808481"/>
                  </a:lnTo>
                  <a:lnTo>
                    <a:pt x="910590" y="797813"/>
                  </a:lnTo>
                  <a:lnTo>
                    <a:pt x="921245" y="787907"/>
                  </a:lnTo>
                  <a:close/>
                </a:path>
                <a:path w="931545" h="808989">
                  <a:moveTo>
                    <a:pt x="20574" y="808481"/>
                  </a:moveTo>
                  <a:lnTo>
                    <a:pt x="20574" y="797813"/>
                  </a:lnTo>
                  <a:lnTo>
                    <a:pt x="10655" y="787907"/>
                  </a:lnTo>
                  <a:lnTo>
                    <a:pt x="10655" y="808481"/>
                  </a:lnTo>
                  <a:lnTo>
                    <a:pt x="20574" y="808481"/>
                  </a:lnTo>
                  <a:close/>
                </a:path>
                <a:path w="931545" h="808989">
                  <a:moveTo>
                    <a:pt x="921245" y="20574"/>
                  </a:moveTo>
                  <a:lnTo>
                    <a:pt x="910590" y="9906"/>
                  </a:lnTo>
                  <a:lnTo>
                    <a:pt x="910590" y="20574"/>
                  </a:lnTo>
                  <a:lnTo>
                    <a:pt x="921245" y="20574"/>
                  </a:lnTo>
                  <a:close/>
                </a:path>
                <a:path w="931545" h="808989">
                  <a:moveTo>
                    <a:pt x="921245" y="787907"/>
                  </a:moveTo>
                  <a:lnTo>
                    <a:pt x="921245" y="20574"/>
                  </a:lnTo>
                  <a:lnTo>
                    <a:pt x="910590" y="20574"/>
                  </a:lnTo>
                  <a:lnTo>
                    <a:pt x="910590" y="787907"/>
                  </a:lnTo>
                  <a:lnTo>
                    <a:pt x="921245" y="787907"/>
                  </a:lnTo>
                  <a:close/>
                </a:path>
                <a:path w="931545" h="808989">
                  <a:moveTo>
                    <a:pt x="921245" y="808481"/>
                  </a:moveTo>
                  <a:lnTo>
                    <a:pt x="921245" y="787907"/>
                  </a:lnTo>
                  <a:lnTo>
                    <a:pt x="910590" y="797813"/>
                  </a:lnTo>
                  <a:lnTo>
                    <a:pt x="910590" y="808481"/>
                  </a:lnTo>
                  <a:lnTo>
                    <a:pt x="921245" y="808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4521" y="3016757"/>
              <a:ext cx="749045" cy="678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6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</a:t>
            </a:r>
            <a:r>
              <a:rPr lang="en-US" altLang="ko-KR" spc="-10" dirty="0"/>
              <a:t>Efficiency</a:t>
            </a:r>
            <a:r>
              <a:rPr lang="en-US" altLang="ko-KR" dirty="0"/>
              <a:t> </a:t>
            </a:r>
            <a:r>
              <a:rPr lang="en-US" altLang="ko-KR" spc="-5" dirty="0"/>
              <a:t>of</a:t>
            </a:r>
            <a:r>
              <a:rPr lang="en-US" altLang="ko-KR" spc="-10" dirty="0"/>
              <a:t> Algorithms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example, the following graphs show the execution time, in milliseconds, against sample size, n of a given problem in </a:t>
            </a:r>
            <a:r>
              <a:rPr lang="en-US" altLang="ko-KR" b="1" dirty="0"/>
              <a:t>different computers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actual running time of a program depends </a:t>
            </a:r>
            <a:r>
              <a:rPr lang="en-US" altLang="ko-KR" b="1" dirty="0"/>
              <a:t>not only </a:t>
            </a:r>
            <a:r>
              <a:rPr lang="en-US" altLang="ko-KR" dirty="0"/>
              <a:t>on the  efficiency of the algorithm, </a:t>
            </a:r>
            <a:r>
              <a:rPr lang="en-US" altLang="ko-KR" b="1" dirty="0"/>
              <a:t>but</a:t>
            </a:r>
            <a:r>
              <a:rPr lang="en-US" altLang="ko-KR" dirty="0"/>
              <a:t> on many other variables such as Processor speed &amp; type, Operating system, … etc.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1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3832" y="1592321"/>
            <a:ext cx="6839567" cy="327683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382454" y="2852936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More  powerful  computer</a:t>
            </a:r>
          </a:p>
        </p:txBody>
      </p:sp>
    </p:spTree>
    <p:extLst>
      <p:ext uri="{BB962C8B-B14F-4D97-AF65-F5344CB8AC3E}">
        <p14:creationId xmlns:p14="http://schemas.microsoft.com/office/powerpoint/2010/main" val="107726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Introduction - </a:t>
            </a:r>
            <a:r>
              <a:rPr lang="en-US" altLang="ko-KR" spc="-10" dirty="0"/>
              <a:t>Running-time of Algorithms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 order to compare algorithm speeds experimentally</a:t>
            </a:r>
          </a:p>
          <a:p>
            <a:pPr lvl="1"/>
            <a:r>
              <a:rPr lang="en-US" altLang="ko-KR" dirty="0"/>
              <a:t>All other variables must be kept constant, i.e.</a:t>
            </a:r>
          </a:p>
          <a:p>
            <a:pPr lvl="2"/>
            <a:r>
              <a:rPr lang="en-US" altLang="ko-KR" dirty="0"/>
              <a:t>independent of specific implementations (C, C++ or Java),</a:t>
            </a:r>
          </a:p>
          <a:p>
            <a:pPr lvl="2"/>
            <a:r>
              <a:rPr lang="en-US" altLang="ko-KR" dirty="0"/>
              <a:t>independent of computers used, and,</a:t>
            </a:r>
          </a:p>
          <a:p>
            <a:pPr lvl="2"/>
            <a:r>
              <a:rPr lang="en-US" altLang="ko-KR" dirty="0"/>
              <a:t>independent of the data on which the program runs</a:t>
            </a:r>
          </a:p>
          <a:p>
            <a:pPr lvl="1"/>
            <a:r>
              <a:rPr lang="en-US" altLang="ko-KR" dirty="0"/>
              <a:t>Involved a lot of work (better to have some theoretical means of  predicting algorithm speed)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FDEDE6CF-30E9-47F9-9EA5-297D7E76CE50}" vid="{E805AB16-7327-4797-930E-BD4F5DE569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13977</TotalTime>
  <Words>3084</Words>
  <Application>Microsoft Office PowerPoint</Application>
  <PresentationFormat>와이드스크린</PresentationFormat>
  <Paragraphs>521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9" baseType="lpstr">
      <vt:lpstr>HY신명조</vt:lpstr>
      <vt:lpstr>Noto Sans CJK KR</vt:lpstr>
      <vt:lpstr>Noto Sans CJK KR Medium</vt:lpstr>
      <vt:lpstr>나눔고딕</vt:lpstr>
      <vt:lpstr>맑은 고딕</vt:lpstr>
      <vt:lpstr>배달의민족 주아</vt:lpstr>
      <vt:lpstr>Arial Rounded MT Bold</vt:lpstr>
      <vt:lpstr>Calibri</vt:lpstr>
      <vt:lpstr>Cambria Math</vt:lpstr>
      <vt:lpstr>Century Gothic</vt:lpstr>
      <vt:lpstr>Consolas</vt:lpstr>
      <vt:lpstr>Gill Sans MT</vt:lpstr>
      <vt:lpstr>Times New Roman</vt:lpstr>
      <vt:lpstr>Verdana</vt:lpstr>
      <vt:lpstr>Wingdings</vt:lpstr>
      <vt:lpstr>Wingdings 2</vt:lpstr>
      <vt:lpstr>DS_Python</vt:lpstr>
      <vt:lpstr>Data Structures Chapter 2-4</vt:lpstr>
      <vt:lpstr>PowerPoint 프레젠테이션</vt:lpstr>
      <vt:lpstr>PowerPoint 프레젠테이션</vt:lpstr>
      <vt:lpstr>Agenda &amp; Reading</vt:lpstr>
      <vt:lpstr>1 Introduction - What Is Performance Analysis?</vt:lpstr>
      <vt:lpstr>1 Introduction - Data Structures &amp; Algorithm</vt:lpstr>
      <vt:lpstr>1 Introduction - Performance Analysis/Complexity</vt:lpstr>
      <vt:lpstr>1 Introduction - Efficiency of Algorithms</vt:lpstr>
      <vt:lpstr>1 Introduction - Running-time of Algorithms</vt:lpstr>
      <vt:lpstr>Helper function: range(n)</vt:lpstr>
      <vt:lpstr>Helper function: range(start, stop, step=1)</vt:lpstr>
      <vt:lpstr>Helper function: ctime_in_sec()</vt:lpstr>
      <vt:lpstr>1 Introduction - Example 1</vt:lpstr>
      <vt:lpstr>1 Introduction - Algorithm 1</vt:lpstr>
      <vt:lpstr>1 Introduction - Algorithm 2</vt:lpstr>
      <vt:lpstr>1 Introduction - Experimental Result</vt:lpstr>
      <vt:lpstr>2 Counting Operations - Example 2A</vt:lpstr>
      <vt:lpstr>2 Counting Operations - Example 2B</vt:lpstr>
      <vt:lpstr>2 Counting Operations - Problem size</vt:lpstr>
      <vt:lpstr>2 Counting Operations - Exercise 1</vt:lpstr>
      <vt:lpstr>2 Counting Operations - Exercise 1 solution </vt:lpstr>
      <vt:lpstr>2 Counting Operations - Example 3</vt:lpstr>
      <vt:lpstr>2 Counting Operations - Growth Rate Function – A or B?</vt:lpstr>
      <vt:lpstr>2 Counting Operations - Growth Rate Function – A or B?</vt:lpstr>
      <vt:lpstr>Step Count Exercise Warming-up: </vt:lpstr>
      <vt:lpstr>Step Count Exercise Warming-up: </vt:lpstr>
      <vt:lpstr>Step Count Exercise 1: </vt:lpstr>
      <vt:lpstr>Step Count Exercise 2:</vt:lpstr>
      <vt:lpstr>Step Count Exercise 2:</vt:lpstr>
      <vt:lpstr>Step Count Exercise 3:  </vt:lpstr>
      <vt:lpstr> 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김영섭/77010</cp:lastModifiedBy>
  <cp:revision>795</cp:revision>
  <dcterms:created xsi:type="dcterms:W3CDTF">2014-02-12T09:15:05Z</dcterms:created>
  <dcterms:modified xsi:type="dcterms:W3CDTF">2024-03-25T01:39:10Z</dcterms:modified>
</cp:coreProperties>
</file>