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20"/>
  </p:notesMasterIdLst>
  <p:sldIdLst>
    <p:sldId id="806" r:id="rId2"/>
    <p:sldId id="928" r:id="rId3"/>
    <p:sldId id="807" r:id="rId4"/>
    <p:sldId id="808" r:id="rId5"/>
    <p:sldId id="873" r:id="rId6"/>
    <p:sldId id="874" r:id="rId7"/>
    <p:sldId id="875" r:id="rId8"/>
    <p:sldId id="923" r:id="rId9"/>
    <p:sldId id="924" r:id="rId10"/>
    <p:sldId id="918" r:id="rId11"/>
    <p:sldId id="919" r:id="rId12"/>
    <p:sldId id="920" r:id="rId13"/>
    <p:sldId id="921" r:id="rId14"/>
    <p:sldId id="876" r:id="rId15"/>
    <p:sldId id="922" r:id="rId16"/>
    <p:sldId id="856" r:id="rId17"/>
    <p:sldId id="929" r:id="rId18"/>
    <p:sldId id="92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000" autoAdjust="0"/>
  </p:normalViewPr>
  <p:slideViewPr>
    <p:cSldViewPr>
      <p:cViewPr varScale="1">
        <p:scale>
          <a:sx n="77" d="100"/>
          <a:sy n="77" d="100"/>
        </p:scale>
        <p:origin x="96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176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2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 algn="l"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</a:rPr>
              <a:t>Data Structures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Chapter 1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87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487604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75208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462811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950415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438019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925622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413226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900830" algn="l" defTabSz="4876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AC778754-33AA-481A-B885-58843B94B2EC}" type="datetime1">
              <a:rPr lang="ko-KR" altLang="en-US" smtClean="0"/>
              <a:pPr/>
              <a:t>2024-03-25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157613" y="6365789"/>
            <a:ext cx="105471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5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5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5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marL="457200" indent="-457200">
              <a:buAutoNum type="arabicPeriod"/>
            </a:pPr>
            <a:r>
              <a:rPr lang="en-US" altLang="ko-KR" b="1"/>
              <a:t>Performance Analysis</a:t>
            </a:r>
          </a:p>
          <a:p>
            <a:pPr marL="457200" indent="-457200">
              <a:buAutoNum type="arabicPeriod"/>
            </a:pPr>
            <a:r>
              <a:rPr lang="en-US" altLang="ko-KR"/>
              <a:t>Big O Notaion</a:t>
            </a:r>
          </a:p>
          <a:p>
            <a:pPr marL="457200" indent="-457200">
              <a:buAutoNum type="arabicPeriod"/>
            </a:pPr>
            <a:r>
              <a:rPr lang="en-US" altLang="ko-KR"/>
              <a:t>Big O Properties</a:t>
            </a:r>
          </a:p>
          <a:p>
            <a:pPr marL="457200" indent="-457200">
              <a:buAutoNum type="arabicPeriod"/>
            </a:pPr>
            <a:r>
              <a:rPr lang="en-US" altLang="ko-KR"/>
              <a:t>Growth 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9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35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 userDrawn="1"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 userDrawn="1"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 defTabSz="914400" rtl="0" eaLnBrk="1" latinLnBrk="1" hangingPunct="1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800" b="1" kern="1200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800" b="1" kern="1200" spc="670" dirty="0">
              <a:solidFill>
                <a:srgbClr val="82ABF4"/>
              </a:solidFill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 userDrawn="1"/>
        </p:nvSpPr>
        <p:spPr>
          <a:xfrm>
            <a:off x="1294524" y="3793847"/>
            <a:ext cx="9609957" cy="86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한동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대학교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전산전자공학부</a:t>
            </a:r>
            <a:endParaRPr kumimoji="0" lang="en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E3C8E"/>
              </a:solidFill>
              <a:effectLst/>
              <a:uLnTx/>
              <a:uFillTx/>
              <a:latin typeface="Noto Sans CJK KR Medium" panose="020B0500000000000000" pitchFamily="34" charset="-128"/>
              <a:ea typeface="Noto Sans CJK KR Medium" panose="020B05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김영섭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교수</a:t>
            </a:r>
          </a:p>
        </p:txBody>
      </p: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 userDrawn="1"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7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3064668-907B-1735-88EE-27C7E8F2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6214" y="2276872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학습 목표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8930" y="3298677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FDBDB-5606-559D-F534-5351A32B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830" y="3482139"/>
            <a:ext cx="9610725" cy="2663825"/>
          </a:xfrm>
        </p:spPr>
        <p:txBody>
          <a:bodyPr/>
          <a:lstStyle>
            <a:lvl1pPr marL="0" indent="0" algn="ctr">
              <a:lnSpc>
                <a:spcPct val="150000"/>
              </a:lnSpc>
              <a:buFontTx/>
              <a:buNone/>
              <a:defRPr b="1">
                <a:solidFill>
                  <a:srgbClr val="3974F6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454496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9385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0DD59F-506B-45EC-A6A6-D58B236C4023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9B8B2E-11BE-419B-8740-A643B9EEA1B5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5F9A8C-8893-4E52-AF41-49287DC8CA16}"/>
              </a:ext>
            </a:extLst>
          </p:cNvPr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1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417A4710-D422-F7FE-1AD8-EDEFA520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093560C-6CFC-9954-74EE-F4F9EA30A39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71464" y="1583466"/>
            <a:ext cx="10435454" cy="4653846"/>
          </a:xfrm>
        </p:spPr>
        <p:txBody>
          <a:bodyPr>
            <a:normAutofit/>
          </a:bodyPr>
          <a:lstStyle>
            <a:lvl1pPr marL="457200" indent="-457200">
              <a:buClr>
                <a:srgbClr val="3974F5"/>
              </a:buClr>
              <a:buFont typeface="+mj-lt"/>
              <a:buAutoNum type="arabicParenR"/>
              <a:defRPr kumimoji="0" lang="ko-KR" altLang="en-US" sz="2800" b="1" kern="1200" baseline="0" dirty="0" smtClean="0">
                <a:solidFill>
                  <a:srgbClr val="3974F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14400" indent="-457200">
              <a:buFont typeface="+mj-lt"/>
              <a:buAutoNum type="arabicParenR"/>
              <a:defRPr sz="28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257300" indent="-342900">
              <a:buFont typeface="+mj-lt"/>
              <a:buAutoNum type="arabicParenR"/>
              <a:defRPr sz="24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7145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1717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076" y="404664"/>
            <a:ext cx="109798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44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5591944" y="4538249"/>
            <a:ext cx="2520280" cy="1843079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lang="ko-KR" altLang="en-US" sz="2800" kern="1200" baseline="0" dirty="0">
                <a:ln w="19050">
                  <a:noFill/>
                </a:ln>
                <a:solidFill>
                  <a:schemeClr val="lt1"/>
                </a:solidFill>
                <a:effectLst>
                  <a:glow rad="63500">
                    <a:srgbClr val="592502"/>
                  </a:glow>
                  <a:outerShdw dist="38100" dir="2700000" algn="tl" rotWithShape="0">
                    <a:srgbClr val="000000">
                      <a:alpha val="40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</a:lstStyle>
          <a:p>
            <a:pPr algn="ctr"/>
            <a:endParaRPr lang="ko-KR" altLang="en-US" sz="2800" dirty="0">
              <a:ln w="19050">
                <a:noFill/>
              </a:ln>
              <a:effectLst>
                <a:glow rad="63500">
                  <a:srgbClr val="592502"/>
                </a:glow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2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21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7" r:id="rId2"/>
    <p:sldLayoutId id="2147483731" r:id="rId3"/>
    <p:sldLayoutId id="2147483719" r:id="rId4"/>
    <p:sldLayoutId id="2147483722" r:id="rId5"/>
    <p:sldLayoutId id="2147483723" r:id="rId6"/>
    <p:sldLayoutId id="2147483732" r:id="rId7"/>
    <p:sldLayoutId id="2147483730" r:id="rId8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>
                <a:solidFill>
                  <a:schemeClr val="tx1"/>
                </a:solidFill>
                <a:effectLst/>
              </a:rPr>
              <a:t>Chapter 2-4</a:t>
            </a:r>
            <a:endParaRPr lang="ko-KR" altLang="en-US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6585239" y="3166110"/>
            <a:ext cx="4489523" cy="3215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Performance Analysis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</a:rPr>
              <a:t>Big-O Notation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Big-O Properties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>
                <a:latin typeface="나눔고딕" panose="020D0604000000000000" pitchFamily="50" charset="-127"/>
              </a:rPr>
              <a:t>Growth Rates</a:t>
            </a: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ym typeface="Wingdings" pitchFamily="2" charset="2"/>
                  </a:rPr>
                  <a:t>Find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7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 + 5 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.</a:t>
                </a:r>
              </a:p>
              <a:p>
                <a:endParaRPr lang="pt-BR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45040C-6104-4C3A-BCA4-CAB84A337865}"/>
              </a:ext>
            </a:extLst>
          </p:cNvPr>
          <p:cNvGrpSpPr/>
          <p:nvPr/>
        </p:nvGrpSpPr>
        <p:grpSpPr>
          <a:xfrm>
            <a:off x="529378" y="3470349"/>
            <a:ext cx="3071704" cy="2906574"/>
            <a:chOff x="1326995" y="4303637"/>
            <a:chExt cx="2981055" cy="2580919"/>
          </a:xfrm>
        </p:grpSpPr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C10B5A3C-74F3-4618-8169-C8F29300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6E4B4946-0883-4422-82B8-E68E82033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64984-1DC2-4EEA-A189-FA8E1C305A61}"/>
                </a:ext>
              </a:extLst>
            </p:cNvPr>
            <p:cNvSpPr/>
            <p:nvPr/>
          </p:nvSpPr>
          <p:spPr>
            <a:xfrm>
              <a:off x="3851920" y="5075980"/>
              <a:ext cx="456130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f(n)</a:t>
              </a:r>
              <a:endParaRPr lang="ko-KR" altLang="en-US" sz="1313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1B321A-D93E-429B-B2EE-2EA5992A085E}"/>
                </a:ext>
              </a:extLst>
            </p:cNvPr>
            <p:cNvSpPr/>
            <p:nvPr/>
          </p:nvSpPr>
          <p:spPr>
            <a:xfrm>
              <a:off x="3626289" y="4303637"/>
              <a:ext cx="62103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c g(n)</a:t>
              </a:r>
              <a:endParaRPr lang="ko-KR" altLang="en-US" sz="1313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30B05F-BB4E-45A2-B366-6E3687D1889A}"/>
                </a:ext>
              </a:extLst>
            </p:cNvPr>
            <p:cNvSpPr/>
            <p:nvPr/>
          </p:nvSpPr>
          <p:spPr>
            <a:xfrm>
              <a:off x="2098091" y="6623162"/>
              <a:ext cx="33945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13" dirty="0">
                  <a:latin typeface="Century Gothic" panose="020B0502020202020204" pitchFamily="34" charset="0"/>
                </a:rPr>
                <a:t>n</a:t>
              </a:r>
              <a:r>
                <a:rPr lang="en-US" altLang="ko-KR" sz="1313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313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939A4D-8213-4333-BDCA-811008C7B4FD}"/>
                </a:ext>
              </a:extLst>
            </p:cNvPr>
            <p:cNvSpPr/>
            <p:nvPr/>
          </p:nvSpPr>
          <p:spPr>
            <a:xfrm>
              <a:off x="2987824" y="6604418"/>
              <a:ext cx="922839" cy="235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125" dirty="0"/>
                <a:t>input size n</a:t>
              </a:r>
              <a:endParaRPr lang="ko-KR" altLang="en-US" sz="1125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A83442-8FE5-44DC-93E8-D64226673375}"/>
                </a:ext>
              </a:extLst>
            </p:cNvPr>
            <p:cNvSpPr/>
            <p:nvPr/>
          </p:nvSpPr>
          <p:spPr>
            <a:xfrm>
              <a:off x="1402087" y="4444454"/>
              <a:ext cx="692596" cy="38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125" dirty="0"/>
                <a:t>running</a:t>
              </a:r>
            </a:p>
            <a:p>
              <a:pPr algn="r"/>
              <a:r>
                <a:rPr lang="en-GB" altLang="ko-KR" sz="1125" dirty="0"/>
                <a:t>time</a:t>
              </a:r>
              <a:endParaRPr lang="ko-KR" altLang="en-US" sz="1125" dirty="0"/>
            </a:p>
          </p:txBody>
        </p:sp>
        <p:sp>
          <p:nvSpPr>
            <p:cNvPr id="17" name="자유형 12">
              <a:extLst>
                <a:ext uri="{FF2B5EF4-FFF2-40B4-BE49-F238E27FC236}">
                  <a16:creationId xmlns:a16="http://schemas.microsoft.com/office/drawing/2014/main" id="{A733BE19-C4D6-43FE-AC8A-8C6B51FD89EA}"/>
                </a:ext>
              </a:extLst>
            </p:cNvPr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sp>
          <p:nvSpPr>
            <p:cNvPr id="18" name="자유형 13">
              <a:extLst>
                <a:ext uri="{FF2B5EF4-FFF2-40B4-BE49-F238E27FC236}">
                  <a16:creationId xmlns:a16="http://schemas.microsoft.com/office/drawing/2014/main" id="{D60A7ACC-1CA6-469D-BD0B-1FA2B3C84749}"/>
                </a:ext>
              </a:extLst>
            </p:cNvPr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E194877-89EB-4166-AFD2-79C25592EF62}"/>
                </a:ext>
              </a:extLst>
            </p:cNvPr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7A5735-572F-4E51-939B-B9CD06190080}"/>
              </a:ext>
            </a:extLst>
          </p:cNvPr>
          <p:cNvGrpSpPr/>
          <p:nvPr/>
        </p:nvGrpSpPr>
        <p:grpSpPr>
          <a:xfrm>
            <a:off x="1947361" y="3878154"/>
            <a:ext cx="827150" cy="957170"/>
            <a:chOff x="3563477" y="3776171"/>
            <a:chExt cx="882293" cy="1020981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90BB1DF-B840-4661-BDE3-E1124F851856}"/>
                </a:ext>
              </a:extLst>
            </p:cNvPr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/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5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EE7876D-EB3C-4C04-B74E-34479F69A04D}"/>
                  </a:ext>
                </a:extLst>
              </p:cNvPr>
              <p:cNvSpPr/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250" dirty="0"/>
                  <a:t>We must 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such that                          </a:t>
                </a:r>
              </a:p>
              <a:p>
                <a:r>
                  <a:rPr lang="en-US" altLang="ko-KR" sz="2250" dirty="0"/>
                  <a:t>                        7n + 5 ≤ c n </a:t>
                </a:r>
                <a14:m>
                  <m:oMath xmlns:m="http://schemas.openxmlformats.org/officeDocument/2006/math">
                    <m:r>
                      <a:rPr lang="en-US" altLang="ko-KR" sz="225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            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</a:t>
                </a:r>
              </a:p>
              <a:p>
                <a:r>
                  <a:rPr lang="en-US" altLang="ko-KR" sz="2250" dirty="0"/>
                  <a:t>                        7n + 5 ≤ 7 n + n</a:t>
                </a:r>
              </a:p>
              <a:p>
                <a:r>
                  <a:rPr lang="en-US" altLang="ko-KR" sz="2250" dirty="0"/>
                  <a:t>                        7n + 5 ≤ 8 n  </a:t>
                </a:r>
                <a14:m>
                  <m:oMath xmlns:m="http://schemas.openxmlformats.org/officeDocument/2006/math">
                    <m:r>
                      <a:rPr lang="en-US" altLang="ko-KR" sz="225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          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5</a:t>
                </a:r>
              </a:p>
              <a:p>
                <a:r>
                  <a:rPr lang="en-US" altLang="ko-KR" sz="2250" dirty="0"/>
                  <a:t>Therefore, 7n + 5 ≤ c n  for c = 8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5, g(n) = n and O(n)</a:t>
                </a: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EE7876D-EB3C-4C04-B74E-34479F69A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blipFill>
                <a:blip r:embed="rId5"/>
                <a:stretch>
                  <a:fillRect l="-710" t="-2326" b="-564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75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ym typeface="Wingdings" pitchFamily="2" charset="2"/>
                  </a:rPr>
                  <a:t>Find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7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 + 5 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.</a:t>
                </a:r>
              </a:p>
              <a:p>
                <a:endParaRPr lang="pt-BR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45040C-6104-4C3A-BCA4-CAB84A337865}"/>
              </a:ext>
            </a:extLst>
          </p:cNvPr>
          <p:cNvGrpSpPr/>
          <p:nvPr/>
        </p:nvGrpSpPr>
        <p:grpSpPr>
          <a:xfrm>
            <a:off x="529378" y="3470349"/>
            <a:ext cx="3071704" cy="2906574"/>
            <a:chOff x="1326995" y="4303637"/>
            <a:chExt cx="2981055" cy="2580919"/>
          </a:xfrm>
        </p:grpSpPr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C10B5A3C-74F3-4618-8169-C8F29300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6E4B4946-0883-4422-82B8-E68E82033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64984-1DC2-4EEA-A189-FA8E1C305A61}"/>
                </a:ext>
              </a:extLst>
            </p:cNvPr>
            <p:cNvSpPr/>
            <p:nvPr/>
          </p:nvSpPr>
          <p:spPr>
            <a:xfrm>
              <a:off x="3851920" y="5075980"/>
              <a:ext cx="456130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f(n)</a:t>
              </a:r>
              <a:endParaRPr lang="ko-KR" altLang="en-US" sz="1313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1B321A-D93E-429B-B2EE-2EA5992A085E}"/>
                </a:ext>
              </a:extLst>
            </p:cNvPr>
            <p:cNvSpPr/>
            <p:nvPr/>
          </p:nvSpPr>
          <p:spPr>
            <a:xfrm>
              <a:off x="3626289" y="4303637"/>
              <a:ext cx="62103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c g(n)</a:t>
              </a:r>
              <a:endParaRPr lang="ko-KR" altLang="en-US" sz="1313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30B05F-BB4E-45A2-B366-6E3687D1889A}"/>
                </a:ext>
              </a:extLst>
            </p:cNvPr>
            <p:cNvSpPr/>
            <p:nvPr/>
          </p:nvSpPr>
          <p:spPr>
            <a:xfrm>
              <a:off x="2098091" y="6623162"/>
              <a:ext cx="33945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13" dirty="0">
                  <a:latin typeface="Century Gothic" panose="020B0502020202020204" pitchFamily="34" charset="0"/>
                </a:rPr>
                <a:t>n</a:t>
              </a:r>
              <a:r>
                <a:rPr lang="en-US" altLang="ko-KR" sz="1313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313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939A4D-8213-4333-BDCA-811008C7B4FD}"/>
                </a:ext>
              </a:extLst>
            </p:cNvPr>
            <p:cNvSpPr/>
            <p:nvPr/>
          </p:nvSpPr>
          <p:spPr>
            <a:xfrm>
              <a:off x="2987824" y="6604418"/>
              <a:ext cx="922839" cy="235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125" dirty="0"/>
                <a:t>input size n</a:t>
              </a:r>
              <a:endParaRPr lang="ko-KR" altLang="en-US" sz="1125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A83442-8FE5-44DC-93E8-D64226673375}"/>
                </a:ext>
              </a:extLst>
            </p:cNvPr>
            <p:cNvSpPr/>
            <p:nvPr/>
          </p:nvSpPr>
          <p:spPr>
            <a:xfrm>
              <a:off x="1402087" y="4444454"/>
              <a:ext cx="692596" cy="38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125" dirty="0"/>
                <a:t>running</a:t>
              </a:r>
            </a:p>
            <a:p>
              <a:pPr algn="r"/>
              <a:r>
                <a:rPr lang="en-GB" altLang="ko-KR" sz="1125" dirty="0"/>
                <a:t>time</a:t>
              </a:r>
              <a:endParaRPr lang="ko-KR" altLang="en-US" sz="1125" dirty="0"/>
            </a:p>
          </p:txBody>
        </p:sp>
        <p:sp>
          <p:nvSpPr>
            <p:cNvPr id="17" name="자유형 12">
              <a:extLst>
                <a:ext uri="{FF2B5EF4-FFF2-40B4-BE49-F238E27FC236}">
                  <a16:creationId xmlns:a16="http://schemas.microsoft.com/office/drawing/2014/main" id="{A733BE19-C4D6-43FE-AC8A-8C6B51FD89EA}"/>
                </a:ext>
              </a:extLst>
            </p:cNvPr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sp>
          <p:nvSpPr>
            <p:cNvPr id="18" name="자유형 13">
              <a:extLst>
                <a:ext uri="{FF2B5EF4-FFF2-40B4-BE49-F238E27FC236}">
                  <a16:creationId xmlns:a16="http://schemas.microsoft.com/office/drawing/2014/main" id="{D60A7ACC-1CA6-469D-BD0B-1FA2B3C84749}"/>
                </a:ext>
              </a:extLst>
            </p:cNvPr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E194877-89EB-4166-AFD2-79C25592EF62}"/>
                </a:ext>
              </a:extLst>
            </p:cNvPr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7A5735-572F-4E51-939B-B9CD06190080}"/>
              </a:ext>
            </a:extLst>
          </p:cNvPr>
          <p:cNvGrpSpPr/>
          <p:nvPr/>
        </p:nvGrpSpPr>
        <p:grpSpPr>
          <a:xfrm>
            <a:off x="1947361" y="3878154"/>
            <a:ext cx="827150" cy="957170"/>
            <a:chOff x="3563477" y="3776171"/>
            <a:chExt cx="882293" cy="1020981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90BB1DF-B840-4661-BDE3-E1124F851856}"/>
                </a:ext>
              </a:extLst>
            </p:cNvPr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/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5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70DF28A-080A-49F1-9395-EB46457D2A14}"/>
                  </a:ext>
                </a:extLst>
              </p:cNvPr>
              <p:cNvSpPr/>
              <p:nvPr/>
            </p:nvSpPr>
            <p:spPr>
              <a:xfrm>
                <a:off x="5040926" y="4036850"/>
                <a:ext cx="6665297" cy="12464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875" dirty="0"/>
                  <a:t>7n + 5 ≤ c n </a:t>
                </a:r>
                <a14:m>
                  <m:oMath xmlns:m="http://schemas.openxmlformats.org/officeDocument/2006/math">
                    <m:r>
                      <a:rPr lang="en-US" altLang="ko-KR" sz="1875" dirty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1875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1875" dirty="0"/>
                  <a:t> </a:t>
                </a:r>
              </a:p>
              <a:p>
                <a:r>
                  <a:rPr lang="en-US" altLang="ko-KR" sz="1875" dirty="0"/>
                  <a:t>7n + 5 ≤ 12 n </a:t>
                </a:r>
                <a14:m>
                  <m:oMath xmlns:m="http://schemas.openxmlformats.org/officeDocument/2006/math">
                    <m:r>
                      <a:rPr lang="en-US" altLang="ko-KR" sz="1875" dirty="0">
                        <a:latin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1875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75" dirty="0"/>
                  <a:t>= 1</a:t>
                </a:r>
              </a:p>
              <a:p>
                <a:r>
                  <a:rPr lang="en-US" altLang="ko-KR" sz="1875" dirty="0"/>
                  <a:t>Therefore, 7n + 5 ≤ c n  for c = 12 and </a:t>
                </a:r>
                <a14:m>
                  <m:oMath xmlns:m="http://schemas.openxmlformats.org/officeDocument/2006/math">
                    <m:r>
                      <a:rPr lang="en-US" altLang="ko-KR" sz="1875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75" dirty="0"/>
                  <a:t>= 1</a:t>
                </a:r>
              </a:p>
              <a:p>
                <a:r>
                  <a:rPr lang="en-US" altLang="ko-KR" sz="1875" dirty="0"/>
                  <a:t>g(n) = n, f(n) is O(n)</a:t>
                </a: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70DF28A-080A-49F1-9395-EB46457D2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26" y="4036850"/>
                <a:ext cx="6665297" cy="1246495"/>
              </a:xfrm>
              <a:prstGeom prst="rect">
                <a:avLst/>
              </a:prstGeom>
              <a:blipFill>
                <a:blip r:embed="rId5"/>
                <a:stretch>
                  <a:fillRect l="-731" t="-1932" b="-6280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4DBF2B8-B4F2-40D3-9B70-2DA87324285D}"/>
                  </a:ext>
                </a:extLst>
              </p:cNvPr>
              <p:cNvSpPr/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250" dirty="0"/>
                  <a:t>We must 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such that                          </a:t>
                </a:r>
              </a:p>
              <a:p>
                <a:r>
                  <a:rPr lang="en-US" altLang="ko-KR" sz="2250" dirty="0"/>
                  <a:t>                        7n + 5 ≤ c n </a:t>
                </a:r>
                <a14:m>
                  <m:oMath xmlns:m="http://schemas.openxmlformats.org/officeDocument/2006/math">
                    <m:r>
                      <a:rPr lang="en-US" altLang="ko-KR" sz="225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            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</a:t>
                </a:r>
              </a:p>
              <a:p>
                <a:r>
                  <a:rPr lang="en-US" altLang="ko-KR" sz="2250" dirty="0"/>
                  <a:t>                        7n + 5 ≤ 7 n + n</a:t>
                </a:r>
              </a:p>
              <a:p>
                <a:r>
                  <a:rPr lang="en-US" altLang="ko-KR" sz="2250" dirty="0"/>
                  <a:t>                        7n + 5 ≤ 8 n  </a:t>
                </a:r>
                <a14:m>
                  <m:oMath xmlns:m="http://schemas.openxmlformats.org/officeDocument/2006/math">
                    <m:r>
                      <a:rPr lang="en-US" altLang="ko-KR" sz="225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          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5</a:t>
                </a:r>
              </a:p>
              <a:p>
                <a:r>
                  <a:rPr lang="en-US" altLang="ko-KR" sz="2250" dirty="0"/>
                  <a:t>Therefore, 7n + 5 ≤ c n  for c = 8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5, </a:t>
                </a:r>
                <a:r>
                  <a:rPr lang="en-US" altLang="ko-KR" sz="2250" b="1" dirty="0"/>
                  <a:t>f(n) is O(n)</a:t>
                </a: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4DBF2B8-B4F2-40D3-9B70-2DA873242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blipFill>
                <a:blip r:embed="rId6"/>
                <a:stretch>
                  <a:fillRect l="-710" t="-2326" b="-564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64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en-US" altLang="ko-KR" sz="2250" dirty="0">
                    <a:sym typeface="Wingdings" pitchFamily="2" charset="2"/>
                  </a:rPr>
                  <a:t>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𝒇</m:t>
                    </m:r>
                    <m:d>
                      <m:dPr>
                        <m:ctrlPr>
                          <a:rPr lang="en-US" altLang="ko-KR" sz="225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25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𝟐𝟕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𝟏𝟔</m:t>
                    </m:r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250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250" b="1" dirty="0">
                    <a:sym typeface="Wingdings" pitchFamily="2" charset="2"/>
                  </a:rPr>
                  <a:t>.</a:t>
                </a:r>
              </a:p>
              <a:p>
                <a:endParaRPr lang="pt-BR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379" t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C71192-75F4-4BDD-A5B5-FA378D7DB995}"/>
                  </a:ext>
                </a:extLst>
              </p:cNvPr>
              <p:cNvSpPr/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250" dirty="0"/>
                  <a:t>We must 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such that </a:t>
                </a:r>
              </a:p>
              <a:p>
                <a:r>
                  <a:rPr lang="en-US" altLang="ko-KR" sz="2250" dirty="0"/>
                  <a:t>   For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𝟏𝟔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altLang="ko-KR" sz="225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50" dirty="0"/>
              </a:p>
              <a:p>
                <a:r>
                  <a:rPr lang="en-US" altLang="ko-KR" sz="225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 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𝟐𝟕</m:t>
                        </m:r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𝟏𝟔</m:t>
                    </m:r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altLang="ko-KR" sz="2250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𝟐𝟕</m:t>
                        </m:r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50" dirty="0"/>
              </a:p>
              <a:p>
                <a:r>
                  <a:rPr lang="en-US" altLang="ko-KR" sz="225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  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𝟐𝟕</m:t>
                        </m:r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𝟏𝟔</m:t>
                    </m:r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altLang="ko-KR" sz="2250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𝟐𝟖</m:t>
                        </m:r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    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16</a:t>
                </a:r>
              </a:p>
              <a:p>
                <a:r>
                  <a:rPr lang="en-US" altLang="ko-KR" sz="2250" dirty="0"/>
                  <a:t>Hence, c = 28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16, Therefore,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𝒈</m:t>
                    </m:r>
                    <m:d>
                      <m:d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𝒇</m:t>
                    </m:r>
                    <m:d>
                      <m:d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25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𝒊𝒔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25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225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C71192-75F4-4BDD-A5B5-FA378D7DB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blipFill>
                <a:blip r:embed="rId3"/>
                <a:stretch>
                  <a:fillRect l="-710" t="-2326" b="-564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2945040C-6104-4C3A-BCA4-CAB84A337865}"/>
              </a:ext>
            </a:extLst>
          </p:cNvPr>
          <p:cNvGrpSpPr/>
          <p:nvPr/>
        </p:nvGrpSpPr>
        <p:grpSpPr>
          <a:xfrm>
            <a:off x="529378" y="3470349"/>
            <a:ext cx="3071704" cy="2906574"/>
            <a:chOff x="1326995" y="4303637"/>
            <a:chExt cx="2981055" cy="2580919"/>
          </a:xfrm>
        </p:grpSpPr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C10B5A3C-74F3-4618-8169-C8F29300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6E4B4946-0883-4422-82B8-E68E82033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64984-1DC2-4EEA-A189-FA8E1C305A61}"/>
                </a:ext>
              </a:extLst>
            </p:cNvPr>
            <p:cNvSpPr/>
            <p:nvPr/>
          </p:nvSpPr>
          <p:spPr>
            <a:xfrm>
              <a:off x="3851920" y="5075980"/>
              <a:ext cx="456130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f(n)</a:t>
              </a:r>
              <a:endParaRPr lang="ko-KR" altLang="en-US" sz="1313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1B321A-D93E-429B-B2EE-2EA5992A085E}"/>
                </a:ext>
              </a:extLst>
            </p:cNvPr>
            <p:cNvSpPr/>
            <p:nvPr/>
          </p:nvSpPr>
          <p:spPr>
            <a:xfrm>
              <a:off x="3626289" y="4303637"/>
              <a:ext cx="62103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c g(n)</a:t>
              </a:r>
              <a:endParaRPr lang="ko-KR" altLang="en-US" sz="1313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30B05F-BB4E-45A2-B366-6E3687D1889A}"/>
                </a:ext>
              </a:extLst>
            </p:cNvPr>
            <p:cNvSpPr/>
            <p:nvPr/>
          </p:nvSpPr>
          <p:spPr>
            <a:xfrm>
              <a:off x="2098091" y="6623162"/>
              <a:ext cx="33945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13" dirty="0">
                  <a:latin typeface="Century Gothic" panose="020B0502020202020204" pitchFamily="34" charset="0"/>
                </a:rPr>
                <a:t>n</a:t>
              </a:r>
              <a:r>
                <a:rPr lang="en-US" altLang="ko-KR" sz="1313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313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939A4D-8213-4333-BDCA-811008C7B4FD}"/>
                </a:ext>
              </a:extLst>
            </p:cNvPr>
            <p:cNvSpPr/>
            <p:nvPr/>
          </p:nvSpPr>
          <p:spPr>
            <a:xfrm>
              <a:off x="2987824" y="6604418"/>
              <a:ext cx="922839" cy="235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125" dirty="0"/>
                <a:t>input size n</a:t>
              </a:r>
              <a:endParaRPr lang="ko-KR" altLang="en-US" sz="1125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A83442-8FE5-44DC-93E8-D64226673375}"/>
                </a:ext>
              </a:extLst>
            </p:cNvPr>
            <p:cNvSpPr/>
            <p:nvPr/>
          </p:nvSpPr>
          <p:spPr>
            <a:xfrm>
              <a:off x="1402087" y="4444454"/>
              <a:ext cx="692596" cy="38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125" dirty="0"/>
                <a:t>running</a:t>
              </a:r>
            </a:p>
            <a:p>
              <a:pPr algn="r"/>
              <a:r>
                <a:rPr lang="en-GB" altLang="ko-KR" sz="1125" dirty="0"/>
                <a:t>time</a:t>
              </a:r>
              <a:endParaRPr lang="ko-KR" altLang="en-US" sz="1125" dirty="0"/>
            </a:p>
          </p:txBody>
        </p:sp>
        <p:sp>
          <p:nvSpPr>
            <p:cNvPr id="17" name="자유형 12">
              <a:extLst>
                <a:ext uri="{FF2B5EF4-FFF2-40B4-BE49-F238E27FC236}">
                  <a16:creationId xmlns:a16="http://schemas.microsoft.com/office/drawing/2014/main" id="{A733BE19-C4D6-43FE-AC8A-8C6B51FD89EA}"/>
                </a:ext>
              </a:extLst>
            </p:cNvPr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sp>
          <p:nvSpPr>
            <p:cNvPr id="18" name="자유형 13">
              <a:extLst>
                <a:ext uri="{FF2B5EF4-FFF2-40B4-BE49-F238E27FC236}">
                  <a16:creationId xmlns:a16="http://schemas.microsoft.com/office/drawing/2014/main" id="{D60A7ACC-1CA6-469D-BD0B-1FA2B3C84749}"/>
                </a:ext>
              </a:extLst>
            </p:cNvPr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E194877-89EB-4166-AFD2-79C25592EF62}"/>
                </a:ext>
              </a:extLst>
            </p:cNvPr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7A5735-572F-4E51-939B-B9CD06190080}"/>
              </a:ext>
            </a:extLst>
          </p:cNvPr>
          <p:cNvGrpSpPr/>
          <p:nvPr/>
        </p:nvGrpSpPr>
        <p:grpSpPr>
          <a:xfrm>
            <a:off x="1947361" y="3878154"/>
            <a:ext cx="827150" cy="957170"/>
            <a:chOff x="3563477" y="3776171"/>
            <a:chExt cx="882293" cy="1020981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90BB1DF-B840-4661-BDE3-E1124F851856}"/>
                </a:ext>
              </a:extLst>
            </p:cNvPr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/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5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00D8A7A-8645-4125-A092-6742960176C9}"/>
                  </a:ext>
                </a:extLst>
              </p:cNvPr>
              <p:cNvSpPr/>
              <p:nvPr/>
            </p:nvSpPr>
            <p:spPr>
              <a:xfrm>
                <a:off x="4201626" y="4018049"/>
                <a:ext cx="7472625" cy="1296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75" b="1" i="1" dirty="0" smtClean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𝟏𝟔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1875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altLang="ko-KR" sz="1875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1875" b="1" dirty="0"/>
                  <a:t>, </a:t>
                </a:r>
                <a:r>
                  <a:rPr lang="en-US" altLang="ko-KR" sz="1875" dirty="0"/>
                  <a:t>we must find </a:t>
                </a:r>
                <a:r>
                  <a:rPr lang="en-US" altLang="ko-KR" sz="1875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1875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75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1875" dirty="0"/>
                  <a:t> such that </a:t>
                </a:r>
              </a:p>
              <a:p>
                <a:r>
                  <a:rPr lang="en-US" altLang="ko-KR" sz="1875" dirty="0"/>
                  <a:t> </a:t>
                </a:r>
                <a14:m>
                  <m:oMath xmlns:m="http://schemas.openxmlformats.org/officeDocument/2006/math">
                    <m:r>
                      <a:rPr lang="en-US" altLang="ko-KR" sz="1875" dirty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</m:t>
                    </m:r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𝟏𝟔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1875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1875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875" i="1" dirty="0">
                        <a:latin typeface="Cambria Math" panose="02040503050406030204" pitchFamily="18" charset="0"/>
                        <a:sym typeface="Wingdings" pitchFamily="2" charset="2"/>
                      </a:rPr>
                      <m:t>43</m:t>
                    </m:r>
                    <m:sSup>
                      <m:sSupPr>
                        <m:ctrlP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75" dirty="0"/>
              </a:p>
              <a:p>
                <a:r>
                  <a:rPr lang="en-US" altLang="ko-KR" sz="1875" dirty="0"/>
                  <a:t>       </a:t>
                </a:r>
                <a14:m>
                  <m:oMath xmlns:m="http://schemas.openxmlformats.org/officeDocument/2006/math">
                    <m:r>
                      <a:rPr lang="en-US" altLang="ko-KR" sz="1875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27</m:t>
                    </m:r>
                    <m:sSup>
                      <m:sSupPr>
                        <m:ctrlP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𝟏𝟔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1875" dirty="0"/>
                  <a:t> ≤ </a:t>
                </a:r>
                <a14:m>
                  <m:oMath xmlns:m="http://schemas.openxmlformats.org/officeDocument/2006/math">
                    <m:r>
                      <a:rPr lang="en-US" altLang="ko-KR" sz="1875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875" i="1" dirty="0">
                        <a:latin typeface="Cambria Math" panose="02040503050406030204" pitchFamily="18" charset="0"/>
                        <a:sym typeface="Wingdings" pitchFamily="2" charset="2"/>
                      </a:rPr>
                      <m:t>43</m:t>
                    </m:r>
                    <m:sSup>
                      <m:sSupPr>
                        <m:ctrlP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875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875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1875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1875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75" dirty="0"/>
                  <a:t>= 1</a:t>
                </a:r>
              </a:p>
              <a:p>
                <a:r>
                  <a:rPr lang="en-US" altLang="ko-KR" sz="1875" dirty="0"/>
                  <a:t>Hence, c = 43 and </a:t>
                </a:r>
                <a14:m>
                  <m:oMath xmlns:m="http://schemas.openxmlformats.org/officeDocument/2006/math">
                    <m:r>
                      <a:rPr lang="en-US" altLang="ko-KR" sz="1875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1875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75" dirty="0"/>
                  <a:t>= 1, Therefore,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𝒈</m:t>
                    </m:r>
                    <m:d>
                      <m:d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𝒇</m:t>
                    </m:r>
                    <m:d>
                      <m:d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</m:d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𝒊𝒔</m:t>
                    </m:r>
                    <m:r>
                      <a:rPr lang="en-US" altLang="ko-KR" sz="1875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75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1875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875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1875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1875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00D8A7A-8645-4125-A092-674296017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26" y="4018049"/>
                <a:ext cx="7472625" cy="1296252"/>
              </a:xfrm>
              <a:prstGeom prst="rect">
                <a:avLst/>
              </a:prstGeom>
              <a:blipFill>
                <a:blip r:embed="rId5"/>
                <a:stretch>
                  <a:fillRect l="-651" t="-1860" b="-3721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4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en-US" altLang="ko-KR" sz="2250" dirty="0">
                    <a:sym typeface="Wingdings" pitchFamily="2" charset="2"/>
                  </a:rPr>
                  <a:t>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>
                    <a:sym typeface="Wingdings" pitchFamily="2" charset="2"/>
                  </a:rPr>
                  <a:t> to justify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+2</m:t>
                    </m:r>
                    <m:r>
                      <m:rPr>
                        <m:sty m:val="p"/>
                      </m:rP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n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250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250" b="1" dirty="0">
                    <a:sym typeface="Wingdings" pitchFamily="2" charset="2"/>
                  </a:rPr>
                  <a:t>.</a:t>
                </a:r>
                <a:endParaRPr lang="pt-BR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379" t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C71192-75F4-4BDD-A5B5-FA378D7DB995}"/>
                  </a:ext>
                </a:extLst>
              </p:cNvPr>
              <p:cNvSpPr/>
              <p:nvPr/>
            </p:nvSpPr>
            <p:spPr>
              <a:xfrm>
                <a:off x="529378" y="1340768"/>
                <a:ext cx="11144873" cy="35548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250" dirty="0"/>
                  <a:t>We have to 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</a:t>
                </a:r>
              </a:p>
              <a:p>
                <a:r>
                  <a:rPr lang="en-US" altLang="ko-KR" sz="2250" dirty="0"/>
                  <a:t>For 2n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50" dirty="0"/>
              </a:p>
              <a:p>
                <a:r>
                  <a:rPr lang="en-US" altLang="ko-KR" sz="225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 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+ 2</m:t>
                    </m:r>
                    <m:r>
                      <m:rPr>
                        <m:sty m:val="p"/>
                      </m:rP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25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50" b="1" i="1" dirty="0"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en-US" altLang="ko-KR" sz="225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50" b="1" dirty="0">
                  <a:sym typeface="Wingdings" pitchFamily="2" charset="2"/>
                </a:endParaRPr>
              </a:p>
              <a:p>
                <a:endParaRPr lang="en-US" altLang="ko-KR" sz="225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altLang="ko-KR" sz="225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5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25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altLang="ko-KR" sz="2250" b="1" dirty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25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</m:oMath>
                </a14:m>
                <a:r>
                  <a:rPr lang="en-US" altLang="ko-KR" sz="225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i="1" dirty="0">
                        <a:latin typeface="Cambria Math" panose="02040503050406030204" pitchFamily="18" charset="0"/>
                        <a:sym typeface="Wingdings" pitchFamily="2" charset="2"/>
                      </a:rPr>
                      <m:t>3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25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endParaRPr lang="en-US" altLang="ko-KR" sz="2250" dirty="0"/>
              </a:p>
              <a:p>
                <a:r>
                  <a:rPr lang="en-US" altLang="ko-KR" sz="2250" dirty="0"/>
                  <a:t>For c = 3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2, f(n) ≤ </a:t>
                </a:r>
                <a14:m>
                  <m:oMath xmlns:m="http://schemas.openxmlformats.org/officeDocument/2006/math">
                    <m:r>
                      <a:rPr lang="en-US" altLang="ko-KR" sz="225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50" b="1" i="1"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altLang="ko-KR" sz="2250" b="1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250" dirty="0"/>
                  <a:t>  </a:t>
                </a:r>
              </a:p>
              <a:p>
                <a:endParaRPr lang="en-US" altLang="ko-KR" sz="2250" dirty="0"/>
              </a:p>
              <a:p>
                <a:r>
                  <a:rPr lang="en-US" altLang="ko-KR" sz="2250" dirty="0"/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d>
                      <m:d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</m:d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25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225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C71192-75F4-4BDD-A5B5-FA378D7DB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8" y="1340768"/>
                <a:ext cx="11144873" cy="3554819"/>
              </a:xfrm>
              <a:prstGeom prst="rect">
                <a:avLst/>
              </a:prstGeom>
              <a:blipFill>
                <a:blip r:embed="rId3"/>
                <a:stretch>
                  <a:fillRect l="-710" t="-1197" b="-239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5941648-2258-4361-90F1-B77C75B3A7E3}"/>
                  </a:ext>
                </a:extLst>
              </p:cNvPr>
              <p:cNvSpPr/>
              <p:nvPr/>
            </p:nvSpPr>
            <p:spPr>
              <a:xfrm>
                <a:off x="529378" y="5013176"/>
                <a:ext cx="8597760" cy="1131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250" dirty="0"/>
                  <a:t>We may also 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</a:t>
                </a:r>
              </a:p>
              <a:p>
                <a:r>
                  <a:rPr lang="en-US" altLang="ko-KR" sz="225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          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2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 +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+ 2</m:t>
                    </m:r>
                    <m:r>
                      <m:rPr>
                        <m:sty m:val="p"/>
                      </m:rP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sz="2250" dirty="0"/>
                  <a:t> ≤</a:t>
                </a:r>
                <a14:m>
                  <m:oMath xmlns:m="http://schemas.openxmlformats.org/officeDocument/2006/math">
                    <m:r>
                      <a:rPr lang="en-US" altLang="ko-KR" sz="2250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2250" i="1" dirty="0">
                        <a:latin typeface="Cambria Math" panose="02040503050406030204" pitchFamily="18" charset="0"/>
                        <a:sym typeface="Wingdings" pitchFamily="2" charset="2"/>
                      </a:rPr>
                      <m:t>5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altLang="ko-KR" sz="225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altLang="ko-KR" sz="2250" dirty="0"/>
                  <a:t>For c = 5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250" dirty="0"/>
                  <a:t>= 1, f(n)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50" b="1" i="1"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altLang="ko-KR" sz="2250" b="1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250" dirty="0"/>
                  <a:t> 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d>
                      <m:d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</m:d>
                    <m:r>
                      <a:rPr lang="en-US" altLang="ko-KR" sz="225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250" b="1" i="1" dirty="0"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altLang="ko-KR" sz="225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2250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250" b="1" dirty="0">
                    <a:latin typeface="Century Gothic" panose="020B0502020202020204" pitchFamily="34" charset="0"/>
                    <a:sym typeface="Wingdings" pitchFamily="2" charset="2"/>
                  </a:rPr>
                  <a:t>.</a:t>
                </a:r>
                <a:endParaRPr lang="en-US" altLang="ko-KR" sz="225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5941648-2258-4361-90F1-B77C75B3A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8" y="5013176"/>
                <a:ext cx="8597760" cy="1131079"/>
              </a:xfrm>
              <a:prstGeom prst="rect">
                <a:avLst/>
              </a:prstGeom>
              <a:blipFill>
                <a:blip r:embed="rId4"/>
                <a:stretch>
                  <a:fillRect l="-921" t="-3723" b="-957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0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825"/>
              </a:lnSpc>
            </a:pPr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Suppose an algorithm requires</a:t>
                </a:r>
              </a:p>
              <a:p>
                <a:pPr lvl="1"/>
                <a:r>
                  <a:rPr lang="en-US" altLang="ko-KR" i="0" dirty="0">
                    <a:latin typeface="+mj-lt"/>
                  </a:rPr>
                  <a:t>T(n) = 7n-2 operations to solve a problem of size n</a:t>
                </a: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+mj-lt"/>
                  </a:rPr>
                  <a:t> - 3 * n + 10 operations to solve a problem of size n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T(n) = 3n</a:t>
                </a:r>
                <a:r>
                  <a:rPr lang="en-US" altLang="ko-KR" baseline="24305" dirty="0">
                    <a:latin typeface="+mn-ea"/>
                    <a:ea typeface="+mn-ea"/>
                    <a:cs typeface="Gill Sans MT"/>
                  </a:rPr>
                  <a:t>3</a:t>
                </a:r>
                <a:r>
                  <a:rPr lang="en-US" altLang="ko-KR" spc="307" baseline="24305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+</a:t>
                </a:r>
                <a:r>
                  <a:rPr lang="en-US" altLang="ko-KR" spc="-15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spc="-5" dirty="0">
                    <a:latin typeface="+mn-ea"/>
                    <a:ea typeface="+mn-ea"/>
                    <a:cs typeface="Gill Sans MT"/>
                  </a:rPr>
                  <a:t>20n</a:t>
                </a:r>
                <a:r>
                  <a:rPr lang="en-US" altLang="ko-KR" spc="-7" baseline="24305" dirty="0">
                    <a:latin typeface="+mn-ea"/>
                    <a:ea typeface="+mn-ea"/>
                    <a:cs typeface="Gill Sans MT"/>
                  </a:rPr>
                  <a:t>2</a:t>
                </a:r>
                <a:r>
                  <a:rPr lang="en-US" altLang="ko-KR" spc="307" baseline="24305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+</a:t>
                </a:r>
                <a:r>
                  <a:rPr lang="en-US" altLang="ko-KR" spc="-15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5</a:t>
                </a:r>
                <a:r>
                  <a:rPr lang="en-US" altLang="ko-KR" spc="-20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operations</a:t>
                </a:r>
                <a:r>
                  <a:rPr lang="en-US" altLang="ko-KR" spc="-10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to</a:t>
                </a:r>
                <a:r>
                  <a:rPr lang="en-US" altLang="ko-KR" spc="-15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spc="-10" dirty="0">
                    <a:latin typeface="+mn-ea"/>
                    <a:ea typeface="+mn-ea"/>
                    <a:cs typeface="Gill Sans MT"/>
                  </a:rPr>
                  <a:t>solve</a:t>
                </a:r>
                <a:r>
                  <a:rPr lang="en-US" altLang="ko-KR" spc="-15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a</a:t>
                </a:r>
                <a:r>
                  <a:rPr lang="en-US" altLang="ko-KR" spc="-15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spc="-10" dirty="0">
                    <a:latin typeface="+mn-ea"/>
                    <a:ea typeface="+mn-ea"/>
                    <a:cs typeface="Gill Sans MT"/>
                  </a:rPr>
                  <a:t>problem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of</a:t>
                </a:r>
                <a:r>
                  <a:rPr lang="en-US" altLang="ko-KR" spc="-10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size</a:t>
                </a:r>
                <a:r>
                  <a:rPr lang="en-US" altLang="ko-KR" spc="-10" dirty="0">
                    <a:latin typeface="+mn-ea"/>
                    <a:ea typeface="+mn-ea"/>
                    <a:cs typeface="Gill Sans MT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Gill Sans MT"/>
                  </a:rPr>
                  <a:t>n</a:t>
                </a:r>
              </a:p>
              <a:p>
                <a:pPr lvl="1"/>
                <a:endParaRPr lang="en-US" altLang="ko-KR" dirty="0">
                  <a:latin typeface="Gill Sans MT"/>
                  <a:cs typeface="Gill Sans MT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1772816"/>
            <a:ext cx="5759525" cy="7078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2344" algn="l"/>
                <a:tab pos="3221355" algn="l"/>
              </a:tabLst>
            </a:pPr>
            <a:r>
              <a:rPr lang="pt-BR" altLang="ko-KR" sz="2000" b="1" spc="-10" dirty="0">
                <a:latin typeface="Courier New"/>
                <a:cs typeface="Courier New"/>
              </a:rPr>
              <a:t>7n-2</a:t>
            </a:r>
            <a:r>
              <a:rPr lang="pt-BR" altLang="ko-KR" sz="2000" b="1" spc="-5" dirty="0">
                <a:latin typeface="Courier New"/>
                <a:cs typeface="Courier New"/>
              </a:rPr>
              <a:t> </a:t>
            </a:r>
            <a:r>
              <a:rPr lang="pt-BR" altLang="ko-KR" sz="2000" dirty="0">
                <a:latin typeface="Symbol"/>
                <a:cs typeface="Symbol"/>
              </a:rPr>
              <a:t></a:t>
            </a:r>
            <a:r>
              <a:rPr lang="pt-BR" altLang="ko-KR" sz="2000" dirty="0">
                <a:latin typeface="Times New Roman"/>
                <a:cs typeface="Times New Roman"/>
              </a:rPr>
              <a:t>	</a:t>
            </a:r>
            <a:r>
              <a:rPr lang="pt-BR" altLang="ko-KR" sz="2000" b="1" dirty="0">
                <a:solidFill>
                  <a:srgbClr val="C00000"/>
                </a:solidFill>
                <a:latin typeface="Courier New"/>
                <a:cs typeface="Courier New"/>
              </a:rPr>
              <a:t>7</a:t>
            </a:r>
            <a:r>
              <a:rPr lang="pt-BR" altLang="ko-KR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pt-BR" altLang="ko-KR"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lang="pt-BR" altLang="ko-KR"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sz="2000" b="1" spc="-10" dirty="0">
                <a:latin typeface="Courier New"/>
                <a:cs typeface="Courier New"/>
              </a:rPr>
              <a:t>for</a:t>
            </a:r>
            <a:r>
              <a:rPr lang="pt-BR" altLang="ko-KR" sz="2000" b="1" spc="-5" dirty="0">
                <a:latin typeface="Courier New"/>
                <a:cs typeface="Courier New"/>
              </a:rPr>
              <a:t> </a:t>
            </a:r>
            <a:r>
              <a:rPr lang="pt-BR" altLang="ko-KR" sz="2000" b="1" spc="-10" dirty="0">
                <a:latin typeface="Courier New"/>
                <a:cs typeface="Courier New"/>
              </a:rPr>
              <a:t>all</a:t>
            </a:r>
            <a:r>
              <a:rPr lang="pt-BR" altLang="ko-KR" sz="2000" b="1" spc="-5" dirty="0">
                <a:latin typeface="Courier New"/>
                <a:cs typeface="Courier New"/>
              </a:rPr>
              <a:t> </a:t>
            </a:r>
            <a:r>
              <a:rPr lang="pt-BR" altLang="ko-KR" sz="2000" spc="-5" dirty="0">
                <a:latin typeface="Gill Sans MT"/>
                <a:cs typeface="Gill Sans MT"/>
              </a:rPr>
              <a:t>n</a:t>
            </a:r>
            <a:r>
              <a:rPr lang="pt-BR" altLang="ko-KR" sz="2000" spc="-7" baseline="-20833" dirty="0">
                <a:latin typeface="Gill Sans MT"/>
                <a:cs typeface="Gill Sans MT"/>
              </a:rPr>
              <a:t>0</a:t>
            </a:r>
            <a:r>
              <a:rPr lang="pt-BR" altLang="ko-KR" sz="2000" spc="-7" dirty="0">
                <a:latin typeface="Gill Sans MT"/>
                <a:cs typeface="Gill Sans MT"/>
              </a:rPr>
              <a:t> </a:t>
            </a:r>
            <a:r>
              <a:rPr lang="pt-BR" altLang="ko-KR" sz="2000" dirty="0">
                <a:latin typeface="Symbol"/>
                <a:cs typeface="Symbol"/>
              </a:rPr>
              <a:t></a:t>
            </a:r>
            <a:r>
              <a:rPr lang="pt-BR" altLang="ko-KR" sz="2000" spc="-114" dirty="0">
                <a:latin typeface="Times New Roman"/>
                <a:cs typeface="Times New Roman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1</a:t>
            </a:r>
            <a:endParaRPr lang="pt-BR" altLang="ko-KR" sz="20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lang="pt-BR" altLang="ko-KR" sz="2000" b="1" spc="-10" dirty="0">
                <a:latin typeface="Courier New"/>
                <a:cs typeface="Courier New"/>
              </a:rPr>
              <a:t>i.e.,</a:t>
            </a:r>
            <a:r>
              <a:rPr lang="pt-BR" altLang="ko-KR" sz="2000" b="1" spc="-3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c</a:t>
            </a:r>
            <a:r>
              <a:rPr lang="pt-BR" altLang="ko-KR" sz="2000" b="1" spc="-30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=</a:t>
            </a:r>
            <a:r>
              <a:rPr lang="pt-BR" altLang="ko-KR" sz="2000" b="1" spc="-30" dirty="0">
                <a:latin typeface="Courier New"/>
                <a:cs typeface="Courier New"/>
              </a:rPr>
              <a:t> </a:t>
            </a:r>
            <a:r>
              <a:rPr lang="pt-BR" altLang="ko-KR" sz="2000" b="1" spc="-5" dirty="0">
                <a:latin typeface="Courier New"/>
                <a:cs typeface="Courier New"/>
              </a:rPr>
              <a:t>7,</a:t>
            </a:r>
            <a:r>
              <a:rPr lang="pt-BR" altLang="ko-KR" sz="2000" b="1" spc="-25" dirty="0">
                <a:latin typeface="Courier New"/>
                <a:cs typeface="Courier New"/>
              </a:rPr>
              <a:t> </a:t>
            </a:r>
            <a:r>
              <a:rPr lang="pt-BR" altLang="ko-KR" sz="2000" dirty="0">
                <a:latin typeface="Gill Sans MT"/>
                <a:cs typeface="Gill Sans MT"/>
              </a:rPr>
              <a:t>n</a:t>
            </a:r>
            <a:r>
              <a:rPr lang="pt-BR" altLang="ko-KR" sz="2000" baseline="-20833" dirty="0">
                <a:latin typeface="Gill Sans MT"/>
                <a:cs typeface="Gill Sans MT"/>
              </a:rPr>
              <a:t>0</a:t>
            </a:r>
            <a:r>
              <a:rPr lang="pt-BR" altLang="ko-KR" sz="2000" spc="-7" baseline="-20833" dirty="0">
                <a:latin typeface="Gill Sans MT"/>
                <a:cs typeface="Gill Sans MT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=</a:t>
            </a:r>
            <a:r>
              <a:rPr lang="pt-BR" altLang="ko-KR" sz="2000" b="1" spc="-2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1</a:t>
            </a:r>
            <a:endParaRPr lang="pt-BR" altLang="ko-KR" sz="2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9456" y="3360428"/>
            <a:ext cx="5759525" cy="7207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38100">
              <a:spcBef>
                <a:spcPts val="100"/>
              </a:spcBef>
              <a:tabLst>
                <a:tab pos="4280535" algn="l"/>
                <a:tab pos="4543425" algn="l"/>
              </a:tabLst>
            </a:pPr>
            <a:r>
              <a:rPr lang="pt-BR" altLang="ko-KR" sz="2000" b="1" dirty="0">
                <a:latin typeface="Courier New"/>
                <a:cs typeface="Courier New"/>
              </a:rPr>
              <a:t>n</a:t>
            </a:r>
            <a:r>
              <a:rPr lang="pt-BR" altLang="ko-KR" sz="2000" b="1" baseline="25462" dirty="0">
                <a:latin typeface="Courier New"/>
                <a:cs typeface="Courier New"/>
              </a:rPr>
              <a:t>2 </a:t>
            </a:r>
            <a:r>
              <a:rPr lang="en-US" altLang="ko-KR" sz="2000" b="1" spc="-5" dirty="0">
                <a:latin typeface="Courier New"/>
                <a:cs typeface="Courier New"/>
              </a:rPr>
              <a:t>- </a:t>
            </a:r>
            <a:r>
              <a:rPr lang="pt-BR" altLang="ko-KR" sz="2000" b="1" spc="-5" dirty="0">
                <a:latin typeface="Courier New"/>
                <a:cs typeface="Courier New"/>
              </a:rPr>
              <a:t>3</a:t>
            </a:r>
            <a:r>
              <a:rPr lang="pt-BR" altLang="ko-KR" sz="2000" b="1" spc="-1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*</a:t>
            </a:r>
            <a:r>
              <a:rPr lang="pt-BR" altLang="ko-KR" sz="2000" b="1" spc="-1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n</a:t>
            </a:r>
            <a:r>
              <a:rPr lang="pt-BR" altLang="ko-KR" sz="2000" b="1" spc="-1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+</a:t>
            </a:r>
            <a:r>
              <a:rPr lang="pt-BR" altLang="ko-KR" sz="2000" b="1" spc="-10" dirty="0">
                <a:latin typeface="Courier New"/>
                <a:cs typeface="Courier New"/>
              </a:rPr>
              <a:t> </a:t>
            </a:r>
            <a:r>
              <a:rPr lang="pt-BR" altLang="ko-KR" sz="2000" b="1" spc="-5" dirty="0">
                <a:latin typeface="Courier New"/>
                <a:cs typeface="Courier New"/>
              </a:rPr>
              <a:t>10</a:t>
            </a:r>
            <a:r>
              <a:rPr lang="pt-BR" altLang="ko-KR" sz="2000" b="1" spc="-1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&lt;</a:t>
            </a:r>
            <a:r>
              <a:rPr lang="pt-BR" altLang="ko-KR" sz="2000" b="1" spc="-1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solidFill>
                  <a:srgbClr val="C00000"/>
                </a:solidFill>
                <a:latin typeface="Courier New"/>
                <a:cs typeface="Courier New"/>
              </a:rPr>
              <a:t>3</a:t>
            </a:r>
            <a:r>
              <a:rPr lang="pt-BR" altLang="ko-KR" sz="2000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pt-BR" altLang="ko-KR" sz="2000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lang="pt-BR" altLang="ko-KR" sz="2000" b="1" baseline="25462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lang="pt-BR" altLang="ko-KR" sz="2000" b="1" spc="532" baseline="25462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sz="2000" b="1" spc="-5" dirty="0">
                <a:latin typeface="Courier New"/>
                <a:cs typeface="Courier New"/>
              </a:rPr>
              <a:t>for</a:t>
            </a:r>
            <a:r>
              <a:rPr lang="pt-BR" altLang="ko-KR" sz="2000" b="1" spc="-15" dirty="0">
                <a:latin typeface="Courier New"/>
                <a:cs typeface="Courier New"/>
              </a:rPr>
              <a:t> </a:t>
            </a:r>
            <a:r>
              <a:rPr lang="pt-BR" altLang="ko-KR" sz="2000" b="1" spc="-5" dirty="0">
                <a:latin typeface="Courier New"/>
                <a:cs typeface="Courier New"/>
              </a:rPr>
              <a:t>all</a:t>
            </a:r>
            <a:r>
              <a:rPr lang="pt-BR" altLang="ko-KR" sz="2000" b="1" spc="-10" dirty="0">
                <a:latin typeface="Courier New"/>
                <a:cs typeface="Courier New"/>
              </a:rPr>
              <a:t> </a:t>
            </a:r>
            <a:r>
              <a:rPr lang="pt-BR" altLang="ko-KR" sz="2000" dirty="0">
                <a:latin typeface="Gill Sans MT"/>
                <a:cs typeface="Gill Sans MT"/>
              </a:rPr>
              <a:t>n</a:t>
            </a:r>
            <a:r>
              <a:rPr lang="pt-BR" altLang="ko-KR" sz="2000" baseline="-20833" dirty="0">
                <a:latin typeface="Gill Sans MT"/>
                <a:cs typeface="Gill Sans MT"/>
              </a:rPr>
              <a:t>0</a:t>
            </a:r>
            <a:r>
              <a:rPr lang="pt-BR" altLang="ko-KR" sz="2000" dirty="0">
                <a:latin typeface="Gill Sans MT"/>
                <a:cs typeface="Gill Sans MT"/>
              </a:rPr>
              <a:t> </a:t>
            </a:r>
            <a:r>
              <a:rPr lang="pt-BR" altLang="ko-KR" sz="2000" dirty="0">
                <a:latin typeface="Symbol"/>
                <a:cs typeface="Symbol"/>
              </a:rPr>
              <a:t></a:t>
            </a:r>
            <a:r>
              <a:rPr lang="pt-BR" altLang="ko-KR" sz="2000" dirty="0">
                <a:latin typeface="Times New Roman"/>
                <a:cs typeface="Times New Roman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2</a:t>
            </a:r>
            <a:endParaRPr lang="pt-BR" altLang="ko-KR" sz="2000" dirty="0">
              <a:latin typeface="Courier New"/>
              <a:cs typeface="Courier New"/>
            </a:endParaRPr>
          </a:p>
          <a:p>
            <a:pPr marL="38100">
              <a:spcBef>
                <a:spcPts val="100"/>
              </a:spcBef>
              <a:tabLst>
                <a:tab pos="4280535" algn="l"/>
                <a:tab pos="4543425" algn="l"/>
              </a:tabLst>
            </a:pPr>
            <a:r>
              <a:rPr lang="pt-BR" altLang="ko-KR" sz="2000" b="1" spc="-10" dirty="0">
                <a:latin typeface="Courier New"/>
                <a:cs typeface="Courier New"/>
              </a:rPr>
              <a:t>i.e.,</a:t>
            </a:r>
            <a:r>
              <a:rPr lang="pt-BR" altLang="ko-KR" sz="2000" b="1" spc="-3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c</a:t>
            </a:r>
            <a:r>
              <a:rPr lang="pt-BR" altLang="ko-KR" sz="2000" b="1" spc="-30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=</a:t>
            </a:r>
            <a:r>
              <a:rPr lang="pt-BR" altLang="ko-KR" sz="2000" b="1" spc="-30" dirty="0">
                <a:latin typeface="Courier New"/>
                <a:cs typeface="Courier New"/>
              </a:rPr>
              <a:t> </a:t>
            </a:r>
            <a:r>
              <a:rPr lang="pt-BR" altLang="ko-KR" sz="2000" b="1" spc="-5" dirty="0">
                <a:latin typeface="Courier New"/>
                <a:cs typeface="Courier New"/>
              </a:rPr>
              <a:t>3,</a:t>
            </a:r>
            <a:r>
              <a:rPr lang="pt-BR" altLang="ko-KR" sz="2000" b="1" spc="-25" dirty="0">
                <a:latin typeface="Courier New"/>
                <a:cs typeface="Courier New"/>
              </a:rPr>
              <a:t> </a:t>
            </a:r>
            <a:r>
              <a:rPr lang="pt-BR" altLang="ko-KR" sz="2000" dirty="0">
                <a:latin typeface="Gill Sans MT"/>
                <a:cs typeface="Gill Sans MT"/>
              </a:rPr>
              <a:t>n</a:t>
            </a:r>
            <a:r>
              <a:rPr lang="pt-BR" altLang="ko-KR" sz="2000" baseline="-20833" dirty="0">
                <a:latin typeface="Gill Sans MT"/>
                <a:cs typeface="Gill Sans MT"/>
              </a:rPr>
              <a:t>0</a:t>
            </a:r>
            <a:r>
              <a:rPr lang="pt-BR" altLang="ko-KR" sz="2000" spc="-7" baseline="-20833" dirty="0">
                <a:latin typeface="Gill Sans MT"/>
                <a:cs typeface="Gill Sans MT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=</a:t>
            </a:r>
            <a:r>
              <a:rPr lang="pt-BR" altLang="ko-KR" sz="2000" b="1" spc="-25" dirty="0">
                <a:latin typeface="Courier New"/>
                <a:cs typeface="Courier New"/>
              </a:rPr>
              <a:t> </a:t>
            </a:r>
            <a:r>
              <a:rPr lang="pt-BR" altLang="ko-KR" sz="2000" b="1" dirty="0">
                <a:latin typeface="Courier New"/>
                <a:cs typeface="Courier New"/>
              </a:rPr>
              <a:t>2</a:t>
            </a:r>
            <a:endParaRPr lang="pt-BR" altLang="ko-KR" sz="2000" dirty="0">
              <a:latin typeface="Courier New"/>
              <a:cs typeface="Courier New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94429" y="5229200"/>
            <a:ext cx="5764552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01210" algn="l"/>
                <a:tab pos="4863465" algn="l"/>
              </a:tabLst>
            </a:pPr>
            <a:r>
              <a:rPr lang="pt-BR" altLang="ko-KR" b="1" spc="-5" dirty="0">
                <a:latin typeface="Courier New"/>
                <a:cs typeface="Courier New"/>
              </a:rPr>
              <a:t>3n</a:t>
            </a:r>
            <a:r>
              <a:rPr lang="pt-BR" altLang="ko-KR" b="1" spc="-7" baseline="25462" dirty="0">
                <a:latin typeface="Courier New"/>
                <a:cs typeface="Courier New"/>
              </a:rPr>
              <a:t>3</a:t>
            </a:r>
            <a:r>
              <a:rPr lang="pt-BR" altLang="ko-KR" b="1" spc="532" baseline="25462" dirty="0">
                <a:latin typeface="Courier New"/>
                <a:cs typeface="Courier New"/>
              </a:rPr>
              <a:t> </a:t>
            </a:r>
            <a:r>
              <a:rPr lang="pt-BR" altLang="ko-KR" b="1" dirty="0">
                <a:latin typeface="Courier New"/>
                <a:cs typeface="Courier New"/>
              </a:rPr>
              <a:t>+</a:t>
            </a:r>
            <a:r>
              <a:rPr lang="pt-BR" altLang="ko-KR" b="1" spc="-15" dirty="0">
                <a:latin typeface="Courier New"/>
                <a:cs typeface="Courier New"/>
              </a:rPr>
              <a:t> </a:t>
            </a:r>
            <a:r>
              <a:rPr lang="pt-BR" altLang="ko-KR" b="1" spc="-5" dirty="0">
                <a:latin typeface="Courier New"/>
                <a:cs typeface="Courier New"/>
              </a:rPr>
              <a:t>20n</a:t>
            </a:r>
            <a:r>
              <a:rPr lang="pt-BR" altLang="ko-KR" b="1" spc="-7" baseline="25462" dirty="0">
                <a:latin typeface="Courier New"/>
                <a:cs typeface="Courier New"/>
              </a:rPr>
              <a:t>2</a:t>
            </a:r>
            <a:r>
              <a:rPr lang="pt-BR" altLang="ko-KR" b="1" spc="532" baseline="25462" dirty="0">
                <a:latin typeface="Courier New"/>
                <a:cs typeface="Courier New"/>
              </a:rPr>
              <a:t> </a:t>
            </a:r>
            <a:r>
              <a:rPr lang="pt-BR" altLang="ko-KR" b="1" dirty="0">
                <a:latin typeface="Courier New"/>
                <a:cs typeface="Courier New"/>
              </a:rPr>
              <a:t>+</a:t>
            </a:r>
            <a:r>
              <a:rPr lang="pt-BR" altLang="ko-KR" b="1" spc="-15" dirty="0">
                <a:latin typeface="Courier New"/>
                <a:cs typeface="Courier New"/>
              </a:rPr>
              <a:t> </a:t>
            </a:r>
            <a:r>
              <a:rPr lang="pt-BR" altLang="ko-KR" b="1" dirty="0">
                <a:latin typeface="Courier New"/>
                <a:cs typeface="Courier New"/>
              </a:rPr>
              <a:t>5</a:t>
            </a:r>
            <a:r>
              <a:rPr lang="pt-BR" altLang="ko-KR" b="1" spc="-15" dirty="0">
                <a:latin typeface="Courier New"/>
                <a:cs typeface="Courier New"/>
              </a:rPr>
              <a:t> </a:t>
            </a:r>
            <a:r>
              <a:rPr lang="pt-BR" altLang="ko-KR" b="1" dirty="0">
                <a:latin typeface="Courier New"/>
                <a:cs typeface="Courier New"/>
              </a:rPr>
              <a:t>&lt;</a:t>
            </a:r>
            <a:r>
              <a:rPr lang="pt-BR" altLang="ko-KR" b="1" spc="-10" dirty="0">
                <a:latin typeface="Courier New"/>
                <a:cs typeface="Courier New"/>
              </a:rPr>
              <a:t> </a:t>
            </a:r>
            <a:r>
              <a:rPr lang="pt-BR" altLang="ko-KR" b="1" dirty="0">
                <a:solidFill>
                  <a:srgbClr val="C00000"/>
                </a:solidFill>
                <a:latin typeface="Courier New"/>
                <a:cs typeface="Courier New"/>
              </a:rPr>
              <a:t>4</a:t>
            </a:r>
            <a:r>
              <a:rPr lang="pt-BR" altLang="ko-KR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b="1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pt-BR" altLang="ko-KR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pt-BR" altLang="ko-KR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lang="pt-BR" altLang="ko-KR" b="1" baseline="25462" dirty="0">
                <a:solidFill>
                  <a:srgbClr val="C00000"/>
                </a:solidFill>
                <a:latin typeface="Courier New"/>
                <a:cs typeface="Courier New"/>
              </a:rPr>
              <a:t>3</a:t>
            </a:r>
            <a:r>
              <a:rPr lang="pt-BR" altLang="ko-KR" b="1" spc="525" baseline="25462" dirty="0">
                <a:latin typeface="Courier New"/>
                <a:cs typeface="Courier New"/>
              </a:rPr>
              <a:t> </a:t>
            </a:r>
            <a:r>
              <a:rPr lang="pt-BR" altLang="ko-KR" b="1" spc="-5" dirty="0">
                <a:latin typeface="Courier New"/>
                <a:cs typeface="Courier New"/>
              </a:rPr>
              <a:t>for</a:t>
            </a:r>
            <a:r>
              <a:rPr lang="pt-BR" altLang="ko-KR" b="1" spc="-10" dirty="0">
                <a:latin typeface="Courier New"/>
                <a:cs typeface="Courier New"/>
              </a:rPr>
              <a:t> </a:t>
            </a:r>
            <a:r>
              <a:rPr lang="pt-BR" altLang="ko-KR" b="1" spc="-5" dirty="0">
                <a:latin typeface="Courier New"/>
                <a:cs typeface="Courier New"/>
              </a:rPr>
              <a:t>all</a:t>
            </a:r>
            <a:r>
              <a:rPr lang="pt-BR" altLang="ko-KR" b="1" spc="-10" dirty="0">
                <a:latin typeface="Courier New"/>
                <a:cs typeface="Courier New"/>
              </a:rPr>
              <a:t> </a:t>
            </a:r>
            <a:r>
              <a:rPr lang="pt-BR" altLang="ko-KR" dirty="0">
                <a:latin typeface="Gill Sans MT"/>
                <a:cs typeface="Gill Sans MT"/>
              </a:rPr>
              <a:t>n</a:t>
            </a:r>
            <a:r>
              <a:rPr lang="pt-BR" altLang="ko-KR" baseline="-20833" dirty="0">
                <a:latin typeface="Gill Sans MT"/>
                <a:cs typeface="Gill Sans MT"/>
              </a:rPr>
              <a:t>0	</a:t>
            </a:r>
            <a:r>
              <a:rPr lang="pt-BR" altLang="ko-KR" dirty="0">
                <a:latin typeface="Symbol"/>
                <a:cs typeface="Symbol"/>
              </a:rPr>
              <a:t></a:t>
            </a:r>
            <a:r>
              <a:rPr lang="pt-BR" altLang="ko-KR" dirty="0">
                <a:latin typeface="Times New Roman"/>
                <a:cs typeface="Times New Roman"/>
              </a:rPr>
              <a:t>	</a:t>
            </a:r>
            <a:r>
              <a:rPr lang="pt-BR" altLang="ko-KR" b="1" spc="-5" dirty="0">
                <a:latin typeface="Courier New"/>
                <a:cs typeface="Courier New"/>
              </a:rPr>
              <a:t>21</a:t>
            </a:r>
            <a:endParaRPr lang="pt-BR" altLang="ko-KR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lang="pt-BR" altLang="ko-KR" b="1" spc="-10" dirty="0">
                <a:latin typeface="Courier New"/>
                <a:cs typeface="Courier New"/>
              </a:rPr>
              <a:t>i.e.,</a:t>
            </a:r>
            <a:r>
              <a:rPr lang="pt-BR" altLang="ko-KR" b="1" spc="-30" dirty="0">
                <a:latin typeface="Courier New"/>
                <a:cs typeface="Courier New"/>
              </a:rPr>
              <a:t> </a:t>
            </a:r>
            <a:r>
              <a:rPr lang="pt-BR" altLang="ko-KR" b="1" dirty="0">
                <a:latin typeface="Courier New"/>
                <a:cs typeface="Courier New"/>
              </a:rPr>
              <a:t>c</a:t>
            </a:r>
            <a:r>
              <a:rPr lang="pt-BR" altLang="ko-KR" b="1" spc="-30" dirty="0">
                <a:latin typeface="Courier New"/>
                <a:cs typeface="Courier New"/>
              </a:rPr>
              <a:t> </a:t>
            </a:r>
            <a:r>
              <a:rPr lang="pt-BR" altLang="ko-KR" b="1" dirty="0">
                <a:latin typeface="Courier New"/>
                <a:cs typeface="Courier New"/>
              </a:rPr>
              <a:t>=</a:t>
            </a:r>
            <a:r>
              <a:rPr lang="pt-BR" altLang="ko-KR" b="1" spc="-30" dirty="0">
                <a:latin typeface="Courier New"/>
                <a:cs typeface="Courier New"/>
              </a:rPr>
              <a:t> </a:t>
            </a:r>
            <a:r>
              <a:rPr lang="pt-BR" altLang="ko-KR" b="1" spc="-5" dirty="0">
                <a:latin typeface="Courier New"/>
                <a:cs typeface="Courier New"/>
              </a:rPr>
              <a:t>4,</a:t>
            </a:r>
            <a:r>
              <a:rPr lang="pt-BR" altLang="ko-KR" b="1" spc="-25" dirty="0">
                <a:latin typeface="Courier New"/>
                <a:cs typeface="Courier New"/>
              </a:rPr>
              <a:t> </a:t>
            </a:r>
            <a:r>
              <a:rPr lang="pt-BR" altLang="ko-KR" spc="-5" dirty="0">
                <a:latin typeface="Gill Sans MT"/>
                <a:cs typeface="Gill Sans MT"/>
              </a:rPr>
              <a:t>n</a:t>
            </a:r>
            <a:r>
              <a:rPr lang="pt-BR" altLang="ko-KR" spc="-7" baseline="-20833" dirty="0">
                <a:latin typeface="Gill Sans MT"/>
                <a:cs typeface="Gill Sans MT"/>
              </a:rPr>
              <a:t>0 </a:t>
            </a:r>
            <a:r>
              <a:rPr lang="pt-BR" altLang="ko-KR" b="1" dirty="0">
                <a:latin typeface="Courier New"/>
                <a:cs typeface="Courier New"/>
              </a:rPr>
              <a:t>=</a:t>
            </a:r>
            <a:r>
              <a:rPr lang="pt-BR" altLang="ko-KR" b="1" spc="-25" dirty="0">
                <a:latin typeface="Courier New"/>
                <a:cs typeface="Courier New"/>
              </a:rPr>
              <a:t> </a:t>
            </a:r>
            <a:r>
              <a:rPr lang="pt-BR" altLang="ko-KR" b="1" spc="-5" dirty="0">
                <a:latin typeface="Courier New"/>
                <a:cs typeface="Courier New"/>
              </a:rPr>
              <a:t>21</a:t>
            </a:r>
            <a:endParaRPr lang="pt-BR" altLang="ko-KR" dirty="0">
              <a:latin typeface="Courier New"/>
              <a:cs typeface="Courier New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989445" y="1899429"/>
            <a:ext cx="1088390" cy="454659"/>
            <a:chOff x="6370967" y="2454401"/>
            <a:chExt cx="1088390" cy="454659"/>
          </a:xfrm>
        </p:grpSpPr>
        <p:sp>
          <p:nvSpPr>
            <p:cNvPr id="9" name="object 14"/>
            <p:cNvSpPr/>
            <p:nvPr/>
          </p:nvSpPr>
          <p:spPr>
            <a:xfrm>
              <a:off x="6370967" y="2454401"/>
              <a:ext cx="1088390" cy="454659"/>
            </a:xfrm>
            <a:custGeom>
              <a:avLst/>
              <a:gdLst/>
              <a:ahLst/>
              <a:cxnLst/>
              <a:rect l="l" t="t" r="r" b="b"/>
              <a:pathLst>
                <a:path w="1088390" h="454660">
                  <a:moveTo>
                    <a:pt x="166878" y="71627"/>
                  </a:moveTo>
                  <a:lnTo>
                    <a:pt x="12192" y="89915"/>
                  </a:lnTo>
                  <a:lnTo>
                    <a:pt x="6858" y="90677"/>
                  </a:lnTo>
                  <a:lnTo>
                    <a:pt x="2286" y="94487"/>
                  </a:lnTo>
                  <a:lnTo>
                    <a:pt x="1524" y="99821"/>
                  </a:lnTo>
                  <a:lnTo>
                    <a:pt x="0" y="105155"/>
                  </a:lnTo>
                  <a:lnTo>
                    <a:pt x="3048" y="110489"/>
                  </a:lnTo>
                  <a:lnTo>
                    <a:pt x="7620" y="113537"/>
                  </a:lnTo>
                  <a:lnTo>
                    <a:pt x="15240" y="117929"/>
                  </a:lnTo>
                  <a:lnTo>
                    <a:pt x="15240" y="115061"/>
                  </a:lnTo>
                  <a:lnTo>
                    <a:pt x="20574" y="91439"/>
                  </a:lnTo>
                  <a:lnTo>
                    <a:pt x="53675" y="110517"/>
                  </a:lnTo>
                  <a:lnTo>
                    <a:pt x="156210" y="98395"/>
                  </a:lnTo>
                  <a:lnTo>
                    <a:pt x="156210" y="84581"/>
                  </a:lnTo>
                  <a:lnTo>
                    <a:pt x="166878" y="71627"/>
                  </a:lnTo>
                  <a:close/>
                </a:path>
                <a:path w="1088390" h="454660">
                  <a:moveTo>
                    <a:pt x="53675" y="110517"/>
                  </a:moveTo>
                  <a:lnTo>
                    <a:pt x="20574" y="91439"/>
                  </a:lnTo>
                  <a:lnTo>
                    <a:pt x="15240" y="115061"/>
                  </a:lnTo>
                  <a:lnTo>
                    <a:pt x="53675" y="110517"/>
                  </a:lnTo>
                  <a:close/>
                </a:path>
                <a:path w="1088390" h="454660">
                  <a:moveTo>
                    <a:pt x="181356" y="429005"/>
                  </a:moveTo>
                  <a:lnTo>
                    <a:pt x="181356" y="186689"/>
                  </a:lnTo>
                  <a:lnTo>
                    <a:pt x="179070" y="182879"/>
                  </a:lnTo>
                  <a:lnTo>
                    <a:pt x="175260" y="180593"/>
                  </a:lnTo>
                  <a:lnTo>
                    <a:pt x="53675" y="110517"/>
                  </a:lnTo>
                  <a:lnTo>
                    <a:pt x="15240" y="115061"/>
                  </a:lnTo>
                  <a:lnTo>
                    <a:pt x="15240" y="117929"/>
                  </a:lnTo>
                  <a:lnTo>
                    <a:pt x="156210" y="199178"/>
                  </a:lnTo>
                  <a:lnTo>
                    <a:pt x="156210" y="191261"/>
                  </a:lnTo>
                  <a:lnTo>
                    <a:pt x="162306" y="202691"/>
                  </a:lnTo>
                  <a:lnTo>
                    <a:pt x="162306" y="454151"/>
                  </a:lnTo>
                  <a:lnTo>
                    <a:pt x="168402" y="454151"/>
                  </a:lnTo>
                  <a:lnTo>
                    <a:pt x="168402" y="429005"/>
                  </a:lnTo>
                  <a:lnTo>
                    <a:pt x="181356" y="429005"/>
                  </a:lnTo>
                  <a:close/>
                </a:path>
                <a:path w="1088390" h="454660">
                  <a:moveTo>
                    <a:pt x="1088136" y="448817"/>
                  </a:moveTo>
                  <a:lnTo>
                    <a:pt x="1088136" y="6095"/>
                  </a:lnTo>
                  <a:lnTo>
                    <a:pt x="1082802" y="0"/>
                  </a:lnTo>
                  <a:lnTo>
                    <a:pt x="161544" y="0"/>
                  </a:lnTo>
                  <a:lnTo>
                    <a:pt x="156210" y="6095"/>
                  </a:lnTo>
                  <a:lnTo>
                    <a:pt x="156210" y="72889"/>
                  </a:lnTo>
                  <a:lnTo>
                    <a:pt x="166878" y="71627"/>
                  </a:lnTo>
                  <a:lnTo>
                    <a:pt x="166878" y="97134"/>
                  </a:lnTo>
                  <a:lnTo>
                    <a:pt x="168402" y="96954"/>
                  </a:lnTo>
                  <a:lnTo>
                    <a:pt x="168402" y="25907"/>
                  </a:lnTo>
                  <a:lnTo>
                    <a:pt x="181356" y="12953"/>
                  </a:lnTo>
                  <a:lnTo>
                    <a:pt x="181356" y="25907"/>
                  </a:lnTo>
                  <a:lnTo>
                    <a:pt x="1062990" y="25907"/>
                  </a:lnTo>
                  <a:lnTo>
                    <a:pt x="1062990" y="12953"/>
                  </a:lnTo>
                  <a:lnTo>
                    <a:pt x="1075944" y="25907"/>
                  </a:lnTo>
                  <a:lnTo>
                    <a:pt x="1075944" y="454151"/>
                  </a:lnTo>
                  <a:lnTo>
                    <a:pt x="1082802" y="454151"/>
                  </a:lnTo>
                  <a:lnTo>
                    <a:pt x="1088136" y="448817"/>
                  </a:lnTo>
                  <a:close/>
                </a:path>
                <a:path w="1088390" h="454660">
                  <a:moveTo>
                    <a:pt x="166878" y="97134"/>
                  </a:moveTo>
                  <a:lnTo>
                    <a:pt x="166878" y="71627"/>
                  </a:lnTo>
                  <a:lnTo>
                    <a:pt x="156210" y="84581"/>
                  </a:lnTo>
                  <a:lnTo>
                    <a:pt x="156210" y="98395"/>
                  </a:lnTo>
                  <a:lnTo>
                    <a:pt x="166878" y="97134"/>
                  </a:lnTo>
                  <a:close/>
                </a:path>
                <a:path w="1088390" h="454660">
                  <a:moveTo>
                    <a:pt x="162306" y="202691"/>
                  </a:moveTo>
                  <a:lnTo>
                    <a:pt x="156210" y="191261"/>
                  </a:lnTo>
                  <a:lnTo>
                    <a:pt x="156210" y="199178"/>
                  </a:lnTo>
                  <a:lnTo>
                    <a:pt x="162306" y="202691"/>
                  </a:lnTo>
                  <a:close/>
                </a:path>
                <a:path w="1088390" h="454660">
                  <a:moveTo>
                    <a:pt x="162306" y="454151"/>
                  </a:moveTo>
                  <a:lnTo>
                    <a:pt x="162306" y="202691"/>
                  </a:lnTo>
                  <a:lnTo>
                    <a:pt x="156210" y="199178"/>
                  </a:lnTo>
                  <a:lnTo>
                    <a:pt x="156210" y="448817"/>
                  </a:lnTo>
                  <a:lnTo>
                    <a:pt x="161544" y="454151"/>
                  </a:lnTo>
                  <a:lnTo>
                    <a:pt x="162306" y="454151"/>
                  </a:lnTo>
                  <a:close/>
                </a:path>
                <a:path w="1088390" h="454660">
                  <a:moveTo>
                    <a:pt x="181356" y="25907"/>
                  </a:moveTo>
                  <a:lnTo>
                    <a:pt x="181356" y="12953"/>
                  </a:lnTo>
                  <a:lnTo>
                    <a:pt x="168402" y="25907"/>
                  </a:lnTo>
                  <a:lnTo>
                    <a:pt x="181356" y="25907"/>
                  </a:lnTo>
                  <a:close/>
                </a:path>
                <a:path w="1088390" h="454660">
                  <a:moveTo>
                    <a:pt x="181356" y="90677"/>
                  </a:moveTo>
                  <a:lnTo>
                    <a:pt x="181356" y="25907"/>
                  </a:lnTo>
                  <a:lnTo>
                    <a:pt x="168402" y="25907"/>
                  </a:lnTo>
                  <a:lnTo>
                    <a:pt x="168402" y="96954"/>
                  </a:lnTo>
                  <a:lnTo>
                    <a:pt x="176784" y="96011"/>
                  </a:lnTo>
                  <a:lnTo>
                    <a:pt x="181356" y="90677"/>
                  </a:lnTo>
                  <a:close/>
                </a:path>
                <a:path w="1088390" h="454660">
                  <a:moveTo>
                    <a:pt x="1075944" y="429005"/>
                  </a:moveTo>
                  <a:lnTo>
                    <a:pt x="168402" y="429005"/>
                  </a:lnTo>
                  <a:lnTo>
                    <a:pt x="181356" y="441959"/>
                  </a:lnTo>
                  <a:lnTo>
                    <a:pt x="181356" y="454151"/>
                  </a:lnTo>
                  <a:lnTo>
                    <a:pt x="1062990" y="454151"/>
                  </a:lnTo>
                  <a:lnTo>
                    <a:pt x="1062990" y="441959"/>
                  </a:lnTo>
                  <a:lnTo>
                    <a:pt x="1075944" y="429005"/>
                  </a:lnTo>
                  <a:close/>
                </a:path>
                <a:path w="1088390" h="454660">
                  <a:moveTo>
                    <a:pt x="181356" y="454151"/>
                  </a:moveTo>
                  <a:lnTo>
                    <a:pt x="181356" y="441959"/>
                  </a:lnTo>
                  <a:lnTo>
                    <a:pt x="168402" y="429005"/>
                  </a:lnTo>
                  <a:lnTo>
                    <a:pt x="168402" y="454151"/>
                  </a:lnTo>
                  <a:lnTo>
                    <a:pt x="181356" y="454151"/>
                  </a:lnTo>
                  <a:close/>
                </a:path>
                <a:path w="1088390" h="454660">
                  <a:moveTo>
                    <a:pt x="1075944" y="25907"/>
                  </a:moveTo>
                  <a:lnTo>
                    <a:pt x="1062990" y="12953"/>
                  </a:lnTo>
                  <a:lnTo>
                    <a:pt x="1062990" y="25907"/>
                  </a:lnTo>
                  <a:lnTo>
                    <a:pt x="1075944" y="25907"/>
                  </a:lnTo>
                  <a:close/>
                </a:path>
                <a:path w="1088390" h="454660">
                  <a:moveTo>
                    <a:pt x="1075944" y="429005"/>
                  </a:moveTo>
                  <a:lnTo>
                    <a:pt x="1075944" y="25907"/>
                  </a:lnTo>
                  <a:lnTo>
                    <a:pt x="1062990" y="25907"/>
                  </a:lnTo>
                  <a:lnTo>
                    <a:pt x="1062990" y="429005"/>
                  </a:lnTo>
                  <a:lnTo>
                    <a:pt x="1075944" y="429005"/>
                  </a:lnTo>
                  <a:close/>
                </a:path>
                <a:path w="1088390" h="454660">
                  <a:moveTo>
                    <a:pt x="1075944" y="454151"/>
                  </a:moveTo>
                  <a:lnTo>
                    <a:pt x="1075944" y="429005"/>
                  </a:lnTo>
                  <a:lnTo>
                    <a:pt x="1062990" y="441959"/>
                  </a:lnTo>
                  <a:lnTo>
                    <a:pt x="1062990" y="454151"/>
                  </a:lnTo>
                  <a:lnTo>
                    <a:pt x="1075944" y="454151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/>
            <p:cNvSpPr txBox="1"/>
            <p:nvPr/>
          </p:nvSpPr>
          <p:spPr>
            <a:xfrm>
              <a:off x="6712591" y="2530094"/>
              <a:ext cx="4908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Tahoma"/>
                  <a:cs typeface="Tahoma"/>
                </a:rPr>
                <a:t>O(n)</a:t>
              </a:r>
              <a:endParaRPr sz="1800">
                <a:latin typeface="Tahoma"/>
                <a:cs typeface="Tahom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032618" y="3494088"/>
            <a:ext cx="1087755" cy="453390"/>
            <a:chOff x="7915529" y="4123182"/>
            <a:chExt cx="1087755" cy="453390"/>
          </a:xfrm>
        </p:grpSpPr>
        <p:sp>
          <p:nvSpPr>
            <p:cNvPr id="12" name="object 16"/>
            <p:cNvSpPr/>
            <p:nvPr/>
          </p:nvSpPr>
          <p:spPr>
            <a:xfrm>
              <a:off x="7915529" y="4123182"/>
              <a:ext cx="1087755" cy="453390"/>
            </a:xfrm>
            <a:custGeom>
              <a:avLst/>
              <a:gdLst/>
              <a:ahLst/>
              <a:cxnLst/>
              <a:rect l="l" t="t" r="r" b="b"/>
              <a:pathLst>
                <a:path w="1087754" h="453389">
                  <a:moveTo>
                    <a:pt x="166116" y="70865"/>
                  </a:moveTo>
                  <a:lnTo>
                    <a:pt x="11430" y="89153"/>
                  </a:lnTo>
                  <a:lnTo>
                    <a:pt x="6096" y="89915"/>
                  </a:lnTo>
                  <a:lnTo>
                    <a:pt x="1524" y="93725"/>
                  </a:lnTo>
                  <a:lnTo>
                    <a:pt x="0" y="104393"/>
                  </a:lnTo>
                  <a:lnTo>
                    <a:pt x="2286" y="109727"/>
                  </a:lnTo>
                  <a:lnTo>
                    <a:pt x="6858" y="112775"/>
                  </a:lnTo>
                  <a:lnTo>
                    <a:pt x="14478" y="117167"/>
                  </a:lnTo>
                  <a:lnTo>
                    <a:pt x="14478" y="114299"/>
                  </a:lnTo>
                  <a:lnTo>
                    <a:pt x="19812" y="90677"/>
                  </a:lnTo>
                  <a:lnTo>
                    <a:pt x="53187" y="109914"/>
                  </a:lnTo>
                  <a:lnTo>
                    <a:pt x="155448" y="98328"/>
                  </a:lnTo>
                  <a:lnTo>
                    <a:pt x="155448" y="83819"/>
                  </a:lnTo>
                  <a:lnTo>
                    <a:pt x="166116" y="70865"/>
                  </a:lnTo>
                  <a:close/>
                </a:path>
                <a:path w="1087754" h="453389">
                  <a:moveTo>
                    <a:pt x="53187" y="109914"/>
                  </a:moveTo>
                  <a:lnTo>
                    <a:pt x="19812" y="90677"/>
                  </a:lnTo>
                  <a:lnTo>
                    <a:pt x="14478" y="114299"/>
                  </a:lnTo>
                  <a:lnTo>
                    <a:pt x="53187" y="109914"/>
                  </a:lnTo>
                  <a:close/>
                </a:path>
                <a:path w="1087754" h="453389">
                  <a:moveTo>
                    <a:pt x="180594" y="428243"/>
                  </a:moveTo>
                  <a:lnTo>
                    <a:pt x="180594" y="186689"/>
                  </a:lnTo>
                  <a:lnTo>
                    <a:pt x="178308" y="182117"/>
                  </a:lnTo>
                  <a:lnTo>
                    <a:pt x="174498" y="179831"/>
                  </a:lnTo>
                  <a:lnTo>
                    <a:pt x="53187" y="109914"/>
                  </a:lnTo>
                  <a:lnTo>
                    <a:pt x="14478" y="114299"/>
                  </a:lnTo>
                  <a:lnTo>
                    <a:pt x="14478" y="117167"/>
                  </a:lnTo>
                  <a:lnTo>
                    <a:pt x="155448" y="198416"/>
                  </a:lnTo>
                  <a:lnTo>
                    <a:pt x="155448" y="191261"/>
                  </a:lnTo>
                  <a:lnTo>
                    <a:pt x="161544" y="201929"/>
                  </a:lnTo>
                  <a:lnTo>
                    <a:pt x="161544" y="453389"/>
                  </a:lnTo>
                  <a:lnTo>
                    <a:pt x="167640" y="453389"/>
                  </a:lnTo>
                  <a:lnTo>
                    <a:pt x="167640" y="428243"/>
                  </a:lnTo>
                  <a:lnTo>
                    <a:pt x="180594" y="428243"/>
                  </a:lnTo>
                  <a:close/>
                </a:path>
                <a:path w="1087754" h="453389">
                  <a:moveTo>
                    <a:pt x="1087374" y="448055"/>
                  </a:moveTo>
                  <a:lnTo>
                    <a:pt x="1087374" y="5333"/>
                  </a:lnTo>
                  <a:lnTo>
                    <a:pt x="1082040" y="0"/>
                  </a:lnTo>
                  <a:lnTo>
                    <a:pt x="160782" y="0"/>
                  </a:lnTo>
                  <a:lnTo>
                    <a:pt x="155448" y="5333"/>
                  </a:lnTo>
                  <a:lnTo>
                    <a:pt x="155448" y="72127"/>
                  </a:lnTo>
                  <a:lnTo>
                    <a:pt x="166116" y="70865"/>
                  </a:lnTo>
                  <a:lnTo>
                    <a:pt x="166116" y="97119"/>
                  </a:lnTo>
                  <a:lnTo>
                    <a:pt x="167640" y="96946"/>
                  </a:lnTo>
                  <a:lnTo>
                    <a:pt x="167640" y="25145"/>
                  </a:lnTo>
                  <a:lnTo>
                    <a:pt x="180594" y="12191"/>
                  </a:lnTo>
                  <a:lnTo>
                    <a:pt x="180594" y="25145"/>
                  </a:lnTo>
                  <a:lnTo>
                    <a:pt x="1062228" y="25145"/>
                  </a:lnTo>
                  <a:lnTo>
                    <a:pt x="1062228" y="12191"/>
                  </a:lnTo>
                  <a:lnTo>
                    <a:pt x="1075182" y="25145"/>
                  </a:lnTo>
                  <a:lnTo>
                    <a:pt x="1075182" y="453389"/>
                  </a:lnTo>
                  <a:lnTo>
                    <a:pt x="1082040" y="453389"/>
                  </a:lnTo>
                  <a:lnTo>
                    <a:pt x="1087374" y="448055"/>
                  </a:lnTo>
                  <a:close/>
                </a:path>
                <a:path w="1087754" h="453389">
                  <a:moveTo>
                    <a:pt x="166116" y="97119"/>
                  </a:moveTo>
                  <a:lnTo>
                    <a:pt x="166116" y="70865"/>
                  </a:lnTo>
                  <a:lnTo>
                    <a:pt x="155448" y="83819"/>
                  </a:lnTo>
                  <a:lnTo>
                    <a:pt x="155448" y="98328"/>
                  </a:lnTo>
                  <a:lnTo>
                    <a:pt x="166116" y="97119"/>
                  </a:lnTo>
                  <a:close/>
                </a:path>
                <a:path w="1087754" h="453389">
                  <a:moveTo>
                    <a:pt x="161544" y="201929"/>
                  </a:moveTo>
                  <a:lnTo>
                    <a:pt x="155448" y="191261"/>
                  </a:lnTo>
                  <a:lnTo>
                    <a:pt x="155448" y="198416"/>
                  </a:lnTo>
                  <a:lnTo>
                    <a:pt x="161544" y="201929"/>
                  </a:lnTo>
                  <a:close/>
                </a:path>
                <a:path w="1087754" h="453389">
                  <a:moveTo>
                    <a:pt x="161544" y="453389"/>
                  </a:moveTo>
                  <a:lnTo>
                    <a:pt x="161544" y="201929"/>
                  </a:lnTo>
                  <a:lnTo>
                    <a:pt x="155448" y="198416"/>
                  </a:lnTo>
                  <a:lnTo>
                    <a:pt x="155448" y="448055"/>
                  </a:lnTo>
                  <a:lnTo>
                    <a:pt x="160782" y="453389"/>
                  </a:lnTo>
                  <a:lnTo>
                    <a:pt x="161544" y="453389"/>
                  </a:lnTo>
                  <a:close/>
                </a:path>
                <a:path w="1087754" h="453389">
                  <a:moveTo>
                    <a:pt x="180594" y="25145"/>
                  </a:moveTo>
                  <a:lnTo>
                    <a:pt x="180594" y="12191"/>
                  </a:lnTo>
                  <a:lnTo>
                    <a:pt x="167640" y="25145"/>
                  </a:lnTo>
                  <a:lnTo>
                    <a:pt x="180594" y="25145"/>
                  </a:lnTo>
                  <a:close/>
                </a:path>
                <a:path w="1087754" h="453389">
                  <a:moveTo>
                    <a:pt x="180594" y="89915"/>
                  </a:moveTo>
                  <a:lnTo>
                    <a:pt x="180594" y="25145"/>
                  </a:lnTo>
                  <a:lnTo>
                    <a:pt x="167640" y="25145"/>
                  </a:lnTo>
                  <a:lnTo>
                    <a:pt x="167640" y="96946"/>
                  </a:lnTo>
                  <a:lnTo>
                    <a:pt x="176022" y="96011"/>
                  </a:lnTo>
                  <a:lnTo>
                    <a:pt x="180594" y="89915"/>
                  </a:lnTo>
                  <a:close/>
                </a:path>
                <a:path w="1087754" h="453389">
                  <a:moveTo>
                    <a:pt x="1075182" y="428243"/>
                  </a:moveTo>
                  <a:lnTo>
                    <a:pt x="167640" y="428243"/>
                  </a:lnTo>
                  <a:lnTo>
                    <a:pt x="180594" y="441197"/>
                  </a:lnTo>
                  <a:lnTo>
                    <a:pt x="180594" y="453389"/>
                  </a:lnTo>
                  <a:lnTo>
                    <a:pt x="1062228" y="453389"/>
                  </a:lnTo>
                  <a:lnTo>
                    <a:pt x="1062228" y="441197"/>
                  </a:lnTo>
                  <a:lnTo>
                    <a:pt x="1075182" y="428243"/>
                  </a:lnTo>
                  <a:close/>
                </a:path>
                <a:path w="1087754" h="453389">
                  <a:moveTo>
                    <a:pt x="180594" y="453389"/>
                  </a:moveTo>
                  <a:lnTo>
                    <a:pt x="180594" y="441197"/>
                  </a:lnTo>
                  <a:lnTo>
                    <a:pt x="167640" y="428243"/>
                  </a:lnTo>
                  <a:lnTo>
                    <a:pt x="167640" y="453389"/>
                  </a:lnTo>
                  <a:lnTo>
                    <a:pt x="180594" y="453389"/>
                  </a:lnTo>
                  <a:close/>
                </a:path>
                <a:path w="1087754" h="453389">
                  <a:moveTo>
                    <a:pt x="1075182" y="25145"/>
                  </a:moveTo>
                  <a:lnTo>
                    <a:pt x="1062228" y="12191"/>
                  </a:lnTo>
                  <a:lnTo>
                    <a:pt x="1062228" y="25145"/>
                  </a:lnTo>
                  <a:lnTo>
                    <a:pt x="1075182" y="25145"/>
                  </a:lnTo>
                  <a:close/>
                </a:path>
                <a:path w="1087754" h="453389">
                  <a:moveTo>
                    <a:pt x="1075182" y="428243"/>
                  </a:moveTo>
                  <a:lnTo>
                    <a:pt x="1075182" y="25145"/>
                  </a:lnTo>
                  <a:lnTo>
                    <a:pt x="1062228" y="25145"/>
                  </a:lnTo>
                  <a:lnTo>
                    <a:pt x="1062228" y="428243"/>
                  </a:lnTo>
                  <a:lnTo>
                    <a:pt x="1075182" y="428243"/>
                  </a:lnTo>
                  <a:close/>
                </a:path>
                <a:path w="1087754" h="453389">
                  <a:moveTo>
                    <a:pt x="1075182" y="453389"/>
                  </a:moveTo>
                  <a:lnTo>
                    <a:pt x="1075182" y="428243"/>
                  </a:lnTo>
                  <a:lnTo>
                    <a:pt x="1062228" y="441197"/>
                  </a:lnTo>
                  <a:lnTo>
                    <a:pt x="1062228" y="453389"/>
                  </a:lnTo>
                  <a:lnTo>
                    <a:pt x="1075182" y="453389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 txBox="1"/>
            <p:nvPr/>
          </p:nvSpPr>
          <p:spPr>
            <a:xfrm>
              <a:off x="8189855" y="4198111"/>
              <a:ext cx="6235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Tahoma"/>
                  <a:cs typeface="Tahoma"/>
                </a:rPr>
                <a:t>O(n</a:t>
              </a:r>
              <a:r>
                <a:rPr sz="1800" spc="-7" baseline="25462" dirty="0">
                  <a:latin typeface="Tahoma"/>
                  <a:cs typeface="Tahoma"/>
                </a:rPr>
                <a:t>2</a:t>
              </a:r>
              <a:r>
                <a:rPr sz="1800" spc="-5" dirty="0">
                  <a:latin typeface="Tahoma"/>
                  <a:cs typeface="Tahoma"/>
                </a:rPr>
                <a:t>)</a:t>
              </a:r>
              <a:endParaRPr sz="1800">
                <a:latin typeface="Tahoma"/>
                <a:cs typeface="Tahom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991134" y="5413228"/>
            <a:ext cx="1086702" cy="454659"/>
            <a:chOff x="6991134" y="5413228"/>
            <a:chExt cx="1086702" cy="454659"/>
          </a:xfrm>
        </p:grpSpPr>
        <p:sp>
          <p:nvSpPr>
            <p:cNvPr id="14" name="object 18"/>
            <p:cNvSpPr/>
            <p:nvPr/>
          </p:nvSpPr>
          <p:spPr>
            <a:xfrm>
              <a:off x="6991134" y="5413228"/>
              <a:ext cx="1086702" cy="454659"/>
            </a:xfrm>
            <a:custGeom>
              <a:avLst/>
              <a:gdLst/>
              <a:ahLst/>
              <a:cxnLst/>
              <a:rect l="l" t="t" r="r" b="b"/>
              <a:pathLst>
                <a:path w="1423034" h="454660">
                  <a:moveTo>
                    <a:pt x="215646" y="71627"/>
                  </a:moveTo>
                  <a:lnTo>
                    <a:pt x="12192" y="89915"/>
                  </a:lnTo>
                  <a:lnTo>
                    <a:pt x="6096" y="89915"/>
                  </a:lnTo>
                  <a:lnTo>
                    <a:pt x="1524" y="94487"/>
                  </a:lnTo>
                  <a:lnTo>
                    <a:pt x="762" y="100583"/>
                  </a:lnTo>
                  <a:lnTo>
                    <a:pt x="0" y="105917"/>
                  </a:lnTo>
                  <a:lnTo>
                    <a:pt x="3048" y="111251"/>
                  </a:lnTo>
                  <a:lnTo>
                    <a:pt x="8382" y="113537"/>
                  </a:lnTo>
                  <a:lnTo>
                    <a:pt x="14478" y="116232"/>
                  </a:lnTo>
                  <a:lnTo>
                    <a:pt x="14478" y="115061"/>
                  </a:lnTo>
                  <a:lnTo>
                    <a:pt x="18288" y="90677"/>
                  </a:lnTo>
                  <a:lnTo>
                    <a:pt x="63813" y="110627"/>
                  </a:lnTo>
                  <a:lnTo>
                    <a:pt x="204216" y="98006"/>
                  </a:lnTo>
                  <a:lnTo>
                    <a:pt x="204216" y="84581"/>
                  </a:lnTo>
                  <a:lnTo>
                    <a:pt x="215646" y="71627"/>
                  </a:lnTo>
                  <a:close/>
                </a:path>
                <a:path w="1423034" h="454660">
                  <a:moveTo>
                    <a:pt x="63813" y="110627"/>
                  </a:moveTo>
                  <a:lnTo>
                    <a:pt x="18288" y="90677"/>
                  </a:lnTo>
                  <a:lnTo>
                    <a:pt x="14478" y="115061"/>
                  </a:lnTo>
                  <a:lnTo>
                    <a:pt x="63813" y="110627"/>
                  </a:lnTo>
                  <a:close/>
                </a:path>
                <a:path w="1423034" h="454660">
                  <a:moveTo>
                    <a:pt x="229362" y="429005"/>
                  </a:moveTo>
                  <a:lnTo>
                    <a:pt x="229362" y="186689"/>
                  </a:lnTo>
                  <a:lnTo>
                    <a:pt x="226314" y="182117"/>
                  </a:lnTo>
                  <a:lnTo>
                    <a:pt x="221742" y="179831"/>
                  </a:lnTo>
                  <a:lnTo>
                    <a:pt x="63813" y="110627"/>
                  </a:lnTo>
                  <a:lnTo>
                    <a:pt x="14478" y="115061"/>
                  </a:lnTo>
                  <a:lnTo>
                    <a:pt x="14478" y="116232"/>
                  </a:lnTo>
                  <a:lnTo>
                    <a:pt x="204216" y="200086"/>
                  </a:lnTo>
                  <a:lnTo>
                    <a:pt x="204216" y="191261"/>
                  </a:lnTo>
                  <a:lnTo>
                    <a:pt x="211836" y="203453"/>
                  </a:lnTo>
                  <a:lnTo>
                    <a:pt x="211836" y="454151"/>
                  </a:lnTo>
                  <a:lnTo>
                    <a:pt x="217170" y="454151"/>
                  </a:lnTo>
                  <a:lnTo>
                    <a:pt x="217170" y="429005"/>
                  </a:lnTo>
                  <a:lnTo>
                    <a:pt x="229362" y="429005"/>
                  </a:lnTo>
                  <a:close/>
                </a:path>
                <a:path w="1423034" h="454660">
                  <a:moveTo>
                    <a:pt x="1422654" y="448817"/>
                  </a:moveTo>
                  <a:lnTo>
                    <a:pt x="1422654" y="6095"/>
                  </a:lnTo>
                  <a:lnTo>
                    <a:pt x="1417320" y="0"/>
                  </a:lnTo>
                  <a:lnTo>
                    <a:pt x="209550" y="0"/>
                  </a:lnTo>
                  <a:lnTo>
                    <a:pt x="204216" y="6095"/>
                  </a:lnTo>
                  <a:lnTo>
                    <a:pt x="204216" y="72655"/>
                  </a:lnTo>
                  <a:lnTo>
                    <a:pt x="215646" y="71627"/>
                  </a:lnTo>
                  <a:lnTo>
                    <a:pt x="215646" y="96979"/>
                  </a:lnTo>
                  <a:lnTo>
                    <a:pt x="217170" y="96842"/>
                  </a:lnTo>
                  <a:lnTo>
                    <a:pt x="217170" y="25907"/>
                  </a:lnTo>
                  <a:lnTo>
                    <a:pt x="229362" y="12953"/>
                  </a:lnTo>
                  <a:lnTo>
                    <a:pt x="229362" y="25907"/>
                  </a:lnTo>
                  <a:lnTo>
                    <a:pt x="1397508" y="25907"/>
                  </a:lnTo>
                  <a:lnTo>
                    <a:pt x="1397508" y="12953"/>
                  </a:lnTo>
                  <a:lnTo>
                    <a:pt x="1410462" y="25907"/>
                  </a:lnTo>
                  <a:lnTo>
                    <a:pt x="1410462" y="454151"/>
                  </a:lnTo>
                  <a:lnTo>
                    <a:pt x="1417320" y="454151"/>
                  </a:lnTo>
                  <a:lnTo>
                    <a:pt x="1422654" y="448817"/>
                  </a:lnTo>
                  <a:close/>
                </a:path>
                <a:path w="1423034" h="454660">
                  <a:moveTo>
                    <a:pt x="215646" y="96979"/>
                  </a:moveTo>
                  <a:lnTo>
                    <a:pt x="215646" y="71627"/>
                  </a:lnTo>
                  <a:lnTo>
                    <a:pt x="204216" y="84581"/>
                  </a:lnTo>
                  <a:lnTo>
                    <a:pt x="204216" y="98006"/>
                  </a:lnTo>
                  <a:lnTo>
                    <a:pt x="215646" y="96979"/>
                  </a:lnTo>
                  <a:close/>
                </a:path>
                <a:path w="1423034" h="454660">
                  <a:moveTo>
                    <a:pt x="211836" y="203453"/>
                  </a:moveTo>
                  <a:lnTo>
                    <a:pt x="204216" y="191261"/>
                  </a:lnTo>
                  <a:lnTo>
                    <a:pt x="204216" y="200086"/>
                  </a:lnTo>
                  <a:lnTo>
                    <a:pt x="211836" y="203453"/>
                  </a:lnTo>
                  <a:close/>
                </a:path>
                <a:path w="1423034" h="454660">
                  <a:moveTo>
                    <a:pt x="211836" y="454151"/>
                  </a:moveTo>
                  <a:lnTo>
                    <a:pt x="211836" y="203453"/>
                  </a:lnTo>
                  <a:lnTo>
                    <a:pt x="204216" y="200086"/>
                  </a:lnTo>
                  <a:lnTo>
                    <a:pt x="204216" y="448817"/>
                  </a:lnTo>
                  <a:lnTo>
                    <a:pt x="209550" y="454151"/>
                  </a:lnTo>
                  <a:lnTo>
                    <a:pt x="211836" y="454151"/>
                  </a:lnTo>
                  <a:close/>
                </a:path>
                <a:path w="1423034" h="454660">
                  <a:moveTo>
                    <a:pt x="229362" y="25907"/>
                  </a:moveTo>
                  <a:lnTo>
                    <a:pt x="229362" y="12953"/>
                  </a:lnTo>
                  <a:lnTo>
                    <a:pt x="217170" y="25907"/>
                  </a:lnTo>
                  <a:lnTo>
                    <a:pt x="229362" y="25907"/>
                  </a:lnTo>
                  <a:close/>
                </a:path>
                <a:path w="1423034" h="454660">
                  <a:moveTo>
                    <a:pt x="229362" y="90677"/>
                  </a:moveTo>
                  <a:lnTo>
                    <a:pt x="229362" y="25907"/>
                  </a:lnTo>
                  <a:lnTo>
                    <a:pt x="217170" y="25907"/>
                  </a:lnTo>
                  <a:lnTo>
                    <a:pt x="217170" y="96842"/>
                  </a:lnTo>
                  <a:lnTo>
                    <a:pt x="224790" y="96773"/>
                  </a:lnTo>
                  <a:lnTo>
                    <a:pt x="229362" y="90677"/>
                  </a:lnTo>
                  <a:close/>
                </a:path>
                <a:path w="1423034" h="454660">
                  <a:moveTo>
                    <a:pt x="1410462" y="429005"/>
                  </a:moveTo>
                  <a:lnTo>
                    <a:pt x="217170" y="429005"/>
                  </a:lnTo>
                  <a:lnTo>
                    <a:pt x="229362" y="441197"/>
                  </a:lnTo>
                  <a:lnTo>
                    <a:pt x="229362" y="454151"/>
                  </a:lnTo>
                  <a:lnTo>
                    <a:pt x="1397508" y="454151"/>
                  </a:lnTo>
                  <a:lnTo>
                    <a:pt x="1397508" y="441197"/>
                  </a:lnTo>
                  <a:lnTo>
                    <a:pt x="1410462" y="429005"/>
                  </a:lnTo>
                  <a:close/>
                </a:path>
                <a:path w="1423034" h="454660">
                  <a:moveTo>
                    <a:pt x="229362" y="454151"/>
                  </a:moveTo>
                  <a:lnTo>
                    <a:pt x="229362" y="441197"/>
                  </a:lnTo>
                  <a:lnTo>
                    <a:pt x="217170" y="429005"/>
                  </a:lnTo>
                  <a:lnTo>
                    <a:pt x="217170" y="454151"/>
                  </a:lnTo>
                  <a:lnTo>
                    <a:pt x="229362" y="454151"/>
                  </a:lnTo>
                  <a:close/>
                </a:path>
                <a:path w="1423034" h="454660">
                  <a:moveTo>
                    <a:pt x="1410462" y="25907"/>
                  </a:moveTo>
                  <a:lnTo>
                    <a:pt x="1397508" y="12953"/>
                  </a:lnTo>
                  <a:lnTo>
                    <a:pt x="1397508" y="25907"/>
                  </a:lnTo>
                  <a:lnTo>
                    <a:pt x="1410462" y="25907"/>
                  </a:lnTo>
                  <a:close/>
                </a:path>
                <a:path w="1423034" h="454660">
                  <a:moveTo>
                    <a:pt x="1410462" y="429005"/>
                  </a:moveTo>
                  <a:lnTo>
                    <a:pt x="1410462" y="25907"/>
                  </a:lnTo>
                  <a:lnTo>
                    <a:pt x="1397508" y="25907"/>
                  </a:lnTo>
                  <a:lnTo>
                    <a:pt x="1397508" y="429005"/>
                  </a:lnTo>
                  <a:lnTo>
                    <a:pt x="1410462" y="429005"/>
                  </a:lnTo>
                  <a:close/>
                </a:path>
                <a:path w="1423034" h="454660">
                  <a:moveTo>
                    <a:pt x="1410462" y="454151"/>
                  </a:moveTo>
                  <a:lnTo>
                    <a:pt x="1410462" y="429005"/>
                  </a:lnTo>
                  <a:lnTo>
                    <a:pt x="1397508" y="441197"/>
                  </a:lnTo>
                  <a:lnTo>
                    <a:pt x="1397508" y="454151"/>
                  </a:lnTo>
                  <a:lnTo>
                    <a:pt x="1410462" y="454151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9"/>
            <p:cNvSpPr txBox="1"/>
            <p:nvPr/>
          </p:nvSpPr>
          <p:spPr>
            <a:xfrm>
              <a:off x="7325769" y="5490697"/>
              <a:ext cx="5859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Tahoma"/>
                  <a:cs typeface="Tahoma"/>
                </a:rPr>
                <a:t>O(n</a:t>
              </a:r>
              <a:r>
                <a:rPr sz="1800" spc="-7" baseline="25462" dirty="0">
                  <a:latin typeface="Tahoma"/>
                  <a:cs typeface="Tahoma"/>
                </a:rPr>
                <a:t>3</a:t>
              </a:r>
              <a:r>
                <a:rPr sz="1800" spc="-5" dirty="0">
                  <a:latin typeface="Tahoma"/>
                  <a:cs typeface="Tahoma"/>
                </a:rPr>
                <a:t>)</a:t>
              </a:r>
              <a:endParaRPr sz="1800" dirty="0">
                <a:latin typeface="Tahoma"/>
                <a:cs typeface="Tahom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662103" y="853880"/>
                <a:ext cx="3039109" cy="70788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/>
                  <a:t>𝑓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𝑛</a:t>
                </a:r>
                <a:r>
                  <a:rPr lang="en-US" altLang="ko-KR" sz="2000" dirty="0"/>
                  <a:t>) ≤ </a:t>
                </a:r>
                <a:r>
                  <a:rPr lang="ko-KR" altLang="en-US" sz="2000" dirty="0"/>
                  <a:t>𝑐 ∗ 𝑔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𝑛</a:t>
                </a:r>
                <a:r>
                  <a:rPr lang="en-US" altLang="ko-KR" sz="2000" dirty="0"/>
                  <a:t>) for </a:t>
                </a:r>
                <a:br>
                  <a:rPr lang="en-US" altLang="ko-KR" sz="2000" dirty="0"/>
                </a:br>
                <a:r>
                  <a:rPr lang="en-US" altLang="ko-KR" sz="2000" dirty="0"/>
                  <a:t>every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103" y="853880"/>
                <a:ext cx="3039109" cy="707886"/>
              </a:xfrm>
              <a:prstGeom prst="rect">
                <a:avLst/>
              </a:prstGeom>
              <a:blipFill>
                <a:blip r:embed="rId3"/>
                <a:stretch>
                  <a:fillRect l="-2000" t="-5085" b="-13559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04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825"/>
              </a:lnSpc>
            </a:pPr>
            <a:r>
              <a:rPr lang="en-US" altLang="ko-KR" dirty="0"/>
              <a:t>3 Big-O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>
              <a:latin typeface="Gill Sans MT"/>
              <a:cs typeface="Gill Sans M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C6E247D-D741-445B-A9DC-A445A795D412}"/>
                  </a:ext>
                </a:extLst>
              </p:cNvPr>
              <p:cNvSpPr/>
              <p:nvPr/>
            </p:nvSpPr>
            <p:spPr>
              <a:xfrm>
                <a:off x="867486" y="1305944"/>
                <a:ext cx="7358318" cy="3779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+2 =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+2≤4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≥2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+3 =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+3≤4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≥3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+6=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100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+ 6 ≤101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6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=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</a:rPr>
                      <m:t> 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≤11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≥5, 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6∗2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=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  <a:cs typeface="Times New Roman" pitchFamily="18" charset="0"/>
                            <a:sym typeface="Wingdings" pitchFamily="2" charset="2"/>
                          </a:rPr>
                          <m:t>𝑛</m:t>
                        </m:r>
                      </m:sup>
                    </m:sSup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6∗2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≤ 7∗2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≥4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+3 =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+3≤3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≥2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=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𝑠𝑖𝑛𝑐𝑒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≤10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≥2, 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+2≠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(1)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𝑎𝑠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3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+ 2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𝑖𝑠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𝒏𝒐𝒕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≤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𝑐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𝑓𝑜𝑟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𝑎𝑛𝑦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𝑐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𝑎𝑛𝑑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𝑎𝑙𝑙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i="1" dirty="0">
                        <a:latin typeface="Cambria Math"/>
                      </a:rPr>
                      <m:t>𝑛</m:t>
                    </m:r>
                    <m:r>
                      <a:rPr lang="en-US" altLang="ko-KR" i="1" baseline="-25000" dirty="0">
                        <a:latin typeface="Cambria Math"/>
                      </a:rPr>
                      <m:t>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.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  <a:p>
                <a:pPr marL="321469" indent="-321469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10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baseline="30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</a:rPr>
                      <m:t>+2 ≠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) 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  <a:cs typeface="Times New Roman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C6E247D-D741-445B-A9DC-A445A795D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86" y="1305944"/>
                <a:ext cx="7358318" cy="3779240"/>
              </a:xfrm>
              <a:prstGeom prst="rect">
                <a:avLst/>
              </a:prstGeom>
              <a:blipFill>
                <a:blip r:embed="rId2"/>
                <a:stretch>
                  <a:fillRect l="-580" b="-1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7AFDB1DE-5AE0-4174-B6DD-DAB3BCC2B6CE}"/>
              </a:ext>
            </a:extLst>
          </p:cNvPr>
          <p:cNvSpPr/>
          <p:nvPr/>
        </p:nvSpPr>
        <p:spPr>
          <a:xfrm>
            <a:off x="2279576" y="1438570"/>
            <a:ext cx="5535123" cy="314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8">
            <a:extLst>
              <a:ext uri="{FF2B5EF4-FFF2-40B4-BE49-F238E27FC236}">
                <a16:creationId xmlns:a16="http://schemas.microsoft.com/office/drawing/2014/main" id="{E3BC6984-B36D-437B-8992-ECC568FE047A}"/>
              </a:ext>
            </a:extLst>
          </p:cNvPr>
          <p:cNvSpPr/>
          <p:nvPr/>
        </p:nvSpPr>
        <p:spPr>
          <a:xfrm>
            <a:off x="2289071" y="1809098"/>
            <a:ext cx="5535122" cy="327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9">
            <a:extLst>
              <a:ext uri="{FF2B5EF4-FFF2-40B4-BE49-F238E27FC236}">
                <a16:creationId xmlns:a16="http://schemas.microsoft.com/office/drawing/2014/main" id="{629D40DA-2AB6-4D0A-AB88-DA7EA6CFE665}"/>
              </a:ext>
            </a:extLst>
          </p:cNvPr>
          <p:cNvSpPr/>
          <p:nvPr/>
        </p:nvSpPr>
        <p:spPr>
          <a:xfrm>
            <a:off x="2491594" y="2232772"/>
            <a:ext cx="5332598" cy="33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248E67E5-A56C-4048-9875-DB49179C1009}"/>
              </a:ext>
            </a:extLst>
          </p:cNvPr>
          <p:cNvSpPr/>
          <p:nvPr/>
        </p:nvSpPr>
        <p:spPr>
          <a:xfrm>
            <a:off x="3098014" y="2628136"/>
            <a:ext cx="4726178" cy="33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1">
            <a:extLst>
              <a:ext uri="{FF2B5EF4-FFF2-40B4-BE49-F238E27FC236}">
                <a16:creationId xmlns:a16="http://schemas.microsoft.com/office/drawing/2014/main" id="{5A2E0B57-EB80-49DB-A1ED-CE6F1457274C}"/>
              </a:ext>
            </a:extLst>
          </p:cNvPr>
          <p:cNvSpPr/>
          <p:nvPr/>
        </p:nvSpPr>
        <p:spPr>
          <a:xfrm>
            <a:off x="2694116" y="3081326"/>
            <a:ext cx="5120583" cy="33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6E7ECF51-054F-4553-BACB-02F72EEDB5D7}"/>
              </a:ext>
            </a:extLst>
          </p:cNvPr>
          <p:cNvSpPr/>
          <p:nvPr/>
        </p:nvSpPr>
        <p:spPr>
          <a:xfrm>
            <a:off x="2289071" y="3482852"/>
            <a:ext cx="5535122" cy="33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D449B69B-F017-440D-BA36-A524C6FB5A19}"/>
              </a:ext>
            </a:extLst>
          </p:cNvPr>
          <p:cNvSpPr/>
          <p:nvPr/>
        </p:nvSpPr>
        <p:spPr>
          <a:xfrm>
            <a:off x="2999656" y="3866625"/>
            <a:ext cx="4824536" cy="33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15">
            <a:extLst>
              <a:ext uri="{FF2B5EF4-FFF2-40B4-BE49-F238E27FC236}">
                <a16:creationId xmlns:a16="http://schemas.microsoft.com/office/drawing/2014/main" id="{47DBA745-7305-4958-A4BC-FB0930C8609F}"/>
              </a:ext>
            </a:extLst>
          </p:cNvPr>
          <p:cNvSpPr/>
          <p:nvPr/>
        </p:nvSpPr>
        <p:spPr>
          <a:xfrm>
            <a:off x="485776" y="4275814"/>
            <a:ext cx="369977" cy="33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셈 기호 16">
            <a:extLst>
              <a:ext uri="{FF2B5EF4-FFF2-40B4-BE49-F238E27FC236}">
                <a16:creationId xmlns:a16="http://schemas.microsoft.com/office/drawing/2014/main" id="{A67555F2-3447-4B78-A467-32AF5FE7B141}"/>
              </a:ext>
            </a:extLst>
          </p:cNvPr>
          <p:cNvSpPr/>
          <p:nvPr/>
        </p:nvSpPr>
        <p:spPr>
          <a:xfrm>
            <a:off x="497510" y="4657804"/>
            <a:ext cx="369977" cy="33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Big-O Notation is a  mathematical formula that best describes an algorithm’s  performance. </a:t>
            </a:r>
          </a:p>
          <a:p>
            <a:r>
              <a:rPr lang="en-US" altLang="ko-KR" dirty="0">
                <a:cs typeface="Times New Roman"/>
              </a:rPr>
              <a:t>Big-O notation is often called the asymptotic notation</a:t>
            </a:r>
            <a:r>
              <a:rPr lang="en-US" altLang="ko-KR" sz="2000" dirty="0">
                <a:cs typeface="Times New Roman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cs typeface="Times New Roman"/>
              </a:rPr>
              <a:t>점근적 표기법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)</a:t>
            </a:r>
            <a:r>
              <a:rPr lang="en-US" altLang="ko-KR" sz="2000" dirty="0">
                <a:cs typeface="Times New Roman"/>
              </a:rPr>
              <a:t> </a:t>
            </a:r>
            <a:r>
              <a:rPr lang="en-US" altLang="ko-KR" dirty="0">
                <a:cs typeface="Times New Roman"/>
              </a:rPr>
              <a:t>since it uses so-called the </a:t>
            </a:r>
            <a:r>
              <a:rPr lang="en-US" altLang="ko-KR" b="1" dirty="0">
                <a:solidFill>
                  <a:srgbClr val="C00000"/>
                </a:solidFill>
                <a:cs typeface="Times New Roman"/>
              </a:rPr>
              <a:t>asymptotic analysis 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cs typeface="Times New Roman"/>
              </a:rPr>
              <a:t>점근적 분석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) </a:t>
            </a:r>
            <a:r>
              <a:rPr lang="en-US" altLang="ko-KR" dirty="0">
                <a:cs typeface="Times New Roman"/>
              </a:rPr>
              <a:t>approach.</a:t>
            </a:r>
          </a:p>
          <a:p>
            <a:r>
              <a:rPr lang="en-US" altLang="ko-KR" dirty="0">
                <a:cs typeface="Times New Roman"/>
              </a:rPr>
              <a:t>Normally </a:t>
            </a:r>
            <a:r>
              <a:rPr lang="en-US" altLang="ko-KR" b="1" dirty="0">
                <a:cs typeface="Times New Roman"/>
              </a:rPr>
              <a:t>we assume worst-case analysis</a:t>
            </a:r>
            <a:r>
              <a:rPr lang="en-US" altLang="ko-KR" dirty="0">
                <a:cs typeface="Times New Roman"/>
              </a:rPr>
              <a:t>, unless told otherwise.</a:t>
            </a:r>
          </a:p>
          <a:p>
            <a:r>
              <a:rPr lang="en-US" altLang="ko-KR" dirty="0">
                <a:cs typeface="Times New Roman"/>
              </a:rPr>
              <a:t>In some cases, it may need to consider the best, worst and/or  average performance of an algorithm</a:t>
            </a:r>
          </a:p>
          <a:p>
            <a:endParaRPr lang="en-US" altLang="ko-KR" b="1" dirty="0">
              <a:cs typeface="Times New Roman"/>
            </a:endParaRPr>
          </a:p>
          <a:p>
            <a:endParaRPr lang="en-US" altLang="ko-KR" b="1" dirty="0">
              <a:cs typeface="Times New Roman"/>
            </a:endParaRPr>
          </a:p>
          <a:p>
            <a:endParaRPr lang="en-US" altLang="ko-KR" b="1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/>
              <a:t>Big-O(</a:t>
            </a:r>
            <a:r>
              <a:rPr lang="ko-KR" altLang="en-US" dirty="0"/>
              <a:t>빅 오</a:t>
            </a:r>
            <a:r>
              <a:rPr lang="en-US" altLang="ko-KR" dirty="0"/>
              <a:t>)</a:t>
            </a:r>
            <a:r>
              <a:rPr lang="ko-KR" altLang="en-US" dirty="0"/>
              <a:t>은 알고리즘의 수행능력을 잘 나타내는 수학적인 </a:t>
            </a:r>
            <a:br>
              <a:rPr lang="ko-KR" altLang="en-US" dirty="0"/>
            </a:br>
            <a:r>
              <a:rPr lang="ko-KR" altLang="en-US" dirty="0"/>
              <a:t>표기법이다</a:t>
            </a:r>
          </a:p>
          <a:p>
            <a:endParaRPr lang="ko-KR" altLang="en-US" dirty="0"/>
          </a:p>
          <a:p>
            <a:r>
              <a:rPr lang="en-US" altLang="ko-KR" dirty="0"/>
              <a:t>Big-O</a:t>
            </a:r>
            <a:r>
              <a:rPr lang="ko-KR" altLang="en-US" dirty="0"/>
              <a:t>를 계산할 때 주어진 </a:t>
            </a:r>
            <a:r>
              <a:rPr lang="ko-KR" altLang="en-US" dirty="0" err="1"/>
              <a:t>함수들에서</a:t>
            </a:r>
            <a:r>
              <a:rPr lang="ko-KR" altLang="en-US" dirty="0"/>
              <a:t> 가장 근접한 함수를 </a:t>
            </a:r>
            <a:br>
              <a:rPr lang="ko-KR" altLang="en-US" dirty="0"/>
            </a:br>
            <a:r>
              <a:rPr lang="ko-KR" altLang="en-US" dirty="0"/>
              <a:t>찾는 것이 좋다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4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수고했습니다</a:t>
            </a:r>
            <a:endParaRPr lang="ko-KR" altLang="ko-KR" dirty="0">
              <a:effectLst/>
            </a:endParaRPr>
          </a:p>
          <a:p>
            <a:r>
              <a:rPr lang="ko-KR" altLang="ko-KR" dirty="0"/>
              <a:t>곧 다음 시간에 </a:t>
            </a:r>
            <a:endParaRPr lang="ko-KR" altLang="ko-KR" dirty="0">
              <a:effectLst/>
            </a:endParaRPr>
          </a:p>
          <a:p>
            <a:r>
              <a:rPr lang="ko-KR" altLang="ko-KR" dirty="0"/>
              <a:t>다시 뵙겠습니다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9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표기법이 무엇인지 알고 직접 계산할 수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0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552C56-0DFB-4A7D-A278-25B66B7CD149}"/>
              </a:ext>
            </a:extLst>
          </p:cNvPr>
          <p:cNvSpPr txBox="1">
            <a:spLocks/>
          </p:cNvSpPr>
          <p:nvPr/>
        </p:nvSpPr>
        <p:spPr>
          <a:xfrm>
            <a:off x="551384" y="5942839"/>
            <a:ext cx="11117070" cy="49510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그런즉 너희가 먹든지 마시든지 무엇을 하든지 다 하나님의 영광을 위하여 하라 </a:t>
            </a:r>
            <a:r>
              <a:rPr lang="en-US" altLang="ko-KR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고전</a:t>
            </a:r>
            <a:r>
              <a:rPr lang="en-US" altLang="ko-KR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10:31)</a:t>
            </a:r>
            <a:endParaRPr lang="ko-KR" altLang="en-US" sz="1800" b="0" spc="5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1870B11-8285-4665-9EE6-076281FC6CF8}"/>
              </a:ext>
            </a:extLst>
          </p:cNvPr>
          <p:cNvSpPr txBox="1">
            <a:spLocks/>
          </p:cNvSpPr>
          <p:nvPr/>
        </p:nvSpPr>
        <p:spPr>
          <a:xfrm>
            <a:off x="551384" y="5157192"/>
            <a:ext cx="11117070" cy="772107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인애를 원하고 제사를 원하지 아니하며 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번제보다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하나님을 아는 것을 원하노라 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6:6)</a:t>
            </a:r>
          </a:p>
          <a:p>
            <a:pPr latinLnBrk="0"/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하나님은 모든 사람이 구원을 받으며 진리를 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아는데에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이르기를 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원하시느니라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딤전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2:4)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CF18A9C-9FF3-4D58-9730-CC40F616D886}"/>
              </a:ext>
            </a:extLst>
          </p:cNvPr>
          <p:cNvSpPr txBox="1">
            <a:spLocks/>
          </p:cNvSpPr>
          <p:nvPr/>
        </p:nvSpPr>
        <p:spPr>
          <a:xfrm>
            <a:off x="537465" y="1144725"/>
            <a:ext cx="11117070" cy="772107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그러므로 나의 사랑하는 자들아 너희가 나 있을 때 뿐 아니라 더욱 지금 나 없을 때에도 항상 복종하여 두렵고 떨림으로 너희 구원을 이루라 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(Continue to work out your salvation with fear and trembling.) 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2:12</a:t>
            </a:r>
          </a:p>
        </p:txBody>
      </p:sp>
    </p:spTree>
    <p:extLst>
      <p:ext uri="{BB962C8B-B14F-4D97-AF65-F5344CB8AC3E}">
        <p14:creationId xmlns:p14="http://schemas.microsoft.com/office/powerpoint/2010/main" val="224195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Big-O Notation </a:t>
            </a:r>
          </a:p>
          <a:p>
            <a:pPr lvl="1"/>
            <a:r>
              <a:rPr lang="en-US" altLang="ko-KR" b="1"/>
              <a:t>Asymptotic Analysis (</a:t>
            </a:r>
            <a:r>
              <a:rPr lang="ko-KR" altLang="en-US" b="1"/>
              <a:t>점근적 분석</a:t>
            </a:r>
            <a:r>
              <a:rPr lang="en-US" altLang="ko-KR" b="1"/>
              <a:t>)</a:t>
            </a:r>
            <a:endParaRPr lang="en-US" altLang="ko-KR" b="1" dirty="0"/>
          </a:p>
          <a:p>
            <a:r>
              <a:rPr lang="en-US" altLang="ko-KR" dirty="0"/>
              <a:t>Big-O Properties</a:t>
            </a:r>
          </a:p>
          <a:p>
            <a:pPr lvl="1"/>
            <a:r>
              <a:rPr lang="en-US" altLang="ko-KR" dirty="0"/>
              <a:t>Calculating Big-O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</a:t>
            </a:r>
            <a:r>
              <a:rPr lang="en-US" altLang="ko-KR" spc="-10" dirty="0"/>
              <a:t>Definition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be functions that map non-negative integers to real numbers. We say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b="1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ko-KR" dirty="0"/>
                  <a:t>if there is a real constant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altLang="ko-KR" dirty="0"/>
                  <a:t> and an integer constant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such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for every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𝒇</m:t>
                      </m:r>
                      <m:r>
                        <a:rPr lang="en-US" altLang="ko-KR" sz="2000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altLang="ko-KR" sz="2000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𝒏</m:t>
                      </m:r>
                      <m:r>
                        <a:rPr lang="en-US" altLang="ko-KR" sz="2000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) ≤ </m:t>
                      </m:r>
                      <m:r>
                        <a:rPr lang="en-US" altLang="ko-KR" sz="2000" b="1" i="1" dirty="0">
                          <a:solidFill>
                            <a:srgbClr val="C00000"/>
                          </a:solidFill>
                          <a:latin typeface="Cambria Math"/>
                          <a:cs typeface="Times New Roman" pitchFamily="18" charset="0"/>
                        </a:rPr>
                        <m:t>𝒄</m:t>
                      </m:r>
                      <m:r>
                        <a:rPr lang="en-US" altLang="ko-KR" sz="2000" b="1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000" b="1" i="1" dirty="0">
                          <a:latin typeface="Cambria Math"/>
                          <a:cs typeface="Times New Roman" pitchFamily="18" charset="0"/>
                        </a:rPr>
                        <m:t>𝒈</m:t>
                      </m:r>
                      <m:r>
                        <a:rPr lang="en-US" altLang="ko-KR" sz="2000" b="1" i="1" dirty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2000" b="1" i="1" dirty="0">
                          <a:latin typeface="Cambria Math"/>
                          <a:cs typeface="Times New Roman" pitchFamily="18" charset="0"/>
                        </a:rPr>
                        <m:t>𝒏</m:t>
                      </m:r>
                      <m:r>
                        <a:rPr lang="en-US" altLang="ko-KR" sz="2000" b="1" i="1" dirty="0">
                          <a:latin typeface="Cambria Math"/>
                          <a:cs typeface="Times New Roman" pitchFamily="18" charset="0"/>
                        </a:rPr>
                        <m:t>),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000" i="1" dirty="0">
                          <a:latin typeface="Cambria Math"/>
                          <a:cs typeface="Times New Roman" pitchFamily="18" charset="0"/>
                        </a:rPr>
                        <m:t>𝑓𝑜𝑟</m:t>
                      </m:r>
                      <m:r>
                        <a:rPr lang="en-US" altLang="ko-KR" sz="2000" i="1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2000" i="1" dirty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US" altLang="ko-KR" sz="2000" i="1" dirty="0">
                          <a:latin typeface="Cambria Math"/>
                          <a:cs typeface="Times New Roman" pitchFamily="18" charset="0"/>
                        </a:rPr>
                        <m:t> ≥ </m:t>
                      </m:r>
                      <m:r>
                        <a:rPr lang="en-US" altLang="ko-KR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altLang="ko-KR" sz="2000" b="1" i="1" baseline="-25000" dirty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itchFamily="2" charset="2"/>
                  </a:rPr>
                  <a:t>Then it is pronounced as </a:t>
                </a:r>
                <a:r>
                  <a:rPr lang="en-US" altLang="ko-KR" i="0" dirty="0">
                    <a:latin typeface="+mj-lt"/>
                    <a:sym typeface="Wingdings" pitchFamily="2" charset="2"/>
                  </a:rPr>
                  <a:t>"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</m:d>
                    <m:r>
                      <a:rPr lang="en-US" altLang="ko-KR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𝒊𝒔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𝑏𝑖𝑔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𝑂h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𝑜𝑓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𝑔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altLang="ko-KR" i="0" dirty="0">
                    <a:latin typeface="+mj-lt"/>
                    <a:sym typeface="Wingdings" pitchFamily="2" charset="2"/>
                  </a:rPr>
                  <a:t> or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𝒇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) = 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𝒈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))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"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describe the actual time of the program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is a much simpler function than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With assumptions and approximations, </a:t>
                </a:r>
                <a:br>
                  <a:rPr lang="en-US" altLang="ko-KR" dirty="0"/>
                </a:br>
                <a:r>
                  <a:rPr lang="en-US" altLang="ko-KR" dirty="0"/>
                  <a:t>we can use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to describe </a:t>
                </a:r>
                <a:br>
                  <a:rPr lang="en-US" altLang="ko-KR" dirty="0"/>
                </a:br>
                <a:r>
                  <a:rPr lang="en-US" altLang="ko-KR" dirty="0"/>
                  <a:t>the complexity i.e.,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2103" y="3284983"/>
            <a:ext cx="4669109" cy="32115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3768" y="5301208"/>
            <a:ext cx="641591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Big-O Notation is a  mathematical formula that best</a:t>
            </a:r>
          </a:p>
          <a:p>
            <a:r>
              <a:rPr lang="en-US" altLang="ko-KR" dirty="0"/>
              <a:t>describes an algorithm’s 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5842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</a:t>
            </a:r>
            <a:r>
              <a:rPr lang="en-US" altLang="ko-KR" spc="-5" dirty="0"/>
              <a:t>Notation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use Big-O notation (capital letter O) to specify the  order of complexity of an algorithm.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.,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i="0" dirty="0">
                    <a:latin typeface="+mj-lt"/>
                  </a:rPr>
                  <a:t>If a problem of size n requires time that is directly proportional to n, the problem is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0" dirty="0">
                    <a:latin typeface="+mj-lt"/>
                  </a:rPr>
                  <a:t>– that is, order n.</a:t>
                </a:r>
              </a:p>
              <a:p>
                <a:pPr lvl="1"/>
                <a:r>
                  <a:rPr lang="en-US" altLang="ko-KR" i="0" dirty="0">
                    <a:latin typeface="+mj-lt"/>
                  </a:rPr>
                  <a:t>If the time requirement is directly </a:t>
                </a:r>
                <a:r>
                  <a:rPr lang="en-US" altLang="ko-KR" dirty="0">
                    <a:latin typeface="+mj-lt"/>
                  </a:rPr>
                  <a:t>proportional </a:t>
                </a:r>
                <a:r>
                  <a:rPr lang="en-US" altLang="ko-KR" i="0" dirty="0">
                    <a:latin typeface="+mj-lt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0" dirty="0">
                    <a:latin typeface="+mj-lt"/>
                  </a:rPr>
                  <a:t>, the  problem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0" dirty="0">
                    <a:latin typeface="+mj-lt"/>
                  </a:rPr>
                  <a:t>), etc.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Given functions </a:t>
                </a:r>
                <a:r>
                  <a:rPr lang="ko-KR" altLang="en-US" dirty="0"/>
                  <a:t>𝑓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 and </a:t>
                </a:r>
                <a:r>
                  <a:rPr lang="ko-KR" altLang="en-US" dirty="0"/>
                  <a:t>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), we say that </a:t>
                </a:r>
                <a:r>
                  <a:rPr lang="ko-KR" altLang="en-US" b="1" dirty="0"/>
                  <a:t>𝑓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𝑛</a:t>
                </a:r>
                <a:r>
                  <a:rPr lang="en-US" altLang="ko-KR" b="1" dirty="0"/>
                  <a:t>) is </a:t>
                </a:r>
                <a:r>
                  <a:rPr lang="ko-KR" altLang="en-US" b="1" dirty="0"/>
                  <a:t>𝑂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𝑔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𝑛</a:t>
                </a:r>
                <a:r>
                  <a:rPr lang="en-US" altLang="ko-KR" b="1" dirty="0"/>
                  <a:t>))</a:t>
                </a:r>
                <a:r>
                  <a:rPr lang="en-US" altLang="ko-KR" dirty="0"/>
                  <a:t> if there are positive constants, </a:t>
                </a:r>
                <a:r>
                  <a:rPr lang="ko-KR" altLang="en-US" dirty="0"/>
                  <a:t>𝑐</a:t>
                </a:r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such that </a:t>
                </a:r>
                <a:r>
                  <a:rPr lang="ko-KR" altLang="en-US" dirty="0"/>
                  <a:t>𝑓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 ≤ </a:t>
                </a:r>
                <a:r>
                  <a:rPr lang="ko-KR" altLang="en-US" dirty="0"/>
                  <a:t>𝑐 ∗ 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 for every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pt-BR" altLang="ko-KR" i="0" dirty="0">
                    <a:latin typeface="+mj-lt"/>
                  </a:rPr>
                  <a:t>Example: </a:t>
                </a:r>
                <a:br>
                  <a:rPr lang="pt-BR" altLang="ko-KR" dirty="0">
                    <a:latin typeface="+mj-lt"/>
                  </a:rPr>
                </a:br>
                <a:r>
                  <a:rPr lang="pt-BR" altLang="ko-KR" dirty="0">
                    <a:latin typeface="+mj-lt"/>
                  </a:rPr>
                  <a:t>T(n) = </a:t>
                </a:r>
                <a:r>
                  <a:rPr lang="pt-BR" altLang="ko-KR" i="0" dirty="0">
                    <a:latin typeface="+mj-lt"/>
                  </a:rPr>
                  <a:t>2n + 10</a:t>
                </a:r>
                <a:br>
                  <a:rPr lang="pt-BR" altLang="ko-KR" i="0" dirty="0">
                    <a:latin typeface="+mj-lt"/>
                  </a:rPr>
                </a:br>
                <a:r>
                  <a:rPr lang="pt-BR" altLang="ko-KR" i="0" dirty="0">
                    <a:latin typeface="+mj-lt"/>
                  </a:rPr>
                  <a:t>T(n) is O(n)</a:t>
                </a:r>
              </a:p>
              <a:p>
                <a:endParaRPr lang="pt-BR" altLang="ko-KR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Question:</a:t>
                </a:r>
              </a:p>
              <a:p>
                <a:pPr lvl="1"/>
                <a:endParaRPr lang="pt-BR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pt-BR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pt-BR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6832"/>
            <a:ext cx="5499405" cy="46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8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Given functions </a:t>
                </a:r>
                <a:r>
                  <a:rPr lang="ko-KR" altLang="en-US" dirty="0"/>
                  <a:t>𝑓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 and </a:t>
                </a:r>
                <a:r>
                  <a:rPr lang="ko-KR" altLang="en-US" dirty="0"/>
                  <a:t>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), we say that </a:t>
                </a:r>
                <a:r>
                  <a:rPr lang="ko-KR" altLang="en-US" b="1" dirty="0"/>
                  <a:t>𝑓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𝑛</a:t>
                </a:r>
                <a:r>
                  <a:rPr lang="en-US" altLang="ko-KR" b="1" dirty="0"/>
                  <a:t>) is </a:t>
                </a:r>
                <a:r>
                  <a:rPr lang="ko-KR" altLang="en-US" b="1" dirty="0"/>
                  <a:t>𝑂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𝑔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𝑛</a:t>
                </a:r>
                <a:r>
                  <a:rPr lang="en-US" altLang="ko-KR" b="1" dirty="0"/>
                  <a:t>))</a:t>
                </a:r>
                <a:r>
                  <a:rPr lang="en-US" altLang="ko-KR" dirty="0"/>
                  <a:t> if there are positive constants, </a:t>
                </a:r>
                <a:r>
                  <a:rPr lang="ko-KR" altLang="en-US" dirty="0"/>
                  <a:t>𝑐</a:t>
                </a:r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such that </a:t>
                </a:r>
                <a:r>
                  <a:rPr lang="ko-KR" altLang="en-US" dirty="0"/>
                  <a:t>𝑓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 ≤ </a:t>
                </a:r>
                <a:r>
                  <a:rPr lang="ko-KR" altLang="en-US" dirty="0"/>
                  <a:t>𝑐 ∗ 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 for every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pt-BR" altLang="ko-KR" i="0" dirty="0">
                    <a:latin typeface="+mj-lt"/>
                  </a:rPr>
                  <a:t>Example: </a:t>
                </a:r>
                <a:br>
                  <a:rPr lang="pt-BR" altLang="ko-KR" dirty="0">
                    <a:latin typeface="+mj-lt"/>
                  </a:rPr>
                </a:br>
                <a:r>
                  <a:rPr lang="pt-BR" altLang="ko-KR" dirty="0">
                    <a:latin typeface="+mj-lt"/>
                  </a:rPr>
                  <a:t>T(n) = </a:t>
                </a:r>
                <a:r>
                  <a:rPr lang="pt-BR" altLang="ko-KR" i="0" dirty="0">
                    <a:latin typeface="+mj-lt"/>
                  </a:rPr>
                  <a:t>2n + 10</a:t>
                </a:r>
                <a:br>
                  <a:rPr lang="pt-BR" altLang="ko-KR" i="0" dirty="0">
                    <a:latin typeface="+mj-lt"/>
                  </a:rPr>
                </a:br>
                <a:r>
                  <a:rPr lang="pt-BR" altLang="ko-KR" i="0" dirty="0">
                    <a:latin typeface="+mj-lt"/>
                  </a:rPr>
                  <a:t>T(n) is O(n)</a:t>
                </a:r>
              </a:p>
              <a:p>
                <a:endParaRPr lang="pt-BR" altLang="ko-KR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Question: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n</a:t>
                </a:r>
                <a:r>
                  <a:rPr lang="en-US" altLang="ko-KR" baseline="-25000" dirty="0">
                    <a:latin typeface="+mj-lt"/>
                  </a:rPr>
                  <a:t>0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c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g(n)</a:t>
                </a:r>
              </a:p>
              <a:p>
                <a:pPr lvl="1"/>
                <a:r>
                  <a:rPr lang="ko-KR" altLang="en-US" dirty="0"/>
                  <a:t>𝑓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 ≤ </a:t>
                </a:r>
                <a:r>
                  <a:rPr lang="ko-KR" altLang="en-US" dirty="0"/>
                  <a:t>𝑐 ∗ 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𝑛</a:t>
                </a:r>
                <a:r>
                  <a:rPr lang="en-US" altLang="ko-KR" dirty="0"/>
                  <a:t>)</a:t>
                </a:r>
                <a:endParaRPr lang="pt-BR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b="1" dirty="0"/>
                  <a:t>𝑓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𝑛</a:t>
                </a:r>
                <a:r>
                  <a:rPr lang="en-US" altLang="ko-KR" b="1" dirty="0"/>
                  <a:t>) is </a:t>
                </a:r>
                <a:r>
                  <a:rPr lang="ko-KR" altLang="en-US" b="1" dirty="0"/>
                  <a:t>𝑂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𝑔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𝑛</a:t>
                </a:r>
                <a:r>
                  <a:rPr lang="en-US" altLang="ko-KR" b="1" dirty="0"/>
                  <a:t>))</a:t>
                </a:r>
                <a:endParaRPr lang="pt-BR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pt-BR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pt-BR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pt-BR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6832"/>
            <a:ext cx="5499405" cy="46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0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Big-O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ym typeface="Wingdings" pitchFamily="2" charset="2"/>
                  </a:rPr>
                  <a:t>Find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to justify that the function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7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 + 5 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𝑶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altLang="ko-KR" b="1" i="1" dirty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b="1" dirty="0">
                    <a:sym typeface="Wingdings" pitchFamily="2" charset="2"/>
                  </a:rPr>
                  <a:t>.</a:t>
                </a:r>
              </a:p>
              <a:p>
                <a:endParaRPr lang="pt-BR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45040C-6104-4C3A-BCA4-CAB84A337865}"/>
              </a:ext>
            </a:extLst>
          </p:cNvPr>
          <p:cNvGrpSpPr/>
          <p:nvPr/>
        </p:nvGrpSpPr>
        <p:grpSpPr>
          <a:xfrm>
            <a:off x="529378" y="3470349"/>
            <a:ext cx="3071704" cy="2906574"/>
            <a:chOff x="1326995" y="4303637"/>
            <a:chExt cx="2981055" cy="2580919"/>
          </a:xfrm>
        </p:grpSpPr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C10B5A3C-74F3-4618-8169-C8F29300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6577442"/>
              <a:ext cx="2772009" cy="45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6E4B4946-0883-4422-82B8-E68E82033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4395882"/>
              <a:ext cx="0" cy="2227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88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64984-1DC2-4EEA-A189-FA8E1C305A61}"/>
                </a:ext>
              </a:extLst>
            </p:cNvPr>
            <p:cNvSpPr/>
            <p:nvPr/>
          </p:nvSpPr>
          <p:spPr>
            <a:xfrm>
              <a:off x="3851920" y="5075980"/>
              <a:ext cx="456130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f(n)</a:t>
              </a:r>
              <a:endParaRPr lang="ko-KR" altLang="en-US" sz="1313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1B321A-D93E-429B-B2EE-2EA5992A085E}"/>
                </a:ext>
              </a:extLst>
            </p:cNvPr>
            <p:cNvSpPr/>
            <p:nvPr/>
          </p:nvSpPr>
          <p:spPr>
            <a:xfrm>
              <a:off x="3626289" y="4303637"/>
              <a:ext cx="62103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313" i="1" dirty="0">
                  <a:cs typeface="Times New Roman" pitchFamily="18" charset="0"/>
                </a:rPr>
                <a:t>c g(n)</a:t>
              </a:r>
              <a:endParaRPr lang="ko-KR" altLang="en-US" sz="1313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30B05F-BB4E-45A2-B366-6E3687D1889A}"/>
                </a:ext>
              </a:extLst>
            </p:cNvPr>
            <p:cNvSpPr/>
            <p:nvPr/>
          </p:nvSpPr>
          <p:spPr>
            <a:xfrm>
              <a:off x="2098091" y="6623162"/>
              <a:ext cx="339454" cy="261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13" dirty="0">
                  <a:latin typeface="Century Gothic" panose="020B0502020202020204" pitchFamily="34" charset="0"/>
                </a:rPr>
                <a:t>n</a:t>
              </a:r>
              <a:r>
                <a:rPr lang="en-US" altLang="ko-KR" sz="1313" baseline="-25000" dirty="0">
                  <a:latin typeface="Century Gothic" panose="020B0502020202020204" pitchFamily="34" charset="0"/>
                </a:rPr>
                <a:t>0</a:t>
              </a:r>
              <a:endParaRPr lang="ko-KR" altLang="en-US" sz="1313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939A4D-8213-4333-BDCA-811008C7B4FD}"/>
                </a:ext>
              </a:extLst>
            </p:cNvPr>
            <p:cNvSpPr/>
            <p:nvPr/>
          </p:nvSpPr>
          <p:spPr>
            <a:xfrm>
              <a:off x="2987824" y="6604418"/>
              <a:ext cx="922839" cy="235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ko-KR" sz="1125" dirty="0"/>
                <a:t>input size n</a:t>
              </a:r>
              <a:endParaRPr lang="ko-KR" altLang="en-US" sz="1125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A83442-8FE5-44DC-93E8-D64226673375}"/>
                </a:ext>
              </a:extLst>
            </p:cNvPr>
            <p:cNvSpPr/>
            <p:nvPr/>
          </p:nvSpPr>
          <p:spPr>
            <a:xfrm>
              <a:off x="1402087" y="4444454"/>
              <a:ext cx="692596" cy="38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altLang="ko-KR" sz="1125" dirty="0"/>
                <a:t>running</a:t>
              </a:r>
            </a:p>
            <a:p>
              <a:pPr algn="r"/>
              <a:r>
                <a:rPr lang="en-GB" altLang="ko-KR" sz="1125" dirty="0"/>
                <a:t>time</a:t>
              </a:r>
              <a:endParaRPr lang="ko-KR" altLang="en-US" sz="1125" dirty="0"/>
            </a:p>
          </p:txBody>
        </p:sp>
        <p:sp>
          <p:nvSpPr>
            <p:cNvPr id="17" name="자유형 12">
              <a:extLst>
                <a:ext uri="{FF2B5EF4-FFF2-40B4-BE49-F238E27FC236}">
                  <a16:creationId xmlns:a16="http://schemas.microsoft.com/office/drawing/2014/main" id="{A733BE19-C4D6-43FE-AC8A-8C6B51FD89EA}"/>
                </a:ext>
              </a:extLst>
            </p:cNvPr>
            <p:cNvSpPr/>
            <p:nvPr/>
          </p:nvSpPr>
          <p:spPr>
            <a:xfrm>
              <a:off x="1326995" y="5401082"/>
              <a:ext cx="2776654" cy="1237786"/>
            </a:xfrm>
            <a:custGeom>
              <a:avLst/>
              <a:gdLst>
                <a:gd name="connsiteX0" fmla="*/ 0 w 2776654"/>
                <a:gd name="connsiteY0" fmla="*/ 1237786 h 1237786"/>
                <a:gd name="connsiteX1" fmla="*/ 245327 w 2776654"/>
                <a:gd name="connsiteY1" fmla="*/ 1025912 h 1237786"/>
                <a:gd name="connsiteX2" fmla="*/ 468351 w 2776654"/>
                <a:gd name="connsiteY2" fmla="*/ 970156 h 1237786"/>
                <a:gd name="connsiteX3" fmla="*/ 791737 w 2776654"/>
                <a:gd name="connsiteY3" fmla="*/ 925551 h 1237786"/>
                <a:gd name="connsiteX4" fmla="*/ 1215483 w 2776654"/>
                <a:gd name="connsiteY4" fmla="*/ 825191 h 1237786"/>
                <a:gd name="connsiteX5" fmla="*/ 1839951 w 2776654"/>
                <a:gd name="connsiteY5" fmla="*/ 535259 h 1237786"/>
                <a:gd name="connsiteX6" fmla="*/ 2776654 w 2776654"/>
                <a:gd name="connsiteY6" fmla="*/ 0 h 123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54" h="1237786">
                  <a:moveTo>
                    <a:pt x="0" y="1237786"/>
                  </a:moveTo>
                  <a:cubicBezTo>
                    <a:pt x="83634" y="1154151"/>
                    <a:pt x="167268" y="1070517"/>
                    <a:pt x="245327" y="1025912"/>
                  </a:cubicBezTo>
                  <a:cubicBezTo>
                    <a:pt x="323386" y="981307"/>
                    <a:pt x="377283" y="986883"/>
                    <a:pt x="468351" y="970156"/>
                  </a:cubicBezTo>
                  <a:cubicBezTo>
                    <a:pt x="559419" y="953429"/>
                    <a:pt x="667215" y="949712"/>
                    <a:pt x="791737" y="925551"/>
                  </a:cubicBezTo>
                  <a:cubicBezTo>
                    <a:pt x="916259" y="901390"/>
                    <a:pt x="1040781" y="890240"/>
                    <a:pt x="1215483" y="825191"/>
                  </a:cubicBezTo>
                  <a:cubicBezTo>
                    <a:pt x="1390185" y="760142"/>
                    <a:pt x="1579756" y="672791"/>
                    <a:pt x="1839951" y="535259"/>
                  </a:cubicBezTo>
                  <a:cubicBezTo>
                    <a:pt x="2100146" y="397727"/>
                    <a:pt x="2685586" y="117088"/>
                    <a:pt x="27766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sp>
          <p:nvSpPr>
            <p:cNvPr id="18" name="자유형 13">
              <a:extLst>
                <a:ext uri="{FF2B5EF4-FFF2-40B4-BE49-F238E27FC236}">
                  <a16:creationId xmlns:a16="http://schemas.microsoft.com/office/drawing/2014/main" id="{D60A7ACC-1CA6-469D-BD0B-1FA2B3C84749}"/>
                </a:ext>
              </a:extLst>
            </p:cNvPr>
            <p:cNvSpPr/>
            <p:nvPr/>
          </p:nvSpPr>
          <p:spPr>
            <a:xfrm>
              <a:off x="1326995" y="4553590"/>
              <a:ext cx="2676293" cy="2062975"/>
            </a:xfrm>
            <a:custGeom>
              <a:avLst/>
              <a:gdLst>
                <a:gd name="connsiteX0" fmla="*/ 0 w 2676293"/>
                <a:gd name="connsiteY0" fmla="*/ 2062975 h 2062975"/>
                <a:gd name="connsiteX1" fmla="*/ 278781 w 2676293"/>
                <a:gd name="connsiteY1" fmla="*/ 2018370 h 2062975"/>
                <a:gd name="connsiteX2" fmla="*/ 657922 w 2676293"/>
                <a:gd name="connsiteY2" fmla="*/ 1951463 h 2062975"/>
                <a:gd name="connsiteX3" fmla="*/ 1137425 w 2676293"/>
                <a:gd name="connsiteY3" fmla="*/ 1583473 h 2062975"/>
                <a:gd name="connsiteX4" fmla="*/ 1884556 w 2676293"/>
                <a:gd name="connsiteY4" fmla="*/ 925551 h 2062975"/>
                <a:gd name="connsiteX5" fmla="*/ 2676293 w 2676293"/>
                <a:gd name="connsiteY5" fmla="*/ 0 h 206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062975">
                  <a:moveTo>
                    <a:pt x="0" y="2062975"/>
                  </a:moveTo>
                  <a:lnTo>
                    <a:pt x="278781" y="2018370"/>
                  </a:lnTo>
                  <a:cubicBezTo>
                    <a:pt x="388435" y="1999785"/>
                    <a:pt x="514815" y="2023946"/>
                    <a:pt x="657922" y="1951463"/>
                  </a:cubicBezTo>
                  <a:cubicBezTo>
                    <a:pt x="801029" y="1878980"/>
                    <a:pt x="932986" y="1754458"/>
                    <a:pt x="1137425" y="1583473"/>
                  </a:cubicBezTo>
                  <a:cubicBezTo>
                    <a:pt x="1341864" y="1412488"/>
                    <a:pt x="1628078" y="1189463"/>
                    <a:pt x="1884556" y="925551"/>
                  </a:cubicBezTo>
                  <a:cubicBezTo>
                    <a:pt x="2141034" y="661639"/>
                    <a:pt x="2575932" y="144966"/>
                    <a:pt x="26762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E194877-89EB-4166-AFD2-79C25592EF62}"/>
                </a:ext>
              </a:extLst>
            </p:cNvPr>
            <p:cNvCxnSpPr/>
            <p:nvPr/>
          </p:nvCxnSpPr>
          <p:spPr>
            <a:xfrm flipH="1">
              <a:off x="2277788" y="6295249"/>
              <a:ext cx="2004" cy="32131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7A5735-572F-4E51-939B-B9CD06190080}"/>
              </a:ext>
            </a:extLst>
          </p:cNvPr>
          <p:cNvGrpSpPr/>
          <p:nvPr/>
        </p:nvGrpSpPr>
        <p:grpSpPr>
          <a:xfrm>
            <a:off x="1947361" y="3878154"/>
            <a:ext cx="827150" cy="957170"/>
            <a:chOff x="3563477" y="3776171"/>
            <a:chExt cx="882293" cy="1020981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90BB1DF-B840-4661-BDE3-E1124F851856}"/>
                </a:ext>
              </a:extLst>
            </p:cNvPr>
            <p:cNvCxnSpPr/>
            <p:nvPr/>
          </p:nvCxnSpPr>
          <p:spPr>
            <a:xfrm>
              <a:off x="3960876" y="4382084"/>
              <a:ext cx="0" cy="41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/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𝑢𝑝𝑝𝑒𝑟</m:t>
                        </m:r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𝑏𝑜𝑢𝑛𝑑</m:t>
                        </m:r>
                        <m:r>
                          <a:rPr lang="en-US" altLang="ko-KR" sz="15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5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82C01-D38B-4FAB-925E-965ACB2C5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77" y="3776171"/>
                  <a:ext cx="882293" cy="590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EE7876D-EB3C-4C04-B74E-34479F69A04D}"/>
                  </a:ext>
                </a:extLst>
              </p:cNvPr>
              <p:cNvSpPr/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250" dirty="0"/>
                  <a:t>We must find </a:t>
                </a:r>
                <a:r>
                  <a:rPr lang="en-US" altLang="ko-KR" sz="2250" b="1" i="1" dirty="0">
                    <a:solidFill>
                      <a:srgbClr val="C00000"/>
                    </a:solidFill>
                    <a:latin typeface="Cambria Math"/>
                    <a:sym typeface="Wingdings" pitchFamily="2" charset="2"/>
                  </a:rPr>
                  <a:t>c</a:t>
                </a:r>
                <a:r>
                  <a:rPr lang="en-US" altLang="ko-KR" sz="225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such that                          </a:t>
                </a:r>
              </a:p>
              <a:p>
                <a:r>
                  <a:rPr lang="en-US" altLang="ko-KR" sz="2250" dirty="0"/>
                  <a:t>                        7n + 5 ≤ c n </a:t>
                </a:r>
                <a14:m>
                  <m:oMath xmlns:m="http://schemas.openxmlformats.org/officeDocument/2006/math">
                    <m:r>
                      <a:rPr lang="en-US" altLang="ko-KR" sz="225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            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𝑓𝑜𝑟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ko-KR" sz="2250" i="1" dirty="0">
                        <a:latin typeface="Cambria Math"/>
                        <a:cs typeface="Times New Roman" pitchFamily="18" charset="0"/>
                      </a:rPr>
                      <m:t> ≥ </m:t>
                    </m:r>
                    <m:r>
                      <a:rPr lang="en-US" altLang="ko-KR" sz="2250" b="1" i="1" dirty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2250" b="1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ko-KR" sz="2250" dirty="0"/>
                  <a:t> </a:t>
                </a:r>
              </a:p>
              <a:p>
                <a:endParaRPr lang="en-US" altLang="ko-KR" sz="2250" dirty="0"/>
              </a:p>
              <a:p>
                <a:endParaRPr lang="en-US" altLang="ko-KR" sz="2250" dirty="0"/>
              </a:p>
              <a:p>
                <a:endParaRPr lang="en-US" altLang="ko-KR" sz="225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EE7876D-EB3C-4C04-B74E-34479F69A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8" y="1340768"/>
                <a:ext cx="11144873" cy="1823576"/>
              </a:xfrm>
              <a:prstGeom prst="rect">
                <a:avLst/>
              </a:prstGeom>
              <a:blipFill>
                <a:blip r:embed="rId5"/>
                <a:stretch>
                  <a:fillRect l="-710" t="-2326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5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_Python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Python" id="{FDEDE6CF-30E9-47F9-9EA5-297D7E76CE50}" vid="{E805AB16-7327-4797-930E-BD4F5DE569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DS_Python</Template>
  <TotalTime>13671</TotalTime>
  <Words>1682</Words>
  <Application>Microsoft Office PowerPoint</Application>
  <PresentationFormat>와이드스크린</PresentationFormat>
  <Paragraphs>193</Paragraphs>
  <Slides>18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4" baseType="lpstr">
      <vt:lpstr>Noto Sans CJK KR</vt:lpstr>
      <vt:lpstr>Noto Sans CJK KR Medium</vt:lpstr>
      <vt:lpstr>나눔고딕</vt:lpstr>
      <vt:lpstr>맑은 고딕</vt:lpstr>
      <vt:lpstr>배달의민족 주아</vt:lpstr>
      <vt:lpstr>Arial Rounded MT Bold</vt:lpstr>
      <vt:lpstr>Cambria Math</vt:lpstr>
      <vt:lpstr>Century Gothic</vt:lpstr>
      <vt:lpstr>Courier New</vt:lpstr>
      <vt:lpstr>Gill Sans MT</vt:lpstr>
      <vt:lpstr>Symbol</vt:lpstr>
      <vt:lpstr>Tahoma</vt:lpstr>
      <vt:lpstr>Times New Roman</vt:lpstr>
      <vt:lpstr>Wingdings</vt:lpstr>
      <vt:lpstr>Wingdings 2</vt:lpstr>
      <vt:lpstr>DS_Python</vt:lpstr>
      <vt:lpstr>Data Structures Chapter 2-4</vt:lpstr>
      <vt:lpstr>PowerPoint 프레젠테이션</vt:lpstr>
      <vt:lpstr>PowerPoint 프레젠테이션</vt:lpstr>
      <vt:lpstr>Agenda</vt:lpstr>
      <vt:lpstr>3 Big-O Definition</vt:lpstr>
      <vt:lpstr>3 Big-O Notation</vt:lpstr>
      <vt:lpstr>3 Big-O Examples</vt:lpstr>
      <vt:lpstr>3 Big-O Examples</vt:lpstr>
      <vt:lpstr>3 Big-O Examples</vt:lpstr>
      <vt:lpstr>3 Big-O Examples</vt:lpstr>
      <vt:lpstr>3 Big-O Examples</vt:lpstr>
      <vt:lpstr>3 Big-O Examples</vt:lpstr>
      <vt:lpstr>3 Big-O Examples</vt:lpstr>
      <vt:lpstr>3 Big-O Examples</vt:lpstr>
      <vt:lpstr>3 Big-O Examples</vt:lpstr>
      <vt:lpstr> Summary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김영섭/77010</cp:lastModifiedBy>
  <cp:revision>784</cp:revision>
  <dcterms:created xsi:type="dcterms:W3CDTF">2014-02-12T09:15:05Z</dcterms:created>
  <dcterms:modified xsi:type="dcterms:W3CDTF">2024-03-25T01:28:19Z</dcterms:modified>
</cp:coreProperties>
</file>