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19"/>
  </p:notesMasterIdLst>
  <p:sldIdLst>
    <p:sldId id="806" r:id="rId2"/>
    <p:sldId id="920" r:id="rId3"/>
    <p:sldId id="808" r:id="rId4"/>
    <p:sldId id="877" r:id="rId5"/>
    <p:sldId id="830" r:id="rId6"/>
    <p:sldId id="850" r:id="rId7"/>
    <p:sldId id="878" r:id="rId8"/>
    <p:sldId id="879" r:id="rId9"/>
    <p:sldId id="915" r:id="rId10"/>
    <p:sldId id="881" r:id="rId11"/>
    <p:sldId id="882" r:id="rId12"/>
    <p:sldId id="883" r:id="rId13"/>
    <p:sldId id="884" r:id="rId14"/>
    <p:sldId id="885" r:id="rId15"/>
    <p:sldId id="916" r:id="rId16"/>
    <p:sldId id="856" r:id="rId17"/>
    <p:sldId id="92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000" autoAdjust="0"/>
  </p:normalViewPr>
  <p:slideViewPr>
    <p:cSldViewPr>
      <p:cViewPr varScale="1">
        <p:scale>
          <a:sx n="77" d="100"/>
          <a:sy n="77" d="100"/>
        </p:scale>
        <p:origin x="96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20F7455F-1C22-4339-B6B0-B72472E95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35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 userDrawn="1"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배우는 데이터 구조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CBC8BD63-18C6-42FC-965E-4AED96029355}"/>
              </a:ext>
            </a:extLst>
          </p:cNvPr>
          <p:cNvSpPr txBox="1"/>
          <p:nvPr userDrawn="1"/>
        </p:nvSpPr>
        <p:spPr>
          <a:xfrm>
            <a:off x="1360213" y="1991155"/>
            <a:ext cx="9478580" cy="28998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 defTabSz="914400" rtl="0" eaLnBrk="1" latinLnBrk="1" hangingPunct="1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800" b="1" kern="1200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z="1800" b="1" kern="1200" spc="670" dirty="0">
              <a:solidFill>
                <a:srgbClr val="82ABF4"/>
              </a:solidFill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51F82-9C36-49B7-AB03-490D3C6744C0}"/>
              </a:ext>
            </a:extLst>
          </p:cNvPr>
          <p:cNvSpPr txBox="1"/>
          <p:nvPr userDrawn="1"/>
        </p:nvSpPr>
        <p:spPr>
          <a:xfrm>
            <a:off x="1294524" y="3793847"/>
            <a:ext cx="9609957" cy="869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한동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대학교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전산전자공학부</a:t>
            </a:r>
            <a:endParaRPr kumimoji="0" lang="en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E3C8E"/>
              </a:solidFill>
              <a:effectLst/>
              <a:uLnTx/>
              <a:uFillTx/>
              <a:latin typeface="Noto Sans CJK KR Medium" panose="020B0500000000000000" pitchFamily="34" charset="-128"/>
              <a:ea typeface="Noto Sans CJK KR Medium" panose="020B0500000000000000" pitchFamily="34" charset="-128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김영섭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교수</a:t>
            </a:r>
          </a:p>
        </p:txBody>
      </p:sp>
      <p:cxnSp>
        <p:nvCxnSpPr>
          <p:cNvPr id="11" name="Straight Connector 2">
            <a:extLst>
              <a:ext uri="{FF2B5EF4-FFF2-40B4-BE49-F238E27FC236}">
                <a16:creationId xmlns:a16="http://schemas.microsoft.com/office/drawing/2014/main" id="{5DE90EEA-4BB1-4F24-B754-560F5DBECBEC}"/>
              </a:ext>
            </a:extLst>
          </p:cNvPr>
          <p:cNvCxnSpPr>
            <a:cxnSpLocks/>
          </p:cNvCxnSpPr>
          <p:nvPr userDrawn="1"/>
        </p:nvCxnSpPr>
        <p:spPr>
          <a:xfrm>
            <a:off x="4547964" y="3556613"/>
            <a:ext cx="3103076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7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3064668-907B-1735-88EE-27C7E8F20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6214" y="2276872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학습 목표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1CDFDAA9-9F4C-4625-BB65-813ED0CBA681}"/>
              </a:ext>
            </a:extLst>
          </p:cNvPr>
          <p:cNvCxnSpPr>
            <a:cxnSpLocks/>
          </p:cNvCxnSpPr>
          <p:nvPr/>
        </p:nvCxnSpPr>
        <p:spPr>
          <a:xfrm>
            <a:off x="4818930" y="3298677"/>
            <a:ext cx="2564525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FDBDB-5606-559D-F534-5351A32B0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830" y="3482139"/>
            <a:ext cx="9610725" cy="2663825"/>
          </a:xfrm>
        </p:spPr>
        <p:txBody>
          <a:bodyPr/>
          <a:lstStyle>
            <a:lvl1pPr marL="0" indent="0" algn="ctr">
              <a:lnSpc>
                <a:spcPct val="150000"/>
              </a:lnSpc>
              <a:buFontTx/>
              <a:buNone/>
              <a:defRPr b="1">
                <a:solidFill>
                  <a:srgbClr val="3974F6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393234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5EF19-8717-4D28-8BA2-EDA81E97DFA8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F0BE42-2FE6-44FA-8DCE-2D28BA9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93855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사용자 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4B558-FB40-4F9B-A6DC-D77937A54357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FD04DAF-9C3E-4532-BD92-3664C15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0DD59F-506B-45EC-A6A6-D58B236C4023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9B8B2E-11BE-419B-8740-A643B9EEA1B5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5F9A8C-8893-4E52-AF41-49287DC8CA16}"/>
              </a:ext>
            </a:extLst>
          </p:cNvPr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417A4710-D422-F7FE-1AD8-EDEFA520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093560C-6CFC-9954-74EE-F4F9EA30A39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71464" y="1583466"/>
            <a:ext cx="10435454" cy="4653846"/>
          </a:xfrm>
        </p:spPr>
        <p:txBody>
          <a:bodyPr>
            <a:normAutofit/>
          </a:bodyPr>
          <a:lstStyle>
            <a:lvl1pPr marL="457200" indent="-457200">
              <a:buClr>
                <a:srgbClr val="3974F5"/>
              </a:buClr>
              <a:buFont typeface="+mj-lt"/>
              <a:buAutoNum type="arabicParenR"/>
              <a:defRPr kumimoji="0" lang="ko-KR" altLang="en-US" sz="2800" b="1" kern="1200" baseline="0" dirty="0" smtClean="0">
                <a:solidFill>
                  <a:srgbClr val="3974F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14400" indent="-457200">
              <a:buFont typeface="+mj-lt"/>
              <a:buAutoNum type="arabicParenR"/>
              <a:defRPr sz="28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257300" indent="-342900">
              <a:buFont typeface="+mj-lt"/>
              <a:buAutoNum type="arabicParenR"/>
              <a:defRPr sz="24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7145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1717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076" y="404664"/>
            <a:ext cx="109798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183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맺음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5591944" y="4538249"/>
            <a:ext cx="2520280" cy="1843079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lang="ko-KR" altLang="en-US" sz="2800" kern="1200" baseline="0" dirty="0">
                <a:ln w="19050">
                  <a:noFill/>
                </a:ln>
                <a:solidFill>
                  <a:schemeClr val="lt1"/>
                </a:solidFill>
                <a:effectLst>
                  <a:glow rad="63500">
                    <a:srgbClr val="592502"/>
                  </a:glow>
                  <a:outerShdw dist="38100" dir="2700000" algn="tl" rotWithShape="0">
                    <a:srgbClr val="000000">
                      <a:alpha val="40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</a:lstStyle>
          <a:p>
            <a:pPr algn="ctr"/>
            <a:endParaRPr lang="ko-KR" altLang="en-US" sz="2800" dirty="0">
              <a:ln w="19050">
                <a:noFill/>
              </a:ln>
              <a:effectLst>
                <a:glow rad="63500">
                  <a:srgbClr val="592502"/>
                </a:glow>
                <a:outerShdw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99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21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2" r:id="rId2"/>
    <p:sldLayoutId id="2147483719" r:id="rId3"/>
    <p:sldLayoutId id="2147483728" r:id="rId4"/>
    <p:sldLayoutId id="2147483723" r:id="rId5"/>
    <p:sldLayoutId id="2147483733" r:id="rId6"/>
    <p:sldLayoutId id="2147483731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>
                <a:solidFill>
                  <a:schemeClr val="tx1"/>
                </a:solidFill>
                <a:effectLst/>
              </a:rPr>
              <a:t>Chapter 2-4</a:t>
            </a:r>
            <a:endParaRPr lang="ko-KR" altLang="en-US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6585239" y="3166110"/>
            <a:ext cx="4489523" cy="3215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Performance Analysis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Big-O Notation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</a:rPr>
              <a:t>Big-O Properties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>
                <a:latin typeface="나눔고딕" panose="020D0604000000000000" pitchFamily="50" charset="-127"/>
              </a:rPr>
              <a:t>Growth Rates</a:t>
            </a:r>
            <a:endParaRPr lang="en-US" altLang="ko-KR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Calculating Big-O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We will investigate rules for finding out the time complexity of a piece of code</a:t>
            </a:r>
          </a:p>
          <a:p>
            <a:pPr lvl="1"/>
            <a:r>
              <a:rPr lang="en-US" altLang="ko-KR" dirty="0">
                <a:cs typeface="Times New Roman"/>
              </a:rPr>
              <a:t>Straight-line code</a:t>
            </a:r>
          </a:p>
          <a:p>
            <a:pPr lvl="1"/>
            <a:r>
              <a:rPr lang="en-US" altLang="ko-KR" dirty="0">
                <a:cs typeface="Times New Roman"/>
              </a:rPr>
              <a:t>Loops</a:t>
            </a:r>
          </a:p>
          <a:p>
            <a:pPr lvl="1"/>
            <a:r>
              <a:rPr lang="en-US" altLang="ko-KR" dirty="0">
                <a:cs typeface="Times New Roman"/>
              </a:rPr>
              <a:t>Nested Loops</a:t>
            </a:r>
          </a:p>
          <a:p>
            <a:pPr lvl="1"/>
            <a:r>
              <a:rPr lang="en-US" altLang="ko-KR" dirty="0">
                <a:cs typeface="Times New Roman"/>
              </a:rPr>
              <a:t>Consecutive statements</a:t>
            </a:r>
          </a:p>
          <a:p>
            <a:pPr lvl="1"/>
            <a:r>
              <a:rPr lang="en-US" altLang="ko-KR" dirty="0">
                <a:cs typeface="Times New Roman"/>
              </a:rPr>
              <a:t>If-then-else statements</a:t>
            </a:r>
          </a:p>
          <a:p>
            <a:pPr lvl="1"/>
            <a:r>
              <a:rPr lang="en-US" altLang="ko-KR" dirty="0">
                <a:cs typeface="Times New Roman"/>
              </a:rPr>
              <a:t>Logarithmic complexity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9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Calculating Big-O - </a:t>
            </a:r>
            <a:r>
              <a:rPr lang="en-US" altLang="ko-KR" spc="-5" dirty="0"/>
              <a:t>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Rule 1: Straight-line code</a:t>
            </a:r>
          </a:p>
          <a:p>
            <a:pPr lvl="1"/>
            <a:r>
              <a:rPr lang="en-US" altLang="ko-KR" dirty="0">
                <a:cs typeface="Times New Roman"/>
              </a:rPr>
              <a:t>Big-O = Constant time O(1)</a:t>
            </a:r>
          </a:p>
          <a:p>
            <a:pPr lvl="1"/>
            <a:r>
              <a:rPr lang="en-US" altLang="ko-KR" dirty="0">
                <a:cs typeface="Times New Roman"/>
              </a:rPr>
              <a:t>Does not vary with the size of the input</a:t>
            </a:r>
          </a:p>
          <a:p>
            <a:pPr lvl="1"/>
            <a:r>
              <a:rPr lang="en-US" altLang="ko-KR" dirty="0">
                <a:cs typeface="Times New Roman"/>
              </a:rPr>
              <a:t>Example:</a:t>
            </a:r>
          </a:p>
          <a:p>
            <a:pPr lvl="2"/>
            <a:r>
              <a:rPr lang="en-US" altLang="ko-KR" dirty="0">
                <a:cs typeface="Times New Roman"/>
              </a:rPr>
              <a:t>Assigning a value to a variable</a:t>
            </a:r>
          </a:p>
          <a:p>
            <a:pPr lvl="2"/>
            <a:r>
              <a:rPr lang="en-US" altLang="ko-KR" dirty="0">
                <a:cs typeface="Times New Roman"/>
              </a:rPr>
              <a:t>Performing an arithmetic operation.</a:t>
            </a:r>
          </a:p>
          <a:p>
            <a:pPr lvl="2"/>
            <a:r>
              <a:rPr lang="en-US" altLang="ko-KR" dirty="0">
                <a:cs typeface="Times New Roman"/>
              </a:rPr>
              <a:t>Indexing a list element</a:t>
            </a:r>
          </a:p>
          <a:p>
            <a:pPr lvl="2"/>
            <a:endParaRPr lang="en-US" altLang="ko-KR" dirty="0">
              <a:cs typeface="Times New Roman"/>
            </a:endParaRPr>
          </a:p>
          <a:p>
            <a:r>
              <a:rPr lang="en-US" altLang="ko-KR" dirty="0">
                <a:cs typeface="Times New Roman"/>
              </a:rPr>
              <a:t>Rule 2: Loops</a:t>
            </a:r>
          </a:p>
          <a:p>
            <a:pPr lvl="1"/>
            <a:r>
              <a:rPr lang="en-US" altLang="ko-KR" dirty="0">
                <a:cs typeface="Times New Roman"/>
              </a:rPr>
              <a:t>The running time of the statements inside the loop (including  tests) times the number of iterations</a:t>
            </a:r>
          </a:p>
          <a:p>
            <a:pPr lvl="1"/>
            <a:r>
              <a:rPr lang="en-US" altLang="ko-KR" dirty="0">
                <a:cs typeface="Times New Roman"/>
              </a:rPr>
              <a:t>Example: </a:t>
            </a:r>
          </a:p>
          <a:p>
            <a:pPr lvl="2"/>
            <a:r>
              <a:rPr lang="pt-BR" altLang="ko-KR" dirty="0">
                <a:cs typeface="Times New Roman"/>
              </a:rPr>
              <a:t>Constant time * n = c * n = O(n)</a:t>
            </a:r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88088" y="2492896"/>
            <a:ext cx="1870384" cy="65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ES" altLang="ko-KR" b="1" spc="-5" dirty="0">
                <a:latin typeface="Courier New"/>
                <a:cs typeface="Courier New"/>
              </a:rPr>
              <a:t>x</a:t>
            </a:r>
            <a:r>
              <a:rPr lang="es-ES" altLang="ko-KR" b="1" spc="-30" dirty="0">
                <a:latin typeface="Courier New"/>
                <a:cs typeface="Courier New"/>
              </a:rPr>
              <a:t> </a:t>
            </a:r>
            <a:r>
              <a:rPr lang="es-ES" altLang="ko-KR" b="1" spc="-5" dirty="0">
                <a:latin typeface="Courier New"/>
                <a:cs typeface="Courier New"/>
              </a:rPr>
              <a:t>=</a:t>
            </a:r>
            <a:r>
              <a:rPr lang="es-ES" altLang="ko-KR" b="1" spc="-25" dirty="0">
                <a:latin typeface="Courier New"/>
                <a:cs typeface="Courier New"/>
              </a:rPr>
              <a:t> </a:t>
            </a:r>
            <a:r>
              <a:rPr lang="es-ES" altLang="ko-KR" b="1" spc="-5" dirty="0">
                <a:latin typeface="Courier New"/>
                <a:cs typeface="Courier New"/>
              </a:rPr>
              <a:t>a</a:t>
            </a:r>
            <a:r>
              <a:rPr lang="es-ES" altLang="ko-KR" b="1" spc="-25" dirty="0">
                <a:latin typeface="Courier New"/>
                <a:cs typeface="Courier New"/>
              </a:rPr>
              <a:t> </a:t>
            </a:r>
            <a:r>
              <a:rPr lang="es-ES" altLang="ko-KR" b="1" spc="-5">
                <a:latin typeface="Courier New"/>
                <a:cs typeface="Courier New"/>
              </a:rPr>
              <a:t>+</a:t>
            </a:r>
            <a:r>
              <a:rPr lang="es-ES" altLang="ko-KR" b="1" spc="-25">
                <a:latin typeface="Courier New"/>
                <a:cs typeface="Courier New"/>
              </a:rPr>
              <a:t> </a:t>
            </a:r>
            <a:r>
              <a:rPr lang="es-ES" altLang="ko-KR" b="1" spc="-5">
                <a:latin typeface="Courier New"/>
                <a:cs typeface="Courier New"/>
              </a:rPr>
              <a:t>b; </a:t>
            </a:r>
            <a:r>
              <a:rPr lang="es-ES" altLang="ko-KR" b="1" spc="-830">
                <a:latin typeface="Courier New"/>
                <a:cs typeface="Courier New"/>
              </a:rPr>
              <a:t> </a:t>
            </a:r>
            <a:r>
              <a:rPr lang="es-ES" altLang="ko-KR" b="1">
                <a:latin typeface="Courier New"/>
                <a:cs typeface="Courier New"/>
              </a:rPr>
              <a:t> </a:t>
            </a:r>
            <a:endParaRPr lang="es-ES" altLang="ko-KR" b="1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ES" altLang="ko-KR" b="1" spc="-5" dirty="0">
                <a:latin typeface="Courier New"/>
                <a:cs typeface="Courier New"/>
              </a:rPr>
              <a:t>i</a:t>
            </a:r>
            <a:r>
              <a:rPr lang="es-ES" altLang="ko-KR" b="1" spc="-35" dirty="0">
                <a:latin typeface="Courier New"/>
                <a:cs typeface="Courier New"/>
              </a:rPr>
              <a:t> </a:t>
            </a:r>
            <a:r>
              <a:rPr lang="es-ES" altLang="ko-KR" b="1" spc="-5" dirty="0">
                <a:latin typeface="Courier New"/>
                <a:cs typeface="Courier New"/>
              </a:rPr>
              <a:t>=</a:t>
            </a:r>
            <a:r>
              <a:rPr lang="es-ES" altLang="ko-KR" b="1" spc="-30" dirty="0">
                <a:latin typeface="Courier New"/>
                <a:cs typeface="Courier New"/>
              </a:rPr>
              <a:t> </a:t>
            </a:r>
            <a:r>
              <a:rPr lang="es-ES" altLang="ko-KR" b="1" spc="-10" dirty="0">
                <a:latin typeface="Courier New"/>
                <a:cs typeface="Courier New"/>
              </a:rPr>
              <a:t>y[</a:t>
            </a:r>
            <a:r>
              <a:rPr lang="es-ES" altLang="ko-KR" b="1" spc="-10">
                <a:latin typeface="Courier New"/>
                <a:cs typeface="Courier New"/>
              </a:rPr>
              <a:t>2];</a:t>
            </a:r>
            <a:endParaRPr lang="es-ES" altLang="ko-KR" dirty="0">
              <a:latin typeface="Courier New"/>
              <a:cs typeface="Courier New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4965" y="5146109"/>
            <a:ext cx="3221395" cy="65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ES" altLang="ko-KR" b="1" spc="-5">
                <a:latin typeface="Courier New"/>
                <a:cs typeface="Courier New"/>
              </a:rPr>
              <a:t>for (auto i: </a:t>
            </a:r>
            <a:r>
              <a:rPr lang="es-ES" altLang="ko-KR" b="1" spc="-5" dirty="0">
                <a:latin typeface="Courier New"/>
                <a:cs typeface="Courier New"/>
              </a:rPr>
              <a:t>range(</a:t>
            </a:r>
            <a:r>
              <a:rPr lang="es-ES" altLang="ko-KR" b="1" spc="-5">
                <a:latin typeface="Courier New"/>
                <a:cs typeface="Courier New"/>
              </a:rPr>
              <a:t>n))</a:t>
            </a:r>
            <a:endParaRPr lang="es-E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ES" altLang="ko-KR" b="1" spc="-5">
                <a:latin typeface="Courier New"/>
                <a:cs typeface="Courier New"/>
              </a:rPr>
              <a:t>    cout &lt;&lt; i;</a:t>
            </a:r>
            <a:endParaRPr lang="es-ES" altLang="ko-KR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3128" y="510817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executed n times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793193" y="543593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constant time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9264352" y="5620598"/>
            <a:ext cx="4165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9264352" y="5314519"/>
            <a:ext cx="4165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0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Calculating Big-O - </a:t>
            </a:r>
            <a:r>
              <a:rPr lang="en-US" altLang="ko-KR" spc="-10" dirty="0"/>
              <a:t>Rules</a:t>
            </a:r>
            <a:r>
              <a:rPr lang="en-US" altLang="ko-KR" spc="-50" dirty="0"/>
              <a:t> </a:t>
            </a:r>
            <a:r>
              <a:rPr lang="en-US" altLang="ko-KR" spc="-5" dirty="0"/>
              <a:t>(</a:t>
            </a:r>
            <a:r>
              <a:rPr lang="en-US" altLang="ko-KR" spc="-5" dirty="0" err="1"/>
              <a:t>con’t</a:t>
            </a:r>
            <a:r>
              <a:rPr lang="en-US" altLang="ko-KR" spc="-5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Rule 3: Nested Loop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Analyze inside out. Total running time is the product of the sizes  of all the loops.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Example:</a:t>
                </a:r>
              </a:p>
              <a:p>
                <a:pPr lvl="2"/>
                <a:r>
                  <a:rPr lang="pt-BR" altLang="ko-KR" dirty="0">
                    <a:cs typeface="Times New Roman"/>
                  </a:rPr>
                  <a:t>constant * (inner loop: n)*(outer loop: n)</a:t>
                </a:r>
              </a:p>
              <a:p>
                <a:pPr lvl="2"/>
                <a:r>
                  <a:rPr lang="pt-BR" altLang="ko-KR" dirty="0">
                    <a:cs typeface="Times New Roman"/>
                  </a:rPr>
                  <a:t>Total time = c * n * n = c*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ko-KR" dirty="0">
                    <a:cs typeface="Times New Roman"/>
                  </a:rPr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ko-KR" dirty="0">
                    <a:cs typeface="Times New Roman"/>
                  </a:rPr>
                  <a:t>)</a:t>
                </a:r>
              </a:p>
              <a:p>
                <a:pPr marL="914400" lvl="2" indent="0">
                  <a:buNone/>
                </a:pPr>
                <a:endParaRPr lang="en-US" altLang="ko-KR" dirty="0">
                  <a:cs typeface="Times New Roman"/>
                </a:endParaRPr>
              </a:p>
              <a:p>
                <a:r>
                  <a:rPr lang="en-US" altLang="ko-KR" dirty="0">
                    <a:cs typeface="Times New Roman"/>
                  </a:rPr>
                  <a:t>Rule 4: : Consecutive statements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Add the time complexities of each statement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Example:</a:t>
                </a:r>
              </a:p>
              <a:p>
                <a:pPr lvl="2"/>
                <a:r>
                  <a:rPr lang="en-US" altLang="ko-KR" dirty="0">
                    <a:cs typeface="Times New Roman"/>
                  </a:rPr>
                  <a:t>Constant time + n times * constant time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endParaRPr lang="en-US" altLang="ko-KR" dirty="0">
                  <a:cs typeface="Times New Roman"/>
                </a:endParaRPr>
              </a:p>
              <a:p>
                <a:pPr lvl="2"/>
                <a:r>
                  <a:rPr lang="pt-BR" altLang="ko-KR" dirty="0">
                    <a:cs typeface="Times New Roman"/>
                  </a:rPr>
                  <a:t>Big-O  = O(f(n) + g(n))</a:t>
                </a:r>
                <a:br>
                  <a:rPr lang="pt-BR" altLang="ko-KR" dirty="0">
                    <a:cs typeface="Times New Roman"/>
                  </a:rPr>
                </a:br>
                <a:r>
                  <a:rPr lang="pt-BR" altLang="ko-KR" dirty="0">
                    <a:cs typeface="Times New Roman"/>
                  </a:rPr>
                  <a:t>          = O( max( f(n) + g(n) ) )</a:t>
                </a:r>
                <a:br>
                  <a:rPr lang="pt-BR" altLang="ko-KR" dirty="0">
                    <a:cs typeface="Times New Roman"/>
                  </a:rPr>
                </a:br>
                <a:r>
                  <a:rPr lang="pt-BR" altLang="ko-KR" dirty="0">
                    <a:cs typeface="Times New Roman"/>
                  </a:rPr>
                  <a:t>          = O(n)</a:t>
                </a:r>
              </a:p>
              <a:p>
                <a:pPr lvl="2"/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48128" y="2023466"/>
            <a:ext cx="3826273" cy="948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i: </a:t>
            </a:r>
            <a:r>
              <a:rPr lang="en-US" altLang="ko-KR" b="1" spc="-5" dirty="0">
                <a:latin typeface="Courier New"/>
                <a:cs typeface="Courier New"/>
              </a:rPr>
              <a:t>range(</a:t>
            </a:r>
            <a:r>
              <a:rPr lang="en-US" altLang="ko-KR" b="1" spc="-5">
                <a:latin typeface="Courier New"/>
                <a:cs typeface="Courier New"/>
              </a:rPr>
              <a:t>n))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</a:t>
            </a:r>
            <a:r>
              <a:rPr lang="en-US" altLang="ko-KR" b="1" spc="-5">
                <a:latin typeface="Courier New"/>
                <a:cs typeface="Courier New"/>
              </a:rPr>
              <a:t>for (auto j: range</a:t>
            </a:r>
            <a:r>
              <a:rPr lang="en-US" altLang="ko-KR" b="1" spc="-5" dirty="0">
                <a:latin typeface="Courier New"/>
                <a:cs typeface="Courier New"/>
              </a:rPr>
              <a:t>(</a:t>
            </a:r>
            <a:r>
              <a:rPr lang="en-US" altLang="ko-KR" b="1" spc="-5">
                <a:latin typeface="Courier New"/>
                <a:cs typeface="Courier New"/>
              </a:rPr>
              <a:t>n))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    k = i </a:t>
            </a:r>
            <a:r>
              <a:rPr lang="en-US" altLang="ko-KR" b="1" spc="-5">
                <a:latin typeface="Courier New"/>
                <a:cs typeface="Courier New"/>
              </a:rPr>
              <a:t>+ j;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8128" y="4603078"/>
            <a:ext cx="3437418" cy="948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x = x </a:t>
            </a:r>
            <a:r>
              <a:rPr lang="en-US" altLang="ko-KR" b="1" spc="-5">
                <a:latin typeface="Courier New"/>
                <a:cs typeface="Courier New"/>
              </a:rPr>
              <a:t>+ 1;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for (auto i:range</a:t>
            </a:r>
            <a:r>
              <a:rPr lang="en-US" altLang="ko-KR" b="1" spc="-5" dirty="0">
                <a:latin typeface="Courier New"/>
                <a:cs typeface="Courier New"/>
              </a:rPr>
              <a:t>(</a:t>
            </a:r>
            <a:r>
              <a:rPr lang="en-US" altLang="ko-KR" b="1" spc="-5">
                <a:latin typeface="Courier New"/>
                <a:cs typeface="Courier New"/>
              </a:rPr>
              <a:t>n)) 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m = m + 2;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9103" y="1654134"/>
            <a:ext cx="219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executed n times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069225" y="4581128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constant time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9577672" y="4799374"/>
            <a:ext cx="4165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flipH="1">
            <a:off x="10069226" y="2023466"/>
            <a:ext cx="545065" cy="1597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</p:cNvCxnSpPr>
          <p:nvPr/>
        </p:nvCxnSpPr>
        <p:spPr>
          <a:xfrm flipH="1">
            <a:off x="10496170" y="2023466"/>
            <a:ext cx="118121" cy="2681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0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Calculating Big-O - </a:t>
            </a:r>
            <a:r>
              <a:rPr lang="en-US" altLang="ko-KR" spc="-10" dirty="0"/>
              <a:t>Rules</a:t>
            </a:r>
            <a:r>
              <a:rPr lang="en-US" altLang="ko-KR" spc="-50" dirty="0"/>
              <a:t> </a:t>
            </a:r>
            <a:r>
              <a:rPr lang="en-US" altLang="ko-KR" spc="-5"/>
              <a:t>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Rule 5: if-else statement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Worst-case running time: the test, plus either the if part or  the else part (whichever is the larger).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Example: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 New Roman"/>
                  </a:rPr>
                  <a:t> +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 New Roman"/>
                  </a:rPr>
                  <a:t>, (n 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 New Roman"/>
                  </a:rPr>
                  <a:t>)))</a:t>
                </a:r>
              </a:p>
              <a:p>
                <a:pPr lvl="2"/>
                <a:r>
                  <a:rPr lang="en-US" altLang="ko-KR" dirty="0">
                    <a:cs typeface="Times New Roman"/>
                  </a:rPr>
                  <a:t>Total time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 New Roman"/>
                  </a:rPr>
                  <a:t> *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 New Roman"/>
                  </a:rPr>
                  <a:t>) = O(n)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Assumption:</a:t>
                </a:r>
              </a:p>
              <a:p>
                <a:pPr lvl="2"/>
                <a:r>
                  <a:rPr lang="en-US" altLang="ko-KR" dirty="0">
                    <a:cs typeface="Times New Roman"/>
                  </a:rPr>
                  <a:t>The condition can be evaluated in constant time. If it is not, we need to  add the time to evaluate the expression.</a:t>
                </a:r>
              </a:p>
              <a:p>
                <a:pPr lvl="2"/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31504" y="4346857"/>
            <a:ext cx="4730782" cy="1818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if (asize != bsize)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</a:t>
            </a:r>
            <a:r>
              <a:rPr lang="en-US" altLang="ko-KR" b="1" spc="-5">
                <a:latin typeface="Courier New"/>
                <a:cs typeface="Courier New"/>
              </a:rPr>
              <a:t>return false;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else: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</a:t>
            </a:r>
            <a:r>
              <a:rPr lang="en-US" altLang="ko-KR" b="1" spc="-5">
                <a:latin typeface="Courier New"/>
                <a:cs typeface="Courier New"/>
              </a:rPr>
              <a:t>for (auto i: range(asize))  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    </a:t>
            </a:r>
            <a:r>
              <a:rPr lang="en-US" altLang="ko-KR" b="1" spc="-5">
                <a:latin typeface="Courier New"/>
                <a:cs typeface="Courier New"/>
              </a:rPr>
              <a:t>if (a[i] </a:t>
            </a:r>
            <a:r>
              <a:rPr lang="en-US" altLang="ko-KR" b="1" spc="-5" dirty="0">
                <a:latin typeface="Courier New"/>
                <a:cs typeface="Courier New"/>
              </a:rPr>
              <a:t>!= </a:t>
            </a:r>
            <a:r>
              <a:rPr lang="en-US" altLang="ko-KR" b="1" spc="-5">
                <a:latin typeface="Courier New"/>
                <a:cs typeface="Courier New"/>
              </a:rPr>
              <a:t>b[i])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        </a:t>
            </a:r>
            <a:r>
              <a:rPr lang="en-US" altLang="ko-KR" b="1" spc="-5">
                <a:latin typeface="Courier New"/>
                <a:cs typeface="Courier New"/>
              </a:rPr>
              <a:t>return false;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6456040" y="4393775"/>
                <a:ext cx="22381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rgbClr val="C00000"/>
                    </a:solidFill>
                  </a:rPr>
                  <a:t>Test: constant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4393775"/>
                <a:ext cx="2238177" cy="338554"/>
              </a:xfrm>
              <a:prstGeom prst="rect">
                <a:avLst/>
              </a:prstGeom>
              <a:blipFill>
                <a:blip r:embed="rId3"/>
                <a:stretch>
                  <a:fillRect l="-1362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6456039" y="4635060"/>
                <a:ext cx="27770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rgbClr val="C00000"/>
                    </a:solidFill>
                  </a:rPr>
                  <a:t>True Case: constant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pc="110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39" y="4635060"/>
                <a:ext cx="2777042" cy="338554"/>
              </a:xfrm>
              <a:prstGeom prst="rect">
                <a:avLst/>
              </a:prstGeom>
              <a:blipFill>
                <a:blip r:embed="rId4"/>
                <a:stretch>
                  <a:fillRect l="-109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6456039" y="5022261"/>
            <a:ext cx="2879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False Case: executed n times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456039" y="5578799"/>
                <a:ext cx="37919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rgbClr val="C00000"/>
                    </a:solidFill>
                  </a:rPr>
                  <a:t>Another if: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pc="110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+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sz="1600" i="1" spc="110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pc="110" dirty="0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39" y="5578799"/>
                <a:ext cx="3791935" cy="338554"/>
              </a:xfrm>
              <a:prstGeom prst="rect">
                <a:avLst/>
              </a:prstGeom>
              <a:blipFill>
                <a:blip r:embed="rId5"/>
                <a:stretch>
                  <a:fillRect l="-804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10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Calculating Big-O - </a:t>
            </a:r>
            <a:r>
              <a:rPr lang="en-US" altLang="ko-KR" spc="-10" dirty="0"/>
              <a:t>Rules</a:t>
            </a:r>
            <a:r>
              <a:rPr lang="en-US" altLang="ko-KR" spc="-50" dirty="0"/>
              <a:t> </a:t>
            </a:r>
            <a:r>
              <a:rPr lang="en-US" altLang="ko-KR" spc="-5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Rule 6: Logarithmic</a:t>
            </a:r>
          </a:p>
          <a:p>
            <a:pPr lvl="1"/>
            <a:r>
              <a:rPr lang="en-US" altLang="ko-KR" dirty="0">
                <a:cs typeface="Times New Roman"/>
              </a:rPr>
              <a:t>An algorithm is O(log n) if it takes a constant time to cut the problem  size by a fraction (usually by ½)</a:t>
            </a:r>
          </a:p>
          <a:p>
            <a:pPr lvl="1"/>
            <a:r>
              <a:rPr lang="en-US" altLang="ko-KR" dirty="0">
                <a:cs typeface="Times New Roman"/>
              </a:rPr>
              <a:t>Example: </a:t>
            </a:r>
          </a:p>
          <a:p>
            <a:pPr lvl="2"/>
            <a:r>
              <a:rPr lang="en-US" altLang="ko-KR" dirty="0">
                <a:cs typeface="Times New Roman"/>
              </a:rPr>
              <a:t>Finding a word in a dictionary of n pages</a:t>
            </a:r>
          </a:p>
          <a:p>
            <a:pPr lvl="3"/>
            <a:r>
              <a:rPr lang="en-US" altLang="ko-KR" dirty="0">
                <a:cs typeface="Times New Roman"/>
              </a:rPr>
              <a:t>Look at the center point in the dictionary</a:t>
            </a:r>
          </a:p>
          <a:p>
            <a:pPr lvl="3"/>
            <a:r>
              <a:rPr lang="en-US" altLang="ko-KR" dirty="0">
                <a:cs typeface="Times New Roman"/>
              </a:rPr>
              <a:t>Is word to left or right of center?</a:t>
            </a:r>
          </a:p>
          <a:p>
            <a:pPr lvl="3"/>
            <a:r>
              <a:rPr lang="en-US" altLang="ko-KR" dirty="0">
                <a:cs typeface="Times New Roman"/>
              </a:rPr>
              <a:t>Repeat process with left or right part of dictionary until the word is found</a:t>
            </a:r>
          </a:p>
          <a:p>
            <a:pPr lvl="1"/>
            <a:endParaRPr lang="en-US" altLang="ko-KR" dirty="0">
              <a:cs typeface="Times New Roman"/>
            </a:endParaRPr>
          </a:p>
          <a:p>
            <a:pPr lvl="1"/>
            <a:r>
              <a:rPr lang="en-US" altLang="ko-KR" dirty="0">
                <a:cs typeface="Times New Roman"/>
              </a:rPr>
              <a:t>Example:</a:t>
            </a:r>
          </a:p>
          <a:p>
            <a:pPr lvl="2"/>
            <a:r>
              <a:rPr lang="pt-BR" altLang="ko-KR" dirty="0">
                <a:cs typeface="Times New Roman"/>
              </a:rPr>
              <a:t>Size: n, n/2, n/4, n/8, n/16, . . . 2, 1</a:t>
            </a:r>
          </a:p>
          <a:p>
            <a:pPr lvl="2"/>
            <a:r>
              <a:rPr lang="en-US" altLang="ko-KR" dirty="0">
                <a:solidFill>
                  <a:srgbClr val="454552"/>
                </a:solidFill>
                <a:latin typeface="Gill Sans MT"/>
                <a:cs typeface="Gill Sans MT"/>
              </a:rPr>
              <a:t>If n = 2</a:t>
            </a:r>
            <a:r>
              <a:rPr lang="en-US" altLang="ko-KR" baseline="25793" dirty="0">
                <a:solidFill>
                  <a:srgbClr val="454552"/>
                </a:solidFill>
                <a:latin typeface="Gill Sans MT"/>
                <a:cs typeface="Gill Sans MT"/>
              </a:rPr>
              <a:t>K</a:t>
            </a:r>
            <a:r>
              <a:rPr lang="en-US" altLang="ko-KR" dirty="0">
                <a:solidFill>
                  <a:srgbClr val="454552"/>
                </a:solidFill>
                <a:latin typeface="Gill Sans MT"/>
                <a:cs typeface="Gill Sans MT"/>
              </a:rPr>
              <a:t>,  it would be approximately k steps. </a:t>
            </a:r>
            <a:br>
              <a:rPr lang="en-US" altLang="ko-KR" dirty="0">
                <a:solidFill>
                  <a:srgbClr val="454552"/>
                </a:solidFill>
                <a:latin typeface="Gill Sans MT"/>
                <a:cs typeface="Gill Sans MT"/>
              </a:rPr>
            </a:br>
            <a:r>
              <a:rPr lang="en-US" altLang="ko-KR" dirty="0">
                <a:solidFill>
                  <a:srgbClr val="454552"/>
                </a:solidFill>
                <a:latin typeface="Gill Sans MT"/>
                <a:cs typeface="Gill Sans MT"/>
              </a:rPr>
              <a:t>The loop will execute log k in the worst case (log</a:t>
            </a:r>
            <a:r>
              <a:rPr lang="en-US" altLang="ko-KR" baseline="-19841" dirty="0">
                <a:solidFill>
                  <a:srgbClr val="454552"/>
                </a:solidFill>
                <a:latin typeface="Gill Sans MT"/>
                <a:cs typeface="Gill Sans MT"/>
              </a:rPr>
              <a:t>2</a:t>
            </a:r>
            <a:r>
              <a:rPr lang="en-US" altLang="ko-KR" dirty="0">
                <a:solidFill>
                  <a:srgbClr val="454552"/>
                </a:solidFill>
                <a:latin typeface="Gill Sans MT"/>
                <a:cs typeface="Gill Sans MT"/>
              </a:rPr>
              <a:t>n = k).   </a:t>
            </a:r>
            <a:br>
              <a:rPr lang="en-US" altLang="ko-KR" dirty="0">
                <a:solidFill>
                  <a:srgbClr val="454552"/>
                </a:solidFill>
                <a:latin typeface="Gill Sans MT"/>
                <a:cs typeface="Gill Sans MT"/>
              </a:rPr>
            </a:br>
            <a:r>
              <a:rPr lang="en-US" altLang="ko-KR" dirty="0">
                <a:solidFill>
                  <a:srgbClr val="454552"/>
                </a:solidFill>
                <a:latin typeface="Gill Sans MT"/>
                <a:cs typeface="Gill Sans MT"/>
              </a:rPr>
              <a:t>Big-O = O(log n)</a:t>
            </a:r>
            <a:endParaRPr lang="en-US" altLang="ko-KR" dirty="0">
              <a:latin typeface="Gill Sans MT"/>
              <a:cs typeface="Gill Sans MT"/>
            </a:endParaRPr>
          </a:p>
          <a:p>
            <a:pPr lvl="2"/>
            <a:r>
              <a:rPr lang="en-US" altLang="ko-KR" dirty="0">
                <a:cs typeface="Times New Roman"/>
              </a:rPr>
              <a:t>Note: we don’t need to indicate the base.</a:t>
            </a:r>
            <a:br>
              <a:rPr lang="en-US" altLang="ko-KR" dirty="0">
                <a:cs typeface="Times New Roman"/>
              </a:rPr>
            </a:br>
            <a:r>
              <a:rPr lang="en-US" altLang="ko-KR" dirty="0">
                <a:cs typeface="Times New Roman"/>
              </a:rPr>
              <a:t>The logarithms to different bases differ only by a constant factor.</a:t>
            </a:r>
          </a:p>
          <a:p>
            <a:pPr lvl="2"/>
            <a:endParaRPr lang="en-US" altLang="ko-KR" dirty="0">
              <a:cs typeface="Times New Roman"/>
            </a:endParaRPr>
          </a:p>
          <a:p>
            <a:pPr lvl="2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12224" y="4077072"/>
            <a:ext cx="2809744" cy="1238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size </a:t>
            </a:r>
            <a:r>
              <a:rPr lang="en-US" altLang="ko-KR" b="1" spc="-5">
                <a:latin typeface="Courier New"/>
                <a:cs typeface="Courier New"/>
              </a:rPr>
              <a:t>= n;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>
                <a:latin typeface="Courier New"/>
                <a:cs typeface="Courier New"/>
              </a:rPr>
              <a:t>while (size &gt; 1)</a:t>
            </a:r>
            <a:endParaRPr lang="en-US" altLang="ko-KR" b="1" spc="-5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// O(1) stuff  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b="1" spc="-5" dirty="0">
                <a:latin typeface="Courier New"/>
                <a:cs typeface="Courier New"/>
              </a:rPr>
              <a:t>    </a:t>
            </a:r>
            <a:r>
              <a:rPr lang="en-US" altLang="ko-KR" b="1" spc="-5">
                <a:latin typeface="Courier New"/>
                <a:cs typeface="Courier New"/>
              </a:rPr>
              <a:t>size /= 2;</a:t>
            </a:r>
            <a:endParaRPr lang="en-US" altLang="ko-KR" b="1" spc="-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691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Example: Running time estimates - empirical analysis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Super-computer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  compares/second</a:t>
                </a: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pPr lvl="2"/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219">
                <a:extLst>
                  <a:ext uri="{FF2B5EF4-FFF2-40B4-BE49-F238E27FC236}">
                    <a16:creationId xmlns:a16="http://schemas.microsoft.com/office/drawing/2014/main" id="{96B66960-BDA1-44BB-B686-DFECC80A4D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4901" y="2719696"/>
              <a:ext cx="9248077" cy="1527588"/>
            </p:xfrm>
            <a:graphic>
              <a:graphicData uri="http://schemas.openxmlformats.org/drawingml/2006/table">
                <a:tbl>
                  <a:tblPr/>
                  <a:tblGrid>
                    <a:gridCol w="1541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17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70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5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227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644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7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7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219">
                <a:extLst>
                  <a:ext uri="{FF2B5EF4-FFF2-40B4-BE49-F238E27FC236}">
                    <a16:creationId xmlns:a16="http://schemas.microsoft.com/office/drawing/2014/main" id="{96B66960-BDA1-44BB-B686-DFECC80A4D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4901" y="2719696"/>
              <a:ext cx="9248077" cy="1527588"/>
            </p:xfrm>
            <a:graphic>
              <a:graphicData uri="http://schemas.openxmlformats.org/drawingml/2006/table">
                <a:tbl>
                  <a:tblPr/>
                  <a:tblGrid>
                    <a:gridCol w="1541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17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70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5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227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644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770" t="-6349" r="-103371" b="-30952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7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57578912-1ECB-4F1A-9C55-6546AE42DA8A}"/>
              </a:ext>
            </a:extLst>
          </p:cNvPr>
          <p:cNvSpPr/>
          <p:nvPr/>
        </p:nvSpPr>
        <p:spPr>
          <a:xfrm>
            <a:off x="485776" y="5947167"/>
            <a:ext cx="8336698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1875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1875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BCAD9-EEE5-410D-A34C-13E77D3B4ED4}"/>
                  </a:ext>
                </a:extLst>
              </p:cNvPr>
              <p:cNvSpPr txBox="1"/>
              <p:nvPr/>
            </p:nvSpPr>
            <p:spPr>
              <a:xfrm>
                <a:off x="1064901" y="4732354"/>
                <a:ext cx="1811714" cy="871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88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sz="1688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sz="1688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688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sz="1688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sz="1688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sz="1688" dirty="0"/>
              </a:p>
              <a:p>
                <a:r>
                  <a:rPr lang="en-US" altLang="ko-KR" sz="1688" dirty="0"/>
                  <a:t>instant &lt; 0.1 sec</a:t>
                </a:r>
                <a:endParaRPr lang="ko-KR" altLang="en-US" sz="1688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BCAD9-EEE5-410D-A34C-13E77D3B4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01" y="4732354"/>
                <a:ext cx="1811714" cy="871585"/>
              </a:xfrm>
              <a:prstGeom prst="rect">
                <a:avLst/>
              </a:prstGeom>
              <a:blipFill>
                <a:blip r:embed="rId4"/>
                <a:stretch>
                  <a:fillRect l="-2357" r="-1010" b="-8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1EF421DC-C7DC-4CD8-ABF5-BF8608C6CB04}"/>
              </a:ext>
            </a:extLst>
          </p:cNvPr>
          <p:cNvSpPr/>
          <p:nvPr/>
        </p:nvSpPr>
        <p:spPr>
          <a:xfrm>
            <a:off x="4994764" y="4732354"/>
            <a:ext cx="6075702" cy="871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88" dirty="0"/>
              <a:t>Use a reasonable or understandable time units.</a:t>
            </a:r>
          </a:p>
          <a:p>
            <a:r>
              <a:rPr lang="en-US" altLang="ko-KR" sz="1688" dirty="0"/>
              <a:t>Do not say, for example, "3660 days" nor "1220 seconds", </a:t>
            </a:r>
          </a:p>
          <a:p>
            <a:r>
              <a:rPr lang="en-US" altLang="ko-KR" sz="1688" dirty="0"/>
              <a:t>but 10.0 years or 20.3 min, respectively. </a:t>
            </a:r>
            <a:endParaRPr lang="ko-KR" altLang="en-US" sz="1688" dirty="0"/>
          </a:p>
        </p:txBody>
      </p:sp>
    </p:spTree>
    <p:extLst>
      <p:ext uri="{BB962C8B-B14F-4D97-AF65-F5344CB8AC3E}">
        <p14:creationId xmlns:p14="http://schemas.microsoft.com/office/powerpoint/2010/main" val="256730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Big-O Notation is a  mathematical formula that best describes an algorithm’s  performance. </a:t>
            </a:r>
          </a:p>
          <a:p>
            <a:r>
              <a:rPr lang="en-US" altLang="ko-KR" dirty="0">
                <a:cs typeface="Times New Roman"/>
              </a:rPr>
              <a:t>Big-O notation is often called the asymptotic notation</a:t>
            </a:r>
            <a:r>
              <a:rPr lang="en-US" altLang="ko-KR" sz="2000" dirty="0">
                <a:cs typeface="Times New Roman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cs typeface="Times New Roman"/>
              </a:rPr>
              <a:t>점근적 표기법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)</a:t>
            </a:r>
            <a:r>
              <a:rPr lang="en-US" altLang="ko-KR" sz="2000" dirty="0">
                <a:cs typeface="Times New Roman"/>
              </a:rPr>
              <a:t> </a:t>
            </a:r>
            <a:r>
              <a:rPr lang="en-US" altLang="ko-KR" dirty="0">
                <a:cs typeface="Times New Roman"/>
              </a:rPr>
              <a:t>since it uses so-called the </a:t>
            </a:r>
            <a:r>
              <a:rPr lang="en-US" altLang="ko-KR" b="1" dirty="0">
                <a:solidFill>
                  <a:srgbClr val="C00000"/>
                </a:solidFill>
                <a:cs typeface="Times New Roman"/>
              </a:rPr>
              <a:t>asymptotic analysis 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cs typeface="Times New Roman"/>
              </a:rPr>
              <a:t>점근적 분석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) </a:t>
            </a:r>
            <a:r>
              <a:rPr lang="en-US" altLang="ko-KR" dirty="0">
                <a:cs typeface="Times New Roman"/>
              </a:rPr>
              <a:t>approach.</a:t>
            </a:r>
          </a:p>
          <a:p>
            <a:r>
              <a:rPr lang="en-US" altLang="ko-KR" dirty="0">
                <a:cs typeface="Times New Roman"/>
              </a:rPr>
              <a:t>Normally </a:t>
            </a:r>
            <a:r>
              <a:rPr lang="en-US" altLang="ko-KR" b="1" dirty="0">
                <a:cs typeface="Times New Roman"/>
              </a:rPr>
              <a:t>we assume worst-case analysis</a:t>
            </a:r>
            <a:r>
              <a:rPr lang="en-US" altLang="ko-KR" dirty="0">
                <a:cs typeface="Times New Roman"/>
              </a:rPr>
              <a:t>, unless told otherwise.</a:t>
            </a:r>
          </a:p>
          <a:p>
            <a:r>
              <a:rPr lang="en-US" altLang="ko-KR" dirty="0">
                <a:cs typeface="Times New Roman"/>
              </a:rPr>
              <a:t>In some cases, it may need to consider the best, worst and/or  average performance of an algorithm</a:t>
            </a:r>
          </a:p>
          <a:p>
            <a:endParaRPr lang="en-US" altLang="ko-KR" b="1" dirty="0">
              <a:cs typeface="Times New Roman"/>
            </a:endParaRPr>
          </a:p>
          <a:p>
            <a:endParaRPr lang="en-US" altLang="ko-KR" b="1" dirty="0">
              <a:cs typeface="Times New Roman"/>
            </a:endParaRPr>
          </a:p>
          <a:p>
            <a:endParaRPr lang="en-US" altLang="ko-KR" b="1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는 점근적 분석법</a:t>
            </a:r>
            <a:r>
              <a:rPr lang="en-US" altLang="ko-KR" dirty="0"/>
              <a:t>(asymptotic analysis)</a:t>
            </a:r>
            <a:r>
              <a:rPr lang="ko-KR" altLang="en-US" dirty="0"/>
              <a:t>을 사용한다</a:t>
            </a:r>
          </a:p>
          <a:p>
            <a:endParaRPr lang="ko-KR" altLang="en-US" dirty="0"/>
          </a:p>
          <a:p>
            <a:r>
              <a:rPr lang="ko-KR" altLang="en-US" dirty="0"/>
              <a:t>코드에서는 </a:t>
            </a:r>
            <a:r>
              <a:rPr lang="en-US" altLang="ko-KR" dirty="0"/>
              <a:t>straight line, loop, logarithm </a:t>
            </a:r>
            <a:r>
              <a:rPr lang="ko-KR" altLang="en-US" dirty="0"/>
              <a:t>등을 기준으로 </a:t>
            </a:r>
            <a:br>
              <a:rPr lang="ko-KR" altLang="en-US" dirty="0"/>
            </a:br>
            <a:r>
              <a:rPr lang="en-US" altLang="ko-KR" dirty="0"/>
              <a:t>Big-O</a:t>
            </a:r>
            <a:r>
              <a:rPr lang="ko-KR" altLang="en-US" dirty="0"/>
              <a:t>를 설정한다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09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의 특성들을 알고 실제 코드에서 </a:t>
            </a:r>
          </a:p>
          <a:p>
            <a:r>
              <a:rPr lang="en-US" altLang="ko-KR" dirty="0"/>
              <a:t>Big-O</a:t>
            </a:r>
            <a:r>
              <a:rPr lang="ko-KR" altLang="en-US" dirty="0"/>
              <a:t>를 적용하는 규칙들을 배운다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77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Agenda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Big-O Notation </a:t>
            </a:r>
          </a:p>
          <a:p>
            <a:pPr lvl="1"/>
            <a:r>
              <a:rPr lang="en-US" altLang="ko-KR" dirty="0"/>
              <a:t>Asymptotic Analysis</a:t>
            </a:r>
          </a:p>
          <a:p>
            <a:r>
              <a:rPr lang="en-US" altLang="ko-KR" b="1" dirty="0"/>
              <a:t>Big-O Properties</a:t>
            </a:r>
          </a:p>
          <a:p>
            <a:pPr lvl="1"/>
            <a:r>
              <a:rPr lang="en-US" altLang="ko-KR" b="1" dirty="0"/>
              <a:t>Calculating Big-O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5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825"/>
              </a:lnSpc>
            </a:pPr>
            <a:r>
              <a:rPr lang="en-US" altLang="ko-KR" dirty="0"/>
              <a:t>4 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There are three properties of Big-O</a:t>
                </a:r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Ignore low order terms in the function (smaller terms)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</m:e>
                        </m:func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ko-KR" dirty="0"/>
                </a:br>
                <a:endParaRPr lang="en-US" altLang="ko-KR" dirty="0"/>
              </a:p>
              <a:p>
                <a:pPr lvl="1"/>
                <a:r>
                  <a:rPr lang="en-US" altLang="ko-KR" dirty="0"/>
                  <a:t>Ignore any constants in the high-order term of the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ko-KR" dirty="0"/>
                </a:br>
                <a:endParaRPr lang="en-US" altLang="ko-KR" dirty="0"/>
              </a:p>
              <a:p>
                <a:pPr lvl="1"/>
                <a:r>
                  <a:rPr lang="en-US" altLang="ko-KR" dirty="0"/>
                  <a:t>Combine growth-rate functions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 ∗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 +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2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Properties of Big-O - Ignore low order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Consider the function: </a:t>
                </a:r>
                <a:r>
                  <a:rPr lang="pt-BR" altLang="ko-KR" b="1" dirty="0">
                    <a:latin typeface="Courier New"/>
                    <a:cs typeface="Courier New"/>
                  </a:rPr>
                  <a:t>f(n) = n</a:t>
                </a:r>
                <a:r>
                  <a:rPr lang="pt-BR" altLang="ko-KR" sz="3200" b="1" baseline="25462" dirty="0">
                    <a:latin typeface="Courier New"/>
                    <a:cs typeface="Courier New"/>
                  </a:rPr>
                  <a:t>2 </a:t>
                </a:r>
                <a:r>
                  <a:rPr lang="pt-BR" altLang="ko-KR" b="1" dirty="0">
                    <a:latin typeface="Courier New"/>
                    <a:cs typeface="Courier New"/>
                  </a:rPr>
                  <a:t>+ 100n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ko-KR" b="1" i="1" dirty="0" smtClean="0">
                        <a:latin typeface="Cambria Math" panose="02040503050406030204" pitchFamily="18" charset="0"/>
                        <a:cs typeface="Courier New"/>
                      </a:rPr>
                      <m:t>log</m:t>
                    </m:r>
                    <m:r>
                      <a:rPr lang="pt-BR" altLang="ko-KR" b="1" i="1" dirty="0" smtClean="0">
                        <a:latin typeface="Cambria Math" panose="02040503050406030204" pitchFamily="18" charset="0"/>
                        <a:cs typeface="Courier New"/>
                      </a:rPr>
                      <m:t>𝟏𝟎</m:t>
                    </m:r>
                    <m:r>
                      <a:rPr lang="pt-BR" altLang="ko-KR" b="1" i="1" dirty="0" smtClean="0">
                        <a:latin typeface="Cambria Math" panose="02040503050406030204" pitchFamily="18" charset="0"/>
                        <a:cs typeface="Courier New"/>
                      </a:rPr>
                      <m:t>𝒏</m:t>
                    </m:r>
                  </m:oMath>
                </a14:m>
                <a:r>
                  <a:rPr lang="pt-BR" altLang="ko-KR" b="1" dirty="0">
                    <a:latin typeface="Courier New"/>
                    <a:cs typeface="Courier New"/>
                  </a:rPr>
                  <a:t> + 1000</a:t>
                </a:r>
                <a:endParaRPr lang="pt-BR" altLang="ko-KR" dirty="0">
                  <a:latin typeface="Courier New"/>
                  <a:cs typeface="Courier New"/>
                </a:endParaRPr>
              </a:p>
              <a:p>
                <a:pPr lvl="2"/>
                <a:r>
                  <a:rPr lang="en-US" altLang="ko-KR" dirty="0">
                    <a:cs typeface="Times New Roman"/>
                  </a:rPr>
                  <a:t>For small values of n the last term, 1000, dominates.</a:t>
                </a:r>
              </a:p>
              <a:p>
                <a:pPr lvl="2"/>
                <a:r>
                  <a:rPr lang="en-US" altLang="ko-KR" dirty="0">
                    <a:cs typeface="Times New Roman"/>
                  </a:rPr>
                  <a:t>When n is around 10, the terms 100n + 1000 dominate.</a:t>
                </a:r>
              </a:p>
              <a:p>
                <a:pPr lvl="2"/>
                <a:r>
                  <a:rPr lang="en-US" altLang="ko-KR" dirty="0">
                    <a:cs typeface="Times New Roman"/>
                  </a:rPr>
                  <a:t>When n is around 100, the terms </a:t>
                </a:r>
                <a:r>
                  <a:rPr lang="pt-BR" altLang="ko-KR" b="1" dirty="0">
                    <a:latin typeface="Courier New"/>
                    <a:cs typeface="Courier New"/>
                  </a:rPr>
                  <a:t>n</a:t>
                </a:r>
                <a:r>
                  <a:rPr lang="pt-BR" altLang="ko-KR" sz="2400" b="1" baseline="25462" dirty="0">
                    <a:latin typeface="Courier New"/>
                    <a:cs typeface="Courier New"/>
                  </a:rPr>
                  <a:t>2</a:t>
                </a:r>
                <a:r>
                  <a:rPr lang="pt-BR" altLang="ko-KR" b="1" baseline="25462" dirty="0">
                    <a:latin typeface="Courier New"/>
                    <a:cs typeface="Courier New"/>
                  </a:rPr>
                  <a:t> </a:t>
                </a:r>
                <a:r>
                  <a:rPr lang="en-US" altLang="ko-KR" dirty="0">
                    <a:cs typeface="Times New Roman"/>
                  </a:rPr>
                  <a:t>and 100n dominate.</a:t>
                </a:r>
              </a:p>
              <a:p>
                <a:pPr lvl="2"/>
                <a:r>
                  <a:rPr lang="en-US" altLang="ko-KR" dirty="0">
                    <a:cs typeface="Times New Roman"/>
                  </a:rPr>
                  <a:t>When n gets much larger than 100, the </a:t>
                </a:r>
                <a:r>
                  <a:rPr lang="pt-BR" altLang="ko-KR" b="1" dirty="0">
                    <a:latin typeface="Courier New"/>
                    <a:cs typeface="Courier New"/>
                  </a:rPr>
                  <a:t>n</a:t>
                </a:r>
                <a:r>
                  <a:rPr lang="pt-BR" altLang="ko-KR" sz="2800" b="1" baseline="25462" dirty="0">
                    <a:latin typeface="Courier New"/>
                    <a:cs typeface="Courier New"/>
                  </a:rPr>
                  <a:t>2</a:t>
                </a:r>
                <a:r>
                  <a:rPr lang="en-US" altLang="ko-KR" dirty="0">
                    <a:cs typeface="Times New Roman"/>
                  </a:rPr>
                  <a:t> dominates all others.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So, it would be safe to say that this function is O(</a:t>
                </a:r>
                <a:r>
                  <a:rPr lang="pt-BR" altLang="ko-KR" b="1" dirty="0">
                    <a:latin typeface="Courier New"/>
                    <a:cs typeface="Courier New"/>
                  </a:rPr>
                  <a:t>n</a:t>
                </a:r>
                <a:r>
                  <a:rPr lang="pt-BR" altLang="ko-KR" sz="2800" b="1" baseline="25462" dirty="0">
                    <a:latin typeface="Courier New"/>
                    <a:cs typeface="Courier New"/>
                  </a:rPr>
                  <a:t>2</a:t>
                </a:r>
                <a:r>
                  <a:rPr lang="en-US" altLang="ko-KR" dirty="0">
                    <a:cs typeface="Times New Roman"/>
                  </a:rPr>
                  <a:t>) for values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/>
                      </a:rPr>
                      <m:t> &gt; 100</m:t>
                    </m:r>
                  </m:oMath>
                </a14:m>
                <a:endParaRPr lang="en-US" altLang="ko-KR" dirty="0">
                  <a:cs typeface="Times New Roman"/>
                </a:endParaRPr>
              </a:p>
              <a:p>
                <a:endParaRPr lang="en-US" altLang="ko-KR" dirty="0">
                  <a:cs typeface="Times New Roman"/>
                </a:endParaRPr>
              </a:p>
              <a:p>
                <a:r>
                  <a:rPr lang="en-US" altLang="ko-KR" dirty="0">
                    <a:cs typeface="Times New Roman"/>
                  </a:rPr>
                  <a:t>Consider another function: </a:t>
                </a:r>
                <a:r>
                  <a:rPr lang="pt-BR" altLang="ko-KR" b="1" dirty="0">
                    <a:latin typeface="Courier New"/>
                    <a:cs typeface="Courier New"/>
                  </a:rPr>
                  <a:t>f(n) = n</a:t>
                </a:r>
                <a:r>
                  <a:rPr lang="pt-BR" altLang="ko-KR" sz="3200" b="1" baseline="25462" dirty="0">
                    <a:latin typeface="Courier New"/>
                    <a:cs typeface="Courier New"/>
                  </a:rPr>
                  <a:t>3 </a:t>
                </a:r>
                <a:r>
                  <a:rPr lang="pt-BR" altLang="ko-KR" b="1" dirty="0">
                    <a:latin typeface="Courier New"/>
                    <a:cs typeface="Courier New"/>
                  </a:rPr>
                  <a:t>+ n</a:t>
                </a:r>
                <a:r>
                  <a:rPr lang="pt-BR" altLang="ko-KR" b="1" baseline="24691" dirty="0">
                    <a:latin typeface="Courier New"/>
                    <a:cs typeface="Courier New"/>
                  </a:rPr>
                  <a:t>2 </a:t>
                </a:r>
                <a:r>
                  <a:rPr lang="pt-BR" altLang="ko-KR" b="1" dirty="0">
                    <a:latin typeface="Courier New"/>
                    <a:cs typeface="Courier New"/>
                  </a:rPr>
                  <a:t>+ n + 5000</a:t>
                </a:r>
                <a:endParaRPr lang="pt-BR" altLang="ko-KR" dirty="0">
                  <a:latin typeface="Courier New"/>
                  <a:cs typeface="Courier New"/>
                </a:endParaRPr>
              </a:p>
              <a:p>
                <a:pPr lvl="1"/>
                <a:r>
                  <a:rPr lang="en-US" altLang="ko-KR" dirty="0">
                    <a:solidFill>
                      <a:srgbClr val="454552"/>
                    </a:solidFill>
                    <a:latin typeface="Gill Sans MT"/>
                    <a:cs typeface="Gill Sans MT"/>
                  </a:rPr>
                  <a:t>Big-O is O(</a:t>
                </a:r>
                <a:r>
                  <a:rPr lang="en-US" altLang="ko-KR" b="1" dirty="0">
                    <a:solidFill>
                      <a:srgbClr val="454552"/>
                    </a:solidFill>
                    <a:latin typeface="Courier New"/>
                    <a:cs typeface="Courier New"/>
                  </a:rPr>
                  <a:t>n</a:t>
                </a:r>
                <a:r>
                  <a:rPr lang="en-US" altLang="ko-KR" sz="2775" b="1" baseline="25525" dirty="0">
                    <a:solidFill>
                      <a:srgbClr val="454552"/>
                    </a:solidFill>
                    <a:latin typeface="Courier New"/>
                    <a:cs typeface="Courier New"/>
                  </a:rPr>
                  <a:t>3</a:t>
                </a:r>
                <a:r>
                  <a:rPr lang="en-US" altLang="ko-KR" dirty="0">
                    <a:solidFill>
                      <a:srgbClr val="454552"/>
                    </a:solidFill>
                    <a:latin typeface="Gill Sans MT"/>
                    <a:cs typeface="Gill Sans MT"/>
                  </a:rPr>
                  <a:t>)</a:t>
                </a:r>
                <a:endParaRPr lang="en-US" altLang="ko-KR" dirty="0">
                  <a:latin typeface="Gill Sans MT"/>
                  <a:cs typeface="Gill Sans MT"/>
                </a:endParaRP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r>
                  <a:rPr lang="en-US" altLang="ko-KR" dirty="0">
                    <a:cs typeface="Times New Roman"/>
                  </a:rPr>
                  <a:t>And consider another function: </a:t>
                </a:r>
                <a:r>
                  <a:rPr lang="en-US" altLang="ko-KR" b="1" dirty="0">
                    <a:latin typeface="Courier New"/>
                    <a:cs typeface="Courier New"/>
                  </a:rPr>
                  <a:t>f(n) = n + n</a:t>
                </a:r>
                <a:r>
                  <a:rPr lang="en-US" altLang="ko-KR" b="1" baseline="24691" dirty="0">
                    <a:latin typeface="Courier New"/>
                    <a:cs typeface="Courier New"/>
                  </a:rPr>
                  <a:t>2 </a:t>
                </a:r>
                <a:r>
                  <a:rPr lang="en-US" altLang="ko-KR" b="1" dirty="0">
                    <a:latin typeface="Courier New"/>
                    <a:cs typeface="Courier New"/>
                  </a:rPr>
                  <a:t>+ 5000</a:t>
                </a:r>
                <a:endParaRPr lang="en-US" altLang="ko-KR" dirty="0">
                  <a:latin typeface="Courier New"/>
                  <a:cs typeface="Courier New"/>
                </a:endParaRPr>
              </a:p>
              <a:p>
                <a:pPr lvl="1"/>
                <a:r>
                  <a:rPr lang="en-US" altLang="ko-KR" dirty="0">
                    <a:solidFill>
                      <a:srgbClr val="454552"/>
                    </a:solidFill>
                    <a:latin typeface="Gill Sans MT"/>
                    <a:cs typeface="Gill Sans MT"/>
                  </a:rPr>
                  <a:t>Big-O is O(</a:t>
                </a:r>
                <a:r>
                  <a:rPr lang="en-US" altLang="ko-KR" b="1" dirty="0">
                    <a:solidFill>
                      <a:srgbClr val="454552"/>
                    </a:solidFill>
                    <a:latin typeface="Courier New"/>
                    <a:cs typeface="Courier New"/>
                  </a:rPr>
                  <a:t>n</a:t>
                </a:r>
                <a:r>
                  <a:rPr lang="en-US" altLang="ko-KR" sz="2775" b="1" baseline="25525" dirty="0">
                    <a:solidFill>
                      <a:srgbClr val="454552"/>
                    </a:solidFill>
                    <a:latin typeface="Courier New"/>
                    <a:cs typeface="Courier New"/>
                  </a:rPr>
                  <a:t>2</a:t>
                </a:r>
                <a:r>
                  <a:rPr lang="en-US" altLang="ko-KR" dirty="0">
                    <a:solidFill>
                      <a:srgbClr val="454552"/>
                    </a:solidFill>
                    <a:latin typeface="Gill Sans MT"/>
                    <a:cs typeface="Gill Sans MT"/>
                  </a:rPr>
                  <a:t>)</a:t>
                </a:r>
                <a:endParaRPr lang="en-US" altLang="ko-KR" dirty="0">
                  <a:latin typeface="Gill Sans MT"/>
                  <a:cs typeface="Gill Sans MT"/>
                </a:endParaRP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22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2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4 Properties of Big-O - Ignore any Constant Multiplications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Consider the function:</a:t>
            </a:r>
          </a:p>
          <a:p>
            <a:pPr marL="850900">
              <a:lnSpc>
                <a:spcPct val="100000"/>
              </a:lnSpc>
            </a:pPr>
            <a:r>
              <a:rPr lang="en-US" altLang="ko-KR" sz="2000" b="1" dirty="0">
                <a:latin typeface="Courier New"/>
                <a:cs typeface="Courier New"/>
              </a:rPr>
              <a:t>f(n) = 254 * n</a:t>
            </a:r>
            <a:r>
              <a:rPr lang="en-US" altLang="ko-KR" sz="2000" b="1" baseline="24691" dirty="0">
                <a:latin typeface="Courier New"/>
                <a:cs typeface="Courier New"/>
              </a:rPr>
              <a:t>2 </a:t>
            </a:r>
            <a:r>
              <a:rPr lang="en-US" altLang="ko-KR" sz="2000" b="1" dirty="0">
                <a:latin typeface="Courier New"/>
                <a:cs typeface="Courier New"/>
              </a:rPr>
              <a:t>+ n</a:t>
            </a:r>
          </a:p>
          <a:p>
            <a:pPr marL="850900"/>
            <a:r>
              <a:rPr lang="en-US" altLang="ko-KR" sz="2000" dirty="0">
                <a:latin typeface="Gill Sans MT"/>
                <a:cs typeface="Gill Sans MT"/>
              </a:rPr>
              <a:t>Big-O is O(</a:t>
            </a:r>
            <a:r>
              <a:rPr lang="en-US" altLang="ko-KR" sz="2000" b="1" dirty="0">
                <a:solidFill>
                  <a:srgbClr val="454552"/>
                </a:solidFill>
                <a:latin typeface="Courier New"/>
                <a:cs typeface="Courier New"/>
              </a:rPr>
              <a:t>n</a:t>
            </a:r>
            <a:r>
              <a:rPr lang="en-US" altLang="ko-KR" sz="2800" b="1" baseline="25745" dirty="0">
                <a:solidFill>
                  <a:srgbClr val="454552"/>
                </a:solidFill>
                <a:latin typeface="Courier New"/>
                <a:cs typeface="Courier New"/>
              </a:rPr>
              <a:t>2</a:t>
            </a:r>
            <a:r>
              <a:rPr lang="en-US" altLang="ko-KR" sz="2000" dirty="0">
                <a:latin typeface="Gill Sans MT"/>
                <a:cs typeface="Gill Sans MT"/>
              </a:rPr>
              <a:t>)</a:t>
            </a:r>
          </a:p>
          <a:p>
            <a:pPr marL="850900"/>
            <a:endParaRPr lang="en-US" altLang="ko-KR" dirty="0">
              <a:cs typeface="Times New Roman"/>
            </a:endParaRPr>
          </a:p>
          <a:p>
            <a:r>
              <a:rPr lang="en-US" altLang="ko-KR" dirty="0">
                <a:cs typeface="Times New Roman"/>
              </a:rPr>
              <a:t>Consider the function:</a:t>
            </a:r>
          </a:p>
          <a:p>
            <a:pPr lvl="1"/>
            <a:r>
              <a:rPr lang="en-US" altLang="ko-KR" b="1" dirty="0">
                <a:latin typeface="Courier New"/>
                <a:cs typeface="Courier New"/>
              </a:rPr>
              <a:t>f(n) = n / 30</a:t>
            </a:r>
          </a:p>
          <a:p>
            <a:pPr lvl="1"/>
            <a:r>
              <a:rPr lang="en-US" altLang="ko-KR" dirty="0">
                <a:latin typeface="Gill Sans MT"/>
                <a:cs typeface="Gill Sans MT"/>
              </a:rPr>
              <a:t>Big-O is O(n)</a:t>
            </a:r>
          </a:p>
          <a:p>
            <a:pPr lvl="1"/>
            <a:endParaRPr lang="en-US" altLang="ko-KR" dirty="0">
              <a:latin typeface="Gill Sans MT"/>
              <a:cs typeface="Gill Sans MT"/>
            </a:endParaRPr>
          </a:p>
          <a:p>
            <a:r>
              <a:rPr lang="en-US" altLang="ko-KR" dirty="0">
                <a:cs typeface="Times New Roman"/>
              </a:rPr>
              <a:t>And consider another function:</a:t>
            </a:r>
          </a:p>
          <a:p>
            <a:pPr lvl="1"/>
            <a:r>
              <a:rPr lang="en-US" altLang="ko-KR" b="1" dirty="0">
                <a:latin typeface="Courier New"/>
                <a:cs typeface="Courier New"/>
              </a:rPr>
              <a:t>f(n) = 3n + 1000</a:t>
            </a:r>
            <a:endParaRPr lang="en-US" altLang="ko-KR" dirty="0">
              <a:latin typeface="Courier New"/>
              <a:cs typeface="Courier New"/>
            </a:endParaRPr>
          </a:p>
          <a:p>
            <a:pPr lvl="1"/>
            <a:r>
              <a:rPr lang="en-US" altLang="ko-KR" dirty="0">
                <a:latin typeface="Gill Sans MT"/>
                <a:cs typeface="Gill Sans MT"/>
              </a:rPr>
              <a:t>Big-O is O(n)</a:t>
            </a:r>
          </a:p>
          <a:p>
            <a:pPr lvl="1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6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4 Properties of Big-O - Combine growth-rate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Consider the function:</a:t>
            </a:r>
          </a:p>
          <a:p>
            <a:pPr marL="812800">
              <a:lnSpc>
                <a:spcPct val="100000"/>
              </a:lnSpc>
              <a:spcBef>
                <a:spcPts val="1035"/>
              </a:spcBef>
            </a:pPr>
            <a:r>
              <a:rPr lang="en-US" altLang="ko-KR" sz="2000" b="1" dirty="0">
                <a:latin typeface="Courier New"/>
                <a:cs typeface="Courier New"/>
              </a:rPr>
              <a:t>f(n) = n * log n</a:t>
            </a:r>
            <a:endParaRPr lang="en-US" altLang="ko-KR" sz="2000" dirty="0">
              <a:latin typeface="Courier New"/>
              <a:cs typeface="Courier New"/>
            </a:endParaRPr>
          </a:p>
          <a:p>
            <a:pPr marL="850900"/>
            <a:r>
              <a:rPr lang="pt-BR" altLang="ko-KR" sz="2000" dirty="0">
                <a:latin typeface="Gill Sans MT"/>
                <a:cs typeface="Gill Sans MT"/>
              </a:rPr>
              <a:t>Big-O is O(n log n)</a:t>
            </a:r>
          </a:p>
          <a:p>
            <a:pPr marL="850900"/>
            <a:endParaRPr lang="en-US" altLang="ko-KR" dirty="0">
              <a:cs typeface="Times New Roman"/>
            </a:endParaRPr>
          </a:p>
          <a:p>
            <a:r>
              <a:rPr lang="en-US" altLang="ko-KR" dirty="0">
                <a:cs typeface="Times New Roman"/>
              </a:rPr>
              <a:t>Consider another function:</a:t>
            </a:r>
          </a:p>
          <a:p>
            <a:pPr marL="741680">
              <a:lnSpc>
                <a:spcPct val="100000"/>
              </a:lnSpc>
              <a:spcBef>
                <a:spcPts val="1355"/>
              </a:spcBef>
            </a:pPr>
            <a:r>
              <a:rPr lang="en-US" altLang="ko-KR" sz="2000" b="1" dirty="0">
                <a:latin typeface="Courier New"/>
                <a:cs typeface="Courier New"/>
              </a:rPr>
              <a:t>f(n) = n</a:t>
            </a:r>
            <a:r>
              <a:rPr lang="en-US" altLang="ko-KR" sz="2000" b="1" baseline="24691" dirty="0">
                <a:latin typeface="Courier New"/>
                <a:cs typeface="Courier New"/>
              </a:rPr>
              <a:t>2</a:t>
            </a:r>
            <a:r>
              <a:rPr lang="en-US" altLang="ko-KR" sz="2000" b="1" dirty="0">
                <a:latin typeface="Courier New"/>
                <a:cs typeface="Courier New"/>
              </a:rPr>
              <a:t> * n</a:t>
            </a:r>
          </a:p>
          <a:p>
            <a:pPr lvl="1"/>
            <a:r>
              <a:rPr lang="en-US" altLang="ko-KR" dirty="0">
                <a:latin typeface="Gill Sans MT"/>
                <a:cs typeface="Gill Sans MT"/>
              </a:rPr>
              <a:t>Big-O is O(</a:t>
            </a:r>
            <a:r>
              <a:rPr lang="en-US" altLang="ko-KR" b="1" dirty="0">
                <a:latin typeface="Courier New"/>
                <a:cs typeface="Courier New"/>
              </a:rPr>
              <a:t>n</a:t>
            </a:r>
            <a:r>
              <a:rPr lang="en-US" altLang="ko-KR" b="1" baseline="24691" dirty="0">
                <a:latin typeface="Courier New"/>
                <a:cs typeface="Courier New"/>
              </a:rPr>
              <a:t>3</a:t>
            </a:r>
            <a:r>
              <a:rPr lang="en-US" altLang="ko-KR" dirty="0">
                <a:latin typeface="Gill Sans MT"/>
                <a:cs typeface="Gill Sans MT"/>
              </a:rPr>
              <a:t>)</a:t>
            </a:r>
          </a:p>
          <a:p>
            <a:pPr lvl="1"/>
            <a:endParaRPr lang="en-US" altLang="ko-KR" dirty="0">
              <a:latin typeface="Gill Sans MT"/>
              <a:cs typeface="Gill Sans MT"/>
            </a:endParaRPr>
          </a:p>
          <a:p>
            <a:pPr lvl="1"/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5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4 Properties of Big-O - </a:t>
            </a:r>
            <a:r>
              <a:rPr lang="en-US" altLang="ko-KR" spc="-10" dirty="0"/>
              <a:t>Exercise</a:t>
            </a:r>
            <a:r>
              <a:rPr lang="en-US" altLang="ko-KR" spc="-55" dirty="0"/>
              <a:t> </a:t>
            </a:r>
            <a:r>
              <a:rPr lang="en-US" altLang="ko-KR" spc="-5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What is the Big-O performance of the following growth functions?</a:t>
                </a:r>
              </a:p>
              <a:p>
                <a:endParaRPr lang="en-US" altLang="ko-KR" dirty="0">
                  <a:cs typeface="Times New Roman"/>
                </a:endParaRPr>
              </a:p>
              <a:p>
                <a:pPr lvl="1"/>
                <a:r>
                  <a:rPr lang="en-US" altLang="ko-KR" b="1" dirty="0">
                    <a:latin typeface="Courier New"/>
                    <a:cs typeface="Courier New"/>
                  </a:rPr>
                  <a:t>T(n) = n + log(n)</a:t>
                </a: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pPr lvl="1"/>
                <a:r>
                  <a:rPr lang="en-US" altLang="ko-KR" sz="2000" b="1" dirty="0">
                    <a:latin typeface="Courier New"/>
                    <a:cs typeface="Courier New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ourier New"/>
                    <a:cs typeface="Courier New"/>
                  </a:rPr>
                  <a:t> + n*log(n) + 300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000" b="1" dirty="0">
                  <a:latin typeface="Courier New"/>
                </a:endParaRPr>
              </a:p>
              <a:p>
                <a:pPr lvl="1"/>
                <a:endParaRPr lang="en-US" altLang="ko-KR" sz="2000" b="1" dirty="0">
                  <a:latin typeface="Courier New"/>
                </a:endParaRPr>
              </a:p>
              <a:p>
                <a:pPr lvl="1"/>
                <a:r>
                  <a:rPr lang="pt-BR" altLang="ko-KR" b="1" dirty="0">
                    <a:latin typeface="Courier New"/>
                    <a:cs typeface="Courier New"/>
                  </a:rPr>
                  <a:t>T(n) = 300n + 60 * n * log(n) + 342</a:t>
                </a:r>
              </a:p>
              <a:p>
                <a:pPr lvl="1"/>
                <a:endParaRPr lang="en-US" altLang="ko-KR" dirty="0">
                  <a:latin typeface="Gill Sans MT"/>
                  <a:cs typeface="Gill Sans MT"/>
                </a:endParaRPr>
              </a:p>
              <a:p>
                <a:pPr lvl="1"/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9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4 Properties of Big-O - </a:t>
            </a:r>
            <a:r>
              <a:rPr lang="en-US" altLang="ko-KR" spc="-10" dirty="0"/>
              <a:t>Exercise</a:t>
            </a:r>
            <a:r>
              <a:rPr lang="en-US" altLang="ko-KR" spc="-55" dirty="0"/>
              <a:t> </a:t>
            </a:r>
            <a:r>
              <a:rPr lang="en-US" altLang="ko-KR" spc="-5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What is the Big-O performance of the following growth functions?</a:t>
                </a:r>
              </a:p>
              <a:p>
                <a:endParaRPr lang="en-US" altLang="ko-KR" dirty="0">
                  <a:cs typeface="Times New Roman"/>
                </a:endParaRPr>
              </a:p>
              <a:p>
                <a:pPr lvl="1"/>
                <a:r>
                  <a:rPr lang="en-US" altLang="ko-KR" b="1" dirty="0">
                    <a:latin typeface="Courier New"/>
                    <a:cs typeface="Courier New"/>
                  </a:rPr>
                  <a:t>T(n) = n + log(n)            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Courier New"/>
                    <a:cs typeface="Courier New"/>
                  </a:rPr>
                  <a:t>O(n)</a:t>
                </a: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pPr lvl="1"/>
                <a:r>
                  <a:rPr lang="en-US" altLang="ko-KR" sz="2000" b="1" dirty="0">
                    <a:latin typeface="Courier New"/>
                    <a:cs typeface="Courier New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ourier New"/>
                    <a:cs typeface="Courier New"/>
                  </a:rPr>
                  <a:t> + n*log(n) + 300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Courier New"/>
                  </a:rPr>
                  <a:t>  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Courier New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rgbClr val="C00000"/>
                    </a:solidFill>
                    <a:latin typeface="Courier New"/>
                  </a:rPr>
                  <a:t>)</a:t>
                </a:r>
              </a:p>
              <a:p>
                <a:pPr lvl="1"/>
                <a:endParaRPr lang="en-US" altLang="ko-KR" sz="2000" b="1" dirty="0">
                  <a:latin typeface="Courier New"/>
                </a:endParaRPr>
              </a:p>
              <a:p>
                <a:pPr lvl="1"/>
                <a:r>
                  <a:rPr lang="pt-BR" altLang="ko-KR" b="1" dirty="0">
                    <a:latin typeface="Courier New"/>
                    <a:cs typeface="Courier New"/>
                  </a:rPr>
                  <a:t>T(n) = 300n + 60 * n * log(n) + 342      </a:t>
                </a:r>
                <a:r>
                  <a:rPr lang="pt-BR" altLang="ko-KR" b="1" dirty="0">
                    <a:solidFill>
                      <a:srgbClr val="C00000"/>
                    </a:solidFill>
                    <a:latin typeface="Courier New"/>
                    <a:cs typeface="Courier New"/>
                  </a:rPr>
                  <a:t>O(n log n)</a:t>
                </a:r>
              </a:p>
              <a:p>
                <a:pPr lvl="1"/>
                <a:endParaRPr lang="en-US" altLang="ko-KR" dirty="0">
                  <a:latin typeface="Gill Sans MT"/>
                  <a:cs typeface="Gill Sans MT"/>
                </a:endParaRPr>
              </a:p>
              <a:p>
                <a:pPr lvl="1"/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5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_Python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Python" id="{FDEDE6CF-30E9-47F9-9EA5-297D7E76CE50}" vid="{E805AB16-7327-4797-930E-BD4F5DE569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DS_Python</Template>
  <TotalTime>12959</TotalTime>
  <Words>1420</Words>
  <Application>Microsoft Office PowerPoint</Application>
  <PresentationFormat>와이드스크린</PresentationFormat>
  <Paragraphs>208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1" baseType="lpstr">
      <vt:lpstr>Noto Sans CJK KR</vt:lpstr>
      <vt:lpstr>Noto Sans CJK KR Medium</vt:lpstr>
      <vt:lpstr>나눔고딕</vt:lpstr>
      <vt:lpstr>맑은 고딕</vt:lpstr>
      <vt:lpstr>배달의민족 주아</vt:lpstr>
      <vt:lpstr>Arial Rounded MT Bold</vt:lpstr>
      <vt:lpstr>Cambria Math</vt:lpstr>
      <vt:lpstr>Century Gothic</vt:lpstr>
      <vt:lpstr>Courier New</vt:lpstr>
      <vt:lpstr>Gill Sans MT</vt:lpstr>
      <vt:lpstr>Times New Roman</vt:lpstr>
      <vt:lpstr>Wingdings</vt:lpstr>
      <vt:lpstr>Wingdings 2</vt:lpstr>
      <vt:lpstr>DS_Python</vt:lpstr>
      <vt:lpstr>Data Structures Chapter 2-4</vt:lpstr>
      <vt:lpstr>PowerPoint 프레젠테이션</vt:lpstr>
      <vt:lpstr>Agenda </vt:lpstr>
      <vt:lpstr>4 Properties of Big-O</vt:lpstr>
      <vt:lpstr>4 Properties of Big-O - Ignore low order terms</vt:lpstr>
      <vt:lpstr> 4 Properties of Big-O - Ignore any Constant Multiplications</vt:lpstr>
      <vt:lpstr> 4 Properties of Big-O - Combine growth-rate functions</vt:lpstr>
      <vt:lpstr> 4 Properties of Big-O - Exercise 2</vt:lpstr>
      <vt:lpstr> 4 Properties of Big-O - Exercise 2</vt:lpstr>
      <vt:lpstr>5 Calculating Big-O</vt:lpstr>
      <vt:lpstr>5 Calculating Big-O - Rules</vt:lpstr>
      <vt:lpstr>5 Calculating Big-O - Rules (con’t)</vt:lpstr>
      <vt:lpstr>5 Calculating Big-O - Rules (cont.)</vt:lpstr>
      <vt:lpstr>5 Calculating Big-O - Rules (cont.)</vt:lpstr>
      <vt:lpstr>Exercise </vt:lpstr>
      <vt:lpstr> 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김영섭/77010</cp:lastModifiedBy>
  <cp:revision>780</cp:revision>
  <dcterms:created xsi:type="dcterms:W3CDTF">2014-02-12T09:15:05Z</dcterms:created>
  <dcterms:modified xsi:type="dcterms:W3CDTF">2024-03-25T01:28:34Z</dcterms:modified>
</cp:coreProperties>
</file>