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27"/>
  </p:notesMasterIdLst>
  <p:handoutMasterIdLst>
    <p:handoutMasterId r:id="rId28"/>
  </p:handoutMasterIdLst>
  <p:sldIdLst>
    <p:sldId id="806" r:id="rId2"/>
    <p:sldId id="925" r:id="rId3"/>
    <p:sldId id="808" r:id="rId4"/>
    <p:sldId id="934" r:id="rId5"/>
    <p:sldId id="935" r:id="rId6"/>
    <p:sldId id="933" r:id="rId7"/>
    <p:sldId id="886" r:id="rId8"/>
    <p:sldId id="887" r:id="rId9"/>
    <p:sldId id="918" r:id="rId10"/>
    <p:sldId id="888" r:id="rId11"/>
    <p:sldId id="889" r:id="rId12"/>
    <p:sldId id="890" r:id="rId13"/>
    <p:sldId id="891" r:id="rId14"/>
    <p:sldId id="892" r:id="rId15"/>
    <p:sldId id="893" r:id="rId16"/>
    <p:sldId id="894" r:id="rId17"/>
    <p:sldId id="895" r:id="rId18"/>
    <p:sldId id="916" r:id="rId19"/>
    <p:sldId id="896" r:id="rId20"/>
    <p:sldId id="917" r:id="rId21"/>
    <p:sldId id="921" r:id="rId22"/>
    <p:sldId id="919" r:id="rId23"/>
    <p:sldId id="920" r:id="rId24"/>
    <p:sldId id="856" r:id="rId25"/>
    <p:sldId id="92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044" autoAdjust="0"/>
  </p:normalViewPr>
  <p:slideViewPr>
    <p:cSldViewPr>
      <p:cViewPr varScale="1">
        <p:scale>
          <a:sx n="77" d="100"/>
          <a:sy n="77" d="100"/>
        </p:scale>
        <p:origin x="96" y="5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5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E09025D-CD9B-4994-8E10-DEC5225C39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64005-EB1A-49E9-8C67-C0F857E42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DDB46-CD98-41B5-A488-458F2D74DE9F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93BFC4-BB7D-404D-85B5-B8A59F7DE0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7C7FE-43AB-4396-BB3B-F86883FB01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B861D-0032-4FA0-BFEF-E2219B9D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1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5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 userDrawn="1"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 userDrawn="1"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 defTabSz="914400" rtl="0" eaLnBrk="1" latinLnBrk="1" hangingPunct="1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800" b="1" kern="1200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800" b="1" kern="1200" spc="670" dirty="0">
              <a:solidFill>
                <a:srgbClr val="82ABF4"/>
              </a:solidFill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 userDrawn="1"/>
        </p:nvSpPr>
        <p:spPr>
          <a:xfrm>
            <a:off x="1294524" y="3793847"/>
            <a:ext cx="9609957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한동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대학교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전산전자공학부</a:t>
            </a:r>
            <a:endParaRPr kumimoji="0" lang="en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김영섭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교수</a:t>
            </a:r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 userDrawn="1"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6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3064668-907B-1735-88EE-27C7E8F2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6214" y="2276872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학습 목표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8930" y="3298677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FDBDB-5606-559D-F534-5351A32B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830" y="3482139"/>
            <a:ext cx="9610725" cy="2663825"/>
          </a:xfrm>
        </p:spPr>
        <p:txBody>
          <a:bodyPr/>
          <a:lstStyle>
            <a:lvl1pPr marL="0" indent="0" algn="ctr">
              <a:lnSpc>
                <a:spcPct val="150000"/>
              </a:lnSpc>
              <a:buFontTx/>
              <a:buNone/>
              <a:defRPr b="1">
                <a:solidFill>
                  <a:srgbClr val="3974F6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8825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4789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0ECF0F-17E8-4745-93F6-2271FE615051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17A4710-D422-F7FE-1AD8-EDEFA520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93560C-6CFC-9954-74EE-F4F9EA30A39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71464" y="1583466"/>
            <a:ext cx="10435454" cy="4653846"/>
          </a:xfrm>
        </p:spPr>
        <p:txBody>
          <a:bodyPr>
            <a:normAutofit/>
          </a:bodyPr>
          <a:lstStyle>
            <a:lvl1pPr marL="457200" indent="-457200">
              <a:buClr>
                <a:srgbClr val="3974F5"/>
              </a:buClr>
              <a:buFont typeface="+mj-lt"/>
              <a:buAutoNum type="arabicParenR"/>
              <a:defRPr kumimoji="0" lang="ko-KR" altLang="en-US" sz="2800" b="1" kern="1200" baseline="0" dirty="0" smtClean="0">
                <a:solidFill>
                  <a:srgbClr val="3974F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14400" indent="-457200"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257300" indent="-342900">
              <a:buFont typeface="+mj-lt"/>
              <a:buAutoNum type="arabicParenR"/>
              <a:defRPr sz="24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7145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1717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076" y="404664"/>
            <a:ext cx="109798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04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5591944" y="4538249"/>
            <a:ext cx="2520280" cy="1843079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lang="ko-KR" altLang="en-US" sz="2800" kern="1200" baseline="0" dirty="0">
                <a:ln w="19050">
                  <a:noFill/>
                </a:ln>
                <a:solidFill>
                  <a:schemeClr val="lt1"/>
                </a:solidFill>
                <a:effectLst>
                  <a:glow rad="63500">
                    <a:srgbClr val="592502"/>
                  </a:glow>
                  <a:outerShdw dist="38100" dir="2700000" algn="tl" rotWithShape="0">
                    <a:srgbClr val="000000">
                      <a:alpha val="40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</a:lstStyle>
          <a:p>
            <a:pPr algn="ctr"/>
            <a:endParaRPr lang="ko-KR" altLang="en-US" sz="2800" dirty="0">
              <a:ln w="19050">
                <a:noFill/>
              </a:ln>
              <a:effectLst>
                <a:glow rad="63500">
                  <a:srgbClr val="592502"/>
                </a:glow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3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02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2" r:id="rId2"/>
    <p:sldLayoutId id="2147483719" r:id="rId3"/>
    <p:sldLayoutId id="2147483729" r:id="rId4"/>
    <p:sldLayoutId id="2147483723" r:id="rId5"/>
    <p:sldLayoutId id="2147483733" r:id="rId6"/>
    <p:sldLayoutId id="2147483731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>
                <a:solidFill>
                  <a:schemeClr val="tx1"/>
                </a:solidFill>
                <a:effectLst/>
              </a:rPr>
              <a:t>Chapter </a:t>
            </a:r>
            <a:r>
              <a:rPr lang="en-US" altLang="ko-KR">
                <a:solidFill>
                  <a:schemeClr val="tx1"/>
                </a:solidFill>
              </a:rPr>
              <a:t>2-4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6585239" y="3166110"/>
            <a:ext cx="4489523" cy="3287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Performance Analysis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Big-O Notation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Big-O Properties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>
                <a:latin typeface="나눔고딕" panose="020D0604000000000000" pitchFamily="50" charset="-127"/>
              </a:rPr>
              <a:t>Growth Rates</a:t>
            </a:r>
            <a:endParaRPr lang="en-US" altLang="ko-KR" b="1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en-US" altLang="ko-KR" spc="-5" dirty="0"/>
              <a:t>Constant</a:t>
            </a:r>
            <a:r>
              <a:rPr lang="en-US" altLang="ko-KR" dirty="0"/>
              <a:t> </a:t>
            </a:r>
            <a:r>
              <a:rPr lang="en-US" altLang="ko-KR" spc="-5" dirty="0"/>
              <a:t>Growth</a:t>
            </a:r>
            <a:r>
              <a:rPr lang="en-US" altLang="ko-KR" spc="5" dirty="0"/>
              <a:t> </a:t>
            </a:r>
            <a:r>
              <a:rPr lang="en-US" altLang="ko-KR" spc="-5" dirty="0"/>
              <a:t>Rate - O(1)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Time requirement is constant and, therefore, </a:t>
            </a:r>
            <a:r>
              <a:rPr lang="en-US" altLang="ko-KR" b="1" dirty="0">
                <a:cs typeface="Times New Roman"/>
              </a:rPr>
              <a:t>independent of  the problem’s size n.</a:t>
            </a:r>
          </a:p>
          <a:p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1772816"/>
            <a:ext cx="5832648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rate1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</a:t>
            </a:r>
            <a:r>
              <a:rPr lang="en-US" altLang="ko-KR" b="1" spc="-5">
                <a:latin typeface="Courier New"/>
                <a:cs typeface="Courier New"/>
              </a:rPr>
              <a:t>SWEAR";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i: range(25))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8787"/>
              </p:ext>
            </p:extLst>
          </p:nvPr>
        </p:nvGraphicFramePr>
        <p:xfrm>
          <a:off x="911424" y="5394725"/>
          <a:ext cx="583264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O(1)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4"/>
          <p:cNvGrpSpPr/>
          <p:nvPr/>
        </p:nvGrpSpPr>
        <p:grpSpPr>
          <a:xfrm>
            <a:off x="7401139" y="1772816"/>
            <a:ext cx="1824355" cy="2538730"/>
            <a:chOff x="7766177" y="2983229"/>
            <a:chExt cx="1824355" cy="2538730"/>
          </a:xfrm>
        </p:grpSpPr>
        <p:pic>
          <p:nvPicPr>
            <p:cNvPr id="1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6095" y="2992373"/>
              <a:ext cx="1805177" cy="2519172"/>
            </a:xfrm>
            <a:prstGeom prst="rect">
              <a:avLst/>
            </a:prstGeom>
          </p:spPr>
        </p:pic>
        <p:sp>
          <p:nvSpPr>
            <p:cNvPr id="16" name="object 6"/>
            <p:cNvSpPr/>
            <p:nvPr/>
          </p:nvSpPr>
          <p:spPr>
            <a:xfrm>
              <a:off x="7766177" y="2983229"/>
              <a:ext cx="1824355" cy="2538730"/>
            </a:xfrm>
            <a:custGeom>
              <a:avLst/>
              <a:gdLst/>
              <a:ahLst/>
              <a:cxnLst/>
              <a:rect l="l" t="t" r="r" b="b"/>
              <a:pathLst>
                <a:path w="1824354" h="2538729">
                  <a:moveTo>
                    <a:pt x="1824227" y="2538222"/>
                  </a:moveTo>
                  <a:lnTo>
                    <a:pt x="1824227" y="0"/>
                  </a:lnTo>
                  <a:lnTo>
                    <a:pt x="0" y="0"/>
                  </a:lnTo>
                  <a:lnTo>
                    <a:pt x="0" y="2538222"/>
                  </a:lnTo>
                  <a:lnTo>
                    <a:pt x="5346" y="2538222"/>
                  </a:lnTo>
                  <a:lnTo>
                    <a:pt x="5346" y="9144"/>
                  </a:lnTo>
                  <a:lnTo>
                    <a:pt x="9918" y="4572"/>
                  </a:lnTo>
                  <a:lnTo>
                    <a:pt x="9918" y="9144"/>
                  </a:lnTo>
                  <a:lnTo>
                    <a:pt x="1815096" y="9144"/>
                  </a:lnTo>
                  <a:lnTo>
                    <a:pt x="1815096" y="4572"/>
                  </a:lnTo>
                  <a:lnTo>
                    <a:pt x="1819668" y="9144"/>
                  </a:lnTo>
                  <a:lnTo>
                    <a:pt x="1819668" y="2538222"/>
                  </a:lnTo>
                  <a:lnTo>
                    <a:pt x="1824227" y="2538222"/>
                  </a:lnTo>
                  <a:close/>
                </a:path>
                <a:path w="1824354" h="2538729">
                  <a:moveTo>
                    <a:pt x="9918" y="9144"/>
                  </a:moveTo>
                  <a:lnTo>
                    <a:pt x="9918" y="4572"/>
                  </a:lnTo>
                  <a:lnTo>
                    <a:pt x="5346" y="9144"/>
                  </a:lnTo>
                  <a:lnTo>
                    <a:pt x="9918" y="9144"/>
                  </a:lnTo>
                  <a:close/>
                </a:path>
                <a:path w="1824354" h="2538729">
                  <a:moveTo>
                    <a:pt x="9918" y="2528316"/>
                  </a:moveTo>
                  <a:lnTo>
                    <a:pt x="9918" y="9144"/>
                  </a:lnTo>
                  <a:lnTo>
                    <a:pt x="5346" y="9144"/>
                  </a:lnTo>
                  <a:lnTo>
                    <a:pt x="5346" y="2528316"/>
                  </a:lnTo>
                  <a:lnTo>
                    <a:pt x="9918" y="2528316"/>
                  </a:lnTo>
                  <a:close/>
                </a:path>
                <a:path w="1824354" h="2538729">
                  <a:moveTo>
                    <a:pt x="1819668" y="2528316"/>
                  </a:moveTo>
                  <a:lnTo>
                    <a:pt x="5346" y="2528316"/>
                  </a:lnTo>
                  <a:lnTo>
                    <a:pt x="9918" y="2533650"/>
                  </a:lnTo>
                  <a:lnTo>
                    <a:pt x="9918" y="2538222"/>
                  </a:lnTo>
                  <a:lnTo>
                    <a:pt x="1815096" y="2538222"/>
                  </a:lnTo>
                  <a:lnTo>
                    <a:pt x="1815096" y="2533650"/>
                  </a:lnTo>
                  <a:lnTo>
                    <a:pt x="1819668" y="2528316"/>
                  </a:lnTo>
                  <a:close/>
                </a:path>
                <a:path w="1824354" h="2538729">
                  <a:moveTo>
                    <a:pt x="9918" y="2538222"/>
                  </a:moveTo>
                  <a:lnTo>
                    <a:pt x="9918" y="2533650"/>
                  </a:lnTo>
                  <a:lnTo>
                    <a:pt x="5346" y="2528316"/>
                  </a:lnTo>
                  <a:lnTo>
                    <a:pt x="5346" y="2538222"/>
                  </a:lnTo>
                  <a:lnTo>
                    <a:pt x="9918" y="2538222"/>
                  </a:lnTo>
                  <a:close/>
                </a:path>
                <a:path w="1824354" h="2538729">
                  <a:moveTo>
                    <a:pt x="1819668" y="9144"/>
                  </a:moveTo>
                  <a:lnTo>
                    <a:pt x="1815096" y="4572"/>
                  </a:lnTo>
                  <a:lnTo>
                    <a:pt x="1815096" y="9144"/>
                  </a:lnTo>
                  <a:lnTo>
                    <a:pt x="1819668" y="9144"/>
                  </a:lnTo>
                  <a:close/>
                </a:path>
                <a:path w="1824354" h="2538729">
                  <a:moveTo>
                    <a:pt x="1819668" y="2528316"/>
                  </a:moveTo>
                  <a:lnTo>
                    <a:pt x="1819668" y="9144"/>
                  </a:lnTo>
                  <a:lnTo>
                    <a:pt x="1815096" y="9144"/>
                  </a:lnTo>
                  <a:lnTo>
                    <a:pt x="1815096" y="2528316"/>
                  </a:lnTo>
                  <a:lnTo>
                    <a:pt x="1819668" y="2528316"/>
                  </a:lnTo>
                  <a:close/>
                </a:path>
                <a:path w="1824354" h="2538729">
                  <a:moveTo>
                    <a:pt x="1819668" y="2538222"/>
                  </a:moveTo>
                  <a:lnTo>
                    <a:pt x="1819668" y="2528316"/>
                  </a:lnTo>
                  <a:lnTo>
                    <a:pt x="1815096" y="2533650"/>
                  </a:lnTo>
                  <a:lnTo>
                    <a:pt x="1815096" y="2538222"/>
                  </a:lnTo>
                  <a:lnTo>
                    <a:pt x="1819668" y="2538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929DC5-E7B0-467D-B494-345B8C440329}"/>
              </a:ext>
            </a:extLst>
          </p:cNvPr>
          <p:cNvCxnSpPr/>
          <p:nvPr/>
        </p:nvCxnSpPr>
        <p:spPr>
          <a:xfrm flipH="1">
            <a:off x="3791744" y="2060848"/>
            <a:ext cx="144016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1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en-US" altLang="ko-KR" spc="-5" dirty="0"/>
              <a:t>Logarithmic</a:t>
            </a:r>
            <a:r>
              <a:rPr lang="en-US" altLang="ko-KR" spc="-10" dirty="0"/>
              <a:t> </a:t>
            </a:r>
            <a:r>
              <a:rPr lang="en-US" altLang="ko-KR" dirty="0"/>
              <a:t>Growth</a:t>
            </a:r>
            <a:r>
              <a:rPr lang="en-US" altLang="ko-KR" spc="-5" dirty="0"/>
              <a:t> Rate</a:t>
            </a:r>
            <a:r>
              <a:rPr lang="en-US" altLang="ko-KR" spc="-25" dirty="0"/>
              <a:t> </a:t>
            </a:r>
            <a:r>
              <a:rPr lang="en-US" altLang="ko-KR" dirty="0"/>
              <a:t>-</a:t>
            </a:r>
            <a:r>
              <a:rPr lang="en-US" altLang="ko-KR" spc="-10" dirty="0"/>
              <a:t> </a:t>
            </a:r>
            <a:r>
              <a:rPr lang="en-US" altLang="ko-KR" dirty="0"/>
              <a:t>O(log</a:t>
            </a:r>
            <a:r>
              <a:rPr lang="en-US" altLang="ko-KR" spc="-10" dirty="0"/>
              <a:t> </a:t>
            </a:r>
            <a:r>
              <a:rPr lang="en-US" altLang="ko-KR" spc="-5" dirty="0"/>
              <a:t>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Increase </a:t>
            </a:r>
            <a:r>
              <a:rPr lang="en-US" altLang="ko-KR" b="1" dirty="0">
                <a:cs typeface="Times New Roman"/>
              </a:rPr>
              <a:t>slowly</a:t>
            </a:r>
            <a:r>
              <a:rPr lang="en-US" altLang="ko-KR" dirty="0">
                <a:cs typeface="Times New Roman"/>
              </a:rPr>
              <a:t> as the problem size increases.</a:t>
            </a:r>
          </a:p>
          <a:p>
            <a:r>
              <a:rPr lang="en-US" altLang="ko-KR" dirty="0">
                <a:cs typeface="Times New Roman"/>
              </a:rPr>
              <a:t>If you square the problem size, you only double its time  requirement.</a:t>
            </a:r>
          </a:p>
          <a:p>
            <a:r>
              <a:rPr lang="en-US" altLang="ko-KR" dirty="0">
                <a:cs typeface="Times New Roman"/>
              </a:rPr>
              <a:t>The base of the log does not affect a log growth rate, so you  can omit it.</a:t>
            </a:r>
          </a:p>
          <a:p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1" y="2564904"/>
            <a:ext cx="5832648" cy="2398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rate2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</a:t>
            </a:r>
            <a:r>
              <a:rPr lang="en-US" altLang="ko-KR" b="1" spc="-5">
                <a:latin typeface="Courier New"/>
                <a:cs typeface="Courier New"/>
              </a:rPr>
              <a:t>YELL";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i </a:t>
            </a:r>
            <a:r>
              <a:rPr lang="en-US" altLang="ko-KR" b="1" spc="-5">
                <a:latin typeface="Courier New"/>
                <a:cs typeface="Courier New"/>
              </a:rPr>
              <a:t>= 1;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</a:t>
            </a:r>
            <a:r>
              <a:rPr lang="en-US" altLang="ko-KR" b="1" spc="-5">
                <a:latin typeface="Courier New"/>
                <a:cs typeface="Courier New"/>
              </a:rPr>
              <a:t>while (i &lt; 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i = i </a:t>
            </a:r>
            <a:r>
              <a:rPr lang="en-US" altLang="ko-KR" b="1" spc="-5">
                <a:latin typeface="Courier New"/>
                <a:cs typeface="Courier New"/>
              </a:rPr>
              <a:t>* 2;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}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3878"/>
              </p:ext>
            </p:extLst>
          </p:nvPr>
        </p:nvGraphicFramePr>
        <p:xfrm>
          <a:off x="911424" y="5394725"/>
          <a:ext cx="583264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O(log</a:t>
                      </a:r>
                      <a:r>
                        <a:rPr sz="1800" baseline="-20833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1800" spc="179" baseline="-20833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n)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6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9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13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16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19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9"/>
          <p:cNvGrpSpPr/>
          <p:nvPr/>
        </p:nvGrpSpPr>
        <p:grpSpPr>
          <a:xfrm>
            <a:off x="7608168" y="2564904"/>
            <a:ext cx="2807970" cy="2440305"/>
            <a:chOff x="6838060" y="3554729"/>
            <a:chExt cx="2807970" cy="2440305"/>
          </a:xfrm>
        </p:grpSpPr>
        <p:pic>
          <p:nvPicPr>
            <p:cNvPr id="11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7217" y="3563873"/>
              <a:ext cx="2789682" cy="2420874"/>
            </a:xfrm>
            <a:prstGeom prst="rect">
              <a:avLst/>
            </a:prstGeom>
          </p:spPr>
        </p:pic>
        <p:sp>
          <p:nvSpPr>
            <p:cNvPr id="17" name="object 11"/>
            <p:cNvSpPr/>
            <p:nvPr/>
          </p:nvSpPr>
          <p:spPr>
            <a:xfrm>
              <a:off x="6838060" y="3554729"/>
              <a:ext cx="2807970" cy="2440305"/>
            </a:xfrm>
            <a:custGeom>
              <a:avLst/>
              <a:gdLst/>
              <a:ahLst/>
              <a:cxnLst/>
              <a:rect l="l" t="t" r="r" b="b"/>
              <a:pathLst>
                <a:path w="2807970" h="2440304">
                  <a:moveTo>
                    <a:pt x="2807970" y="2439924"/>
                  </a:moveTo>
                  <a:lnTo>
                    <a:pt x="2807970" y="0"/>
                  </a:lnTo>
                  <a:lnTo>
                    <a:pt x="0" y="0"/>
                  </a:lnTo>
                  <a:lnTo>
                    <a:pt x="0" y="2439924"/>
                  </a:lnTo>
                  <a:lnTo>
                    <a:pt x="4584" y="2439924"/>
                  </a:lnTo>
                  <a:lnTo>
                    <a:pt x="4584" y="9144"/>
                  </a:lnTo>
                  <a:lnTo>
                    <a:pt x="9156" y="4572"/>
                  </a:lnTo>
                  <a:lnTo>
                    <a:pt x="9156" y="9144"/>
                  </a:lnTo>
                  <a:lnTo>
                    <a:pt x="2798838" y="9144"/>
                  </a:lnTo>
                  <a:lnTo>
                    <a:pt x="2798838" y="4572"/>
                  </a:lnTo>
                  <a:lnTo>
                    <a:pt x="2803410" y="9144"/>
                  </a:lnTo>
                  <a:lnTo>
                    <a:pt x="2803410" y="2439924"/>
                  </a:lnTo>
                  <a:lnTo>
                    <a:pt x="2807970" y="2439924"/>
                  </a:lnTo>
                  <a:close/>
                </a:path>
                <a:path w="2807970" h="2440304">
                  <a:moveTo>
                    <a:pt x="9156" y="9144"/>
                  </a:moveTo>
                  <a:lnTo>
                    <a:pt x="9156" y="4572"/>
                  </a:lnTo>
                  <a:lnTo>
                    <a:pt x="4584" y="9144"/>
                  </a:lnTo>
                  <a:lnTo>
                    <a:pt x="9156" y="9144"/>
                  </a:lnTo>
                  <a:close/>
                </a:path>
                <a:path w="2807970" h="2440304">
                  <a:moveTo>
                    <a:pt x="9156" y="2430018"/>
                  </a:moveTo>
                  <a:lnTo>
                    <a:pt x="9156" y="9144"/>
                  </a:lnTo>
                  <a:lnTo>
                    <a:pt x="4584" y="9144"/>
                  </a:lnTo>
                  <a:lnTo>
                    <a:pt x="4584" y="2430018"/>
                  </a:lnTo>
                  <a:lnTo>
                    <a:pt x="9156" y="2430018"/>
                  </a:lnTo>
                  <a:close/>
                </a:path>
                <a:path w="2807970" h="2440304">
                  <a:moveTo>
                    <a:pt x="2803410" y="2430018"/>
                  </a:moveTo>
                  <a:lnTo>
                    <a:pt x="4584" y="2430018"/>
                  </a:lnTo>
                  <a:lnTo>
                    <a:pt x="9156" y="2435352"/>
                  </a:lnTo>
                  <a:lnTo>
                    <a:pt x="9156" y="2439924"/>
                  </a:lnTo>
                  <a:lnTo>
                    <a:pt x="2798838" y="2439924"/>
                  </a:lnTo>
                  <a:lnTo>
                    <a:pt x="2798838" y="2435352"/>
                  </a:lnTo>
                  <a:lnTo>
                    <a:pt x="2803410" y="2430018"/>
                  </a:lnTo>
                  <a:close/>
                </a:path>
                <a:path w="2807970" h="2440304">
                  <a:moveTo>
                    <a:pt x="9156" y="2439924"/>
                  </a:moveTo>
                  <a:lnTo>
                    <a:pt x="9156" y="2435352"/>
                  </a:lnTo>
                  <a:lnTo>
                    <a:pt x="4584" y="2430018"/>
                  </a:lnTo>
                  <a:lnTo>
                    <a:pt x="4584" y="2439924"/>
                  </a:lnTo>
                  <a:lnTo>
                    <a:pt x="9156" y="2439924"/>
                  </a:lnTo>
                  <a:close/>
                </a:path>
                <a:path w="2807970" h="2440304">
                  <a:moveTo>
                    <a:pt x="2803410" y="9144"/>
                  </a:moveTo>
                  <a:lnTo>
                    <a:pt x="2798838" y="4572"/>
                  </a:lnTo>
                  <a:lnTo>
                    <a:pt x="2798838" y="9144"/>
                  </a:lnTo>
                  <a:lnTo>
                    <a:pt x="2803410" y="9144"/>
                  </a:lnTo>
                  <a:close/>
                </a:path>
                <a:path w="2807970" h="2440304">
                  <a:moveTo>
                    <a:pt x="2803410" y="2430018"/>
                  </a:moveTo>
                  <a:lnTo>
                    <a:pt x="2803410" y="9144"/>
                  </a:lnTo>
                  <a:lnTo>
                    <a:pt x="2798838" y="9144"/>
                  </a:lnTo>
                  <a:lnTo>
                    <a:pt x="2798838" y="2430018"/>
                  </a:lnTo>
                  <a:lnTo>
                    <a:pt x="2803410" y="2430018"/>
                  </a:lnTo>
                  <a:close/>
                </a:path>
                <a:path w="2807970" h="2440304">
                  <a:moveTo>
                    <a:pt x="2803410" y="2439924"/>
                  </a:moveTo>
                  <a:lnTo>
                    <a:pt x="2803410" y="2430018"/>
                  </a:lnTo>
                  <a:lnTo>
                    <a:pt x="2798838" y="2435352"/>
                  </a:lnTo>
                  <a:lnTo>
                    <a:pt x="2798838" y="2439924"/>
                  </a:lnTo>
                  <a:lnTo>
                    <a:pt x="2803410" y="2439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110E3C-A79A-4DBD-9EBA-0DA46F6F7922}"/>
              </a:ext>
            </a:extLst>
          </p:cNvPr>
          <p:cNvCxnSpPr/>
          <p:nvPr/>
        </p:nvCxnSpPr>
        <p:spPr>
          <a:xfrm flipH="1" flipV="1">
            <a:off x="3143672" y="4293096"/>
            <a:ext cx="360040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5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en-US" altLang="ko-KR" spc="-10" dirty="0"/>
              <a:t>Linear</a:t>
            </a:r>
            <a:r>
              <a:rPr lang="en-US" altLang="ko-KR" spc="10" dirty="0"/>
              <a:t> </a:t>
            </a:r>
            <a:r>
              <a:rPr lang="en-US" altLang="ko-KR" spc="-5" dirty="0"/>
              <a:t>Growth</a:t>
            </a:r>
            <a:r>
              <a:rPr lang="en-US" altLang="ko-KR" spc="10" dirty="0"/>
              <a:t> </a:t>
            </a:r>
            <a:r>
              <a:rPr lang="en-US" altLang="ko-KR" spc="-5" dirty="0"/>
              <a:t>Rate</a:t>
            </a:r>
            <a:r>
              <a:rPr lang="en-US" altLang="ko-KR" dirty="0"/>
              <a:t> </a:t>
            </a:r>
            <a:r>
              <a:rPr lang="en-US" altLang="ko-KR" spc="-5" dirty="0"/>
              <a:t>-</a:t>
            </a:r>
            <a:r>
              <a:rPr lang="en-US" altLang="ko-KR" spc="-15" dirty="0"/>
              <a:t> </a:t>
            </a:r>
            <a:r>
              <a:rPr lang="en-US" altLang="ko-KR" spc="-5" dirty="0"/>
              <a:t>O(n)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The time increases directly with the sizes of the problem.</a:t>
            </a:r>
          </a:p>
          <a:p>
            <a:r>
              <a:rPr lang="en-US" altLang="ko-KR" dirty="0">
                <a:cs typeface="Times New Roman"/>
              </a:rPr>
              <a:t>If you square the problem size, you also square its time requirement.</a:t>
            </a:r>
          </a:p>
          <a:p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2046183"/>
            <a:ext cx="5832648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rate3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"FIGHT"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i: range(n))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27269"/>
              </p:ext>
            </p:extLst>
          </p:nvPr>
        </p:nvGraphicFramePr>
        <p:xfrm>
          <a:off x="911424" y="5394725"/>
          <a:ext cx="583264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O(n)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3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4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5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6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9"/>
          <p:cNvGrpSpPr/>
          <p:nvPr/>
        </p:nvGrpSpPr>
        <p:grpSpPr>
          <a:xfrm>
            <a:off x="7104112" y="2046183"/>
            <a:ext cx="2162810" cy="2616200"/>
            <a:chOff x="7480427" y="2911601"/>
            <a:chExt cx="2162810" cy="2616200"/>
          </a:xfrm>
        </p:grpSpPr>
        <p:pic>
          <p:nvPicPr>
            <p:cNvPr id="11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345" y="2920745"/>
              <a:ext cx="2142744" cy="2597658"/>
            </a:xfrm>
            <a:prstGeom prst="rect">
              <a:avLst/>
            </a:prstGeom>
          </p:spPr>
        </p:pic>
        <p:sp>
          <p:nvSpPr>
            <p:cNvPr id="17" name="object 11"/>
            <p:cNvSpPr/>
            <p:nvPr/>
          </p:nvSpPr>
          <p:spPr>
            <a:xfrm>
              <a:off x="7480427" y="2911601"/>
              <a:ext cx="2162810" cy="2616200"/>
            </a:xfrm>
            <a:custGeom>
              <a:avLst/>
              <a:gdLst/>
              <a:ahLst/>
              <a:cxnLst/>
              <a:rect l="l" t="t" r="r" b="b"/>
              <a:pathLst>
                <a:path w="2162809" h="2616200">
                  <a:moveTo>
                    <a:pt x="2162555" y="2615945"/>
                  </a:moveTo>
                  <a:lnTo>
                    <a:pt x="2162555" y="0"/>
                  </a:lnTo>
                  <a:lnTo>
                    <a:pt x="0" y="0"/>
                  </a:lnTo>
                  <a:lnTo>
                    <a:pt x="0" y="2615945"/>
                  </a:lnTo>
                  <a:lnTo>
                    <a:pt x="5346" y="2615945"/>
                  </a:lnTo>
                  <a:lnTo>
                    <a:pt x="5346" y="9143"/>
                  </a:lnTo>
                  <a:lnTo>
                    <a:pt x="9918" y="4571"/>
                  </a:lnTo>
                  <a:lnTo>
                    <a:pt x="9918" y="9143"/>
                  </a:lnTo>
                  <a:lnTo>
                    <a:pt x="2152650" y="9143"/>
                  </a:lnTo>
                  <a:lnTo>
                    <a:pt x="2152650" y="4571"/>
                  </a:lnTo>
                  <a:lnTo>
                    <a:pt x="2157996" y="9143"/>
                  </a:lnTo>
                  <a:lnTo>
                    <a:pt x="2157996" y="2615945"/>
                  </a:lnTo>
                  <a:lnTo>
                    <a:pt x="2162555" y="2615945"/>
                  </a:lnTo>
                  <a:close/>
                </a:path>
                <a:path w="2162809" h="2616200">
                  <a:moveTo>
                    <a:pt x="9918" y="9143"/>
                  </a:moveTo>
                  <a:lnTo>
                    <a:pt x="9918" y="4571"/>
                  </a:lnTo>
                  <a:lnTo>
                    <a:pt x="5346" y="9143"/>
                  </a:lnTo>
                  <a:lnTo>
                    <a:pt x="9918" y="9143"/>
                  </a:lnTo>
                  <a:close/>
                </a:path>
                <a:path w="2162809" h="2616200">
                  <a:moveTo>
                    <a:pt x="9918" y="2606801"/>
                  </a:moveTo>
                  <a:lnTo>
                    <a:pt x="9918" y="9143"/>
                  </a:lnTo>
                  <a:lnTo>
                    <a:pt x="5346" y="9143"/>
                  </a:lnTo>
                  <a:lnTo>
                    <a:pt x="5346" y="2606801"/>
                  </a:lnTo>
                  <a:lnTo>
                    <a:pt x="9918" y="2606801"/>
                  </a:lnTo>
                  <a:close/>
                </a:path>
                <a:path w="2162809" h="2616200">
                  <a:moveTo>
                    <a:pt x="2157996" y="2606801"/>
                  </a:moveTo>
                  <a:lnTo>
                    <a:pt x="5346" y="2606801"/>
                  </a:lnTo>
                  <a:lnTo>
                    <a:pt x="9918" y="2611373"/>
                  </a:lnTo>
                  <a:lnTo>
                    <a:pt x="9918" y="2615945"/>
                  </a:lnTo>
                  <a:lnTo>
                    <a:pt x="2152650" y="2615945"/>
                  </a:lnTo>
                  <a:lnTo>
                    <a:pt x="2152650" y="2611373"/>
                  </a:lnTo>
                  <a:lnTo>
                    <a:pt x="2157996" y="2606801"/>
                  </a:lnTo>
                  <a:close/>
                </a:path>
                <a:path w="2162809" h="2616200">
                  <a:moveTo>
                    <a:pt x="9918" y="2615945"/>
                  </a:moveTo>
                  <a:lnTo>
                    <a:pt x="9918" y="2611373"/>
                  </a:lnTo>
                  <a:lnTo>
                    <a:pt x="5346" y="2606801"/>
                  </a:lnTo>
                  <a:lnTo>
                    <a:pt x="5346" y="2615945"/>
                  </a:lnTo>
                  <a:lnTo>
                    <a:pt x="9918" y="2615945"/>
                  </a:lnTo>
                  <a:close/>
                </a:path>
                <a:path w="2162809" h="2616200">
                  <a:moveTo>
                    <a:pt x="2157996" y="9143"/>
                  </a:moveTo>
                  <a:lnTo>
                    <a:pt x="2152650" y="4571"/>
                  </a:lnTo>
                  <a:lnTo>
                    <a:pt x="2152650" y="9143"/>
                  </a:lnTo>
                  <a:lnTo>
                    <a:pt x="2157996" y="9143"/>
                  </a:lnTo>
                  <a:close/>
                </a:path>
                <a:path w="2162809" h="2616200">
                  <a:moveTo>
                    <a:pt x="2157996" y="2606801"/>
                  </a:moveTo>
                  <a:lnTo>
                    <a:pt x="2157996" y="9143"/>
                  </a:lnTo>
                  <a:lnTo>
                    <a:pt x="2152650" y="9143"/>
                  </a:lnTo>
                  <a:lnTo>
                    <a:pt x="2152650" y="2606801"/>
                  </a:lnTo>
                  <a:lnTo>
                    <a:pt x="2157996" y="2606801"/>
                  </a:lnTo>
                  <a:close/>
                </a:path>
                <a:path w="2162809" h="2616200">
                  <a:moveTo>
                    <a:pt x="2157996" y="2615945"/>
                  </a:moveTo>
                  <a:lnTo>
                    <a:pt x="2157996" y="2606801"/>
                  </a:lnTo>
                  <a:lnTo>
                    <a:pt x="2152650" y="2611373"/>
                  </a:lnTo>
                  <a:lnTo>
                    <a:pt x="2152650" y="2615945"/>
                  </a:lnTo>
                  <a:lnTo>
                    <a:pt x="2157996" y="2615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C79550-2049-412C-B3DC-C8F753179C02}"/>
              </a:ext>
            </a:extLst>
          </p:cNvPr>
          <p:cNvCxnSpPr/>
          <p:nvPr/>
        </p:nvCxnSpPr>
        <p:spPr>
          <a:xfrm flipH="1">
            <a:off x="4223792" y="2348880"/>
            <a:ext cx="288032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pt-BR" altLang="ko-KR" spc="-5" dirty="0"/>
              <a:t>n*</a:t>
            </a:r>
            <a:r>
              <a:rPr lang="pt-BR" altLang="ko-KR" spc="5" dirty="0"/>
              <a:t> </a:t>
            </a:r>
            <a:r>
              <a:rPr lang="pt-BR" altLang="ko-KR" spc="-5" dirty="0"/>
              <a:t>log</a:t>
            </a:r>
            <a:r>
              <a:rPr lang="pt-BR" altLang="ko-KR" spc="10" dirty="0"/>
              <a:t> </a:t>
            </a:r>
            <a:r>
              <a:rPr lang="pt-BR" altLang="ko-KR" spc="-5" dirty="0"/>
              <a:t>n</a:t>
            </a:r>
            <a:r>
              <a:rPr lang="pt-BR" altLang="ko-KR" spc="5" dirty="0"/>
              <a:t> </a:t>
            </a:r>
            <a:r>
              <a:rPr lang="pt-BR" altLang="ko-KR" spc="-5" dirty="0"/>
              <a:t>Growth</a:t>
            </a:r>
            <a:r>
              <a:rPr lang="pt-BR" altLang="ko-KR" spc="10" dirty="0"/>
              <a:t> </a:t>
            </a:r>
            <a:r>
              <a:rPr lang="pt-BR" altLang="ko-KR" spc="-5" dirty="0"/>
              <a:t>Rate</a:t>
            </a:r>
            <a:r>
              <a:rPr lang="pt-BR" altLang="ko-KR" spc="5" dirty="0"/>
              <a:t> </a:t>
            </a:r>
            <a:r>
              <a:rPr lang="pt-BR" altLang="ko-KR" spc="-5" dirty="0"/>
              <a:t>- O(n</a:t>
            </a:r>
            <a:r>
              <a:rPr lang="pt-BR" altLang="ko-KR" spc="10" dirty="0"/>
              <a:t> </a:t>
            </a:r>
            <a:r>
              <a:rPr lang="pt-BR" altLang="ko-KR" spc="-5" dirty="0"/>
              <a:t>log(n))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The time requirement increases more rapidly than a linear algorithm.</a:t>
            </a:r>
          </a:p>
          <a:p>
            <a:r>
              <a:rPr lang="en-US" altLang="ko-KR" dirty="0">
                <a:cs typeface="Times New Roman"/>
              </a:rPr>
              <a:t>Such algorithms usually divide a problem into smaller problem that are each solved separately.</a:t>
            </a: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3" y="2180952"/>
            <a:ext cx="6768755" cy="2687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rate4</a:t>
            </a:r>
            <a:r>
              <a:rPr lang="en-US" altLang="ko-KR" b="1" spc="-5" dirty="0">
                <a:latin typeface="Courier New"/>
                <a:cs typeface="Courier New"/>
              </a:rPr>
              <a:t>(n):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</a:t>
            </a:r>
            <a:r>
              <a:rPr lang="en-US" altLang="ko-KR" b="1" spc="-5">
                <a:latin typeface="Courier New"/>
                <a:cs typeface="Courier New"/>
              </a:rPr>
              <a:t>HIT";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i: range(n))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j </a:t>
            </a:r>
            <a:r>
              <a:rPr lang="en-US" altLang="ko-KR" b="1" spc="-5">
                <a:latin typeface="Courier New"/>
                <a:cs typeface="Courier New"/>
              </a:rPr>
              <a:t>= n;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</a:t>
            </a:r>
            <a:r>
              <a:rPr lang="en-US" altLang="ko-KR" b="1" spc="-5">
                <a:latin typeface="Courier New"/>
                <a:cs typeface="Courier New"/>
              </a:rPr>
              <a:t>while (j &gt; 1)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    j = j </a:t>
            </a:r>
            <a:r>
              <a:rPr lang="en-US" altLang="ko-KR" b="1" spc="-5">
                <a:latin typeface="Courier New"/>
                <a:cs typeface="Courier New"/>
              </a:rPr>
              <a:t>// 2;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}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21846"/>
              </p:ext>
            </p:extLst>
          </p:nvPr>
        </p:nvGraphicFramePr>
        <p:xfrm>
          <a:off x="911424" y="5394725"/>
          <a:ext cx="676875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O(nlog(n))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30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664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9965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5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6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7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9"/>
          <p:cNvGrpSpPr/>
          <p:nvPr/>
        </p:nvGrpSpPr>
        <p:grpSpPr>
          <a:xfrm>
            <a:off x="8138500" y="2180952"/>
            <a:ext cx="2519680" cy="2146935"/>
            <a:chOff x="7052195" y="3339846"/>
            <a:chExt cx="2519680" cy="2146935"/>
          </a:xfrm>
        </p:grpSpPr>
        <p:pic>
          <p:nvPicPr>
            <p:cNvPr id="15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1327" y="3349752"/>
              <a:ext cx="2500883" cy="2127503"/>
            </a:xfrm>
            <a:prstGeom prst="rect">
              <a:avLst/>
            </a:prstGeom>
          </p:spPr>
        </p:pic>
        <p:sp>
          <p:nvSpPr>
            <p:cNvPr id="16" name="object 11"/>
            <p:cNvSpPr/>
            <p:nvPr/>
          </p:nvSpPr>
          <p:spPr>
            <a:xfrm>
              <a:off x="7052195" y="3339846"/>
              <a:ext cx="2519680" cy="2146935"/>
            </a:xfrm>
            <a:custGeom>
              <a:avLst/>
              <a:gdLst/>
              <a:ahLst/>
              <a:cxnLst/>
              <a:rect l="l" t="t" r="r" b="b"/>
              <a:pathLst>
                <a:path w="2519679" h="2146935">
                  <a:moveTo>
                    <a:pt x="2519172" y="2146554"/>
                  </a:moveTo>
                  <a:lnTo>
                    <a:pt x="2519172" y="0"/>
                  </a:lnTo>
                  <a:lnTo>
                    <a:pt x="0" y="0"/>
                  </a:lnTo>
                  <a:lnTo>
                    <a:pt x="0" y="2146554"/>
                  </a:lnTo>
                  <a:lnTo>
                    <a:pt x="4571" y="2146554"/>
                  </a:lnTo>
                  <a:lnTo>
                    <a:pt x="4571" y="9905"/>
                  </a:lnTo>
                  <a:lnTo>
                    <a:pt x="9131" y="5333"/>
                  </a:lnTo>
                  <a:lnTo>
                    <a:pt x="9131" y="9905"/>
                  </a:lnTo>
                  <a:lnTo>
                    <a:pt x="2510028" y="9905"/>
                  </a:lnTo>
                  <a:lnTo>
                    <a:pt x="2510028" y="5333"/>
                  </a:lnTo>
                  <a:lnTo>
                    <a:pt x="2514600" y="9905"/>
                  </a:lnTo>
                  <a:lnTo>
                    <a:pt x="2514600" y="2146554"/>
                  </a:lnTo>
                  <a:lnTo>
                    <a:pt x="2519172" y="2146554"/>
                  </a:lnTo>
                  <a:close/>
                </a:path>
                <a:path w="2519679" h="2146935">
                  <a:moveTo>
                    <a:pt x="9131" y="9905"/>
                  </a:moveTo>
                  <a:lnTo>
                    <a:pt x="9131" y="5333"/>
                  </a:lnTo>
                  <a:lnTo>
                    <a:pt x="4571" y="9905"/>
                  </a:lnTo>
                  <a:lnTo>
                    <a:pt x="9131" y="9905"/>
                  </a:lnTo>
                  <a:close/>
                </a:path>
                <a:path w="2519679" h="2146935">
                  <a:moveTo>
                    <a:pt x="9131" y="2137409"/>
                  </a:moveTo>
                  <a:lnTo>
                    <a:pt x="9131" y="9905"/>
                  </a:lnTo>
                  <a:lnTo>
                    <a:pt x="4571" y="9905"/>
                  </a:lnTo>
                  <a:lnTo>
                    <a:pt x="4571" y="2137409"/>
                  </a:lnTo>
                  <a:lnTo>
                    <a:pt x="9131" y="2137409"/>
                  </a:lnTo>
                  <a:close/>
                </a:path>
                <a:path w="2519679" h="2146935">
                  <a:moveTo>
                    <a:pt x="2514600" y="2137409"/>
                  </a:moveTo>
                  <a:lnTo>
                    <a:pt x="4571" y="2137409"/>
                  </a:lnTo>
                  <a:lnTo>
                    <a:pt x="9131" y="2141981"/>
                  </a:lnTo>
                  <a:lnTo>
                    <a:pt x="9131" y="2146554"/>
                  </a:lnTo>
                  <a:lnTo>
                    <a:pt x="2510028" y="2146554"/>
                  </a:lnTo>
                  <a:lnTo>
                    <a:pt x="2510028" y="2141981"/>
                  </a:lnTo>
                  <a:lnTo>
                    <a:pt x="2514600" y="2137409"/>
                  </a:lnTo>
                  <a:close/>
                </a:path>
                <a:path w="2519679" h="2146935">
                  <a:moveTo>
                    <a:pt x="9131" y="2146554"/>
                  </a:moveTo>
                  <a:lnTo>
                    <a:pt x="9131" y="2141981"/>
                  </a:lnTo>
                  <a:lnTo>
                    <a:pt x="4571" y="2137409"/>
                  </a:lnTo>
                  <a:lnTo>
                    <a:pt x="4571" y="2146554"/>
                  </a:lnTo>
                  <a:lnTo>
                    <a:pt x="9131" y="2146554"/>
                  </a:lnTo>
                  <a:close/>
                </a:path>
                <a:path w="2519679" h="2146935">
                  <a:moveTo>
                    <a:pt x="2514600" y="9905"/>
                  </a:moveTo>
                  <a:lnTo>
                    <a:pt x="2510028" y="5333"/>
                  </a:lnTo>
                  <a:lnTo>
                    <a:pt x="2510028" y="9905"/>
                  </a:lnTo>
                  <a:lnTo>
                    <a:pt x="2514600" y="9905"/>
                  </a:lnTo>
                  <a:close/>
                </a:path>
                <a:path w="2519679" h="2146935">
                  <a:moveTo>
                    <a:pt x="2514600" y="2137409"/>
                  </a:moveTo>
                  <a:lnTo>
                    <a:pt x="2514600" y="9905"/>
                  </a:lnTo>
                  <a:lnTo>
                    <a:pt x="2510028" y="9905"/>
                  </a:lnTo>
                  <a:lnTo>
                    <a:pt x="2510028" y="2137409"/>
                  </a:lnTo>
                  <a:lnTo>
                    <a:pt x="2514600" y="2137409"/>
                  </a:lnTo>
                  <a:close/>
                </a:path>
                <a:path w="2519679" h="2146935">
                  <a:moveTo>
                    <a:pt x="2514600" y="2146554"/>
                  </a:moveTo>
                  <a:lnTo>
                    <a:pt x="2514600" y="2137409"/>
                  </a:lnTo>
                  <a:lnTo>
                    <a:pt x="2510028" y="2141981"/>
                  </a:lnTo>
                  <a:lnTo>
                    <a:pt x="2510028" y="2146554"/>
                  </a:lnTo>
                  <a:lnTo>
                    <a:pt x="2514600" y="2146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7CDE93-3422-4A04-B802-2F88F1B2BABE}"/>
              </a:ext>
            </a:extLst>
          </p:cNvPr>
          <p:cNvCxnSpPr/>
          <p:nvPr/>
        </p:nvCxnSpPr>
        <p:spPr>
          <a:xfrm flipH="1" flipV="1">
            <a:off x="3503712" y="4289221"/>
            <a:ext cx="360040" cy="291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DF18934-C554-46A0-83BE-8D8851CC1CEE}"/>
              </a:ext>
            </a:extLst>
          </p:cNvPr>
          <p:cNvCxnSpPr/>
          <p:nvPr/>
        </p:nvCxnSpPr>
        <p:spPr>
          <a:xfrm flipH="1">
            <a:off x="4223792" y="2420888"/>
            <a:ext cx="28803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0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en-US" altLang="ko-KR" spc="-5" dirty="0"/>
              <a:t>Quadratic</a:t>
            </a:r>
            <a:r>
              <a:rPr lang="en-US" altLang="ko-KR" spc="25" dirty="0"/>
              <a:t> </a:t>
            </a:r>
            <a:r>
              <a:rPr lang="en-US" altLang="ko-KR" spc="-5" dirty="0"/>
              <a:t>Growth</a:t>
            </a:r>
            <a:r>
              <a:rPr lang="en-US" altLang="ko-KR" spc="10" dirty="0"/>
              <a:t> </a:t>
            </a:r>
            <a:r>
              <a:rPr lang="en-US" altLang="ko-KR" spc="-5" dirty="0"/>
              <a:t>Rate - O(n</a:t>
            </a:r>
            <a:r>
              <a:rPr lang="en-US" altLang="ko-KR" spc="-7" baseline="25132" dirty="0"/>
              <a:t>2</a:t>
            </a:r>
            <a:r>
              <a:rPr lang="en-US" altLang="ko-KR" spc="-5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The time requirement increases rapidly with the size of the  problem.</a:t>
            </a:r>
          </a:p>
          <a:p>
            <a:r>
              <a:rPr lang="en-US" altLang="ko-KR" dirty="0">
                <a:cs typeface="Times New Roman"/>
              </a:rPr>
              <a:t>Algorithms that use two nested loops are often quadratic.</a:t>
            </a: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2180952"/>
            <a:ext cx="6768752" cy="1818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rate5(n)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"LIE"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i: range(n))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for (auto j: range(n))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56271"/>
              </p:ext>
            </p:extLst>
          </p:nvPr>
        </p:nvGraphicFramePr>
        <p:xfrm>
          <a:off x="911424" y="5394725"/>
          <a:ext cx="676875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O(n</a:t>
                      </a:r>
                      <a:r>
                        <a:rPr sz="1800" spc="-7" baseline="25462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)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spc="-7" baseline="25462" dirty="0"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4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6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8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10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12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9"/>
          <p:cNvGrpSpPr/>
          <p:nvPr/>
        </p:nvGrpSpPr>
        <p:grpSpPr>
          <a:xfrm>
            <a:off x="8472264" y="2180952"/>
            <a:ext cx="1732280" cy="2405380"/>
            <a:chOff x="8101469" y="2983229"/>
            <a:chExt cx="1732280" cy="2405380"/>
          </a:xfrm>
        </p:grpSpPr>
        <p:pic>
          <p:nvPicPr>
            <p:cNvPr id="11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1363" y="2992373"/>
              <a:ext cx="1712214" cy="2385821"/>
            </a:xfrm>
            <a:prstGeom prst="rect">
              <a:avLst/>
            </a:prstGeom>
          </p:spPr>
        </p:pic>
        <p:sp>
          <p:nvSpPr>
            <p:cNvPr id="17" name="object 11"/>
            <p:cNvSpPr/>
            <p:nvPr/>
          </p:nvSpPr>
          <p:spPr>
            <a:xfrm>
              <a:off x="8101469" y="2983229"/>
              <a:ext cx="1732280" cy="2405380"/>
            </a:xfrm>
            <a:custGeom>
              <a:avLst/>
              <a:gdLst/>
              <a:ahLst/>
              <a:cxnLst/>
              <a:rect l="l" t="t" r="r" b="b"/>
              <a:pathLst>
                <a:path w="1732279" h="2405379">
                  <a:moveTo>
                    <a:pt x="1732026" y="2404872"/>
                  </a:moveTo>
                  <a:lnTo>
                    <a:pt x="1732026" y="0"/>
                  </a:lnTo>
                  <a:lnTo>
                    <a:pt x="0" y="0"/>
                  </a:lnTo>
                  <a:lnTo>
                    <a:pt x="0" y="2404872"/>
                  </a:lnTo>
                  <a:lnTo>
                    <a:pt x="4572" y="2404872"/>
                  </a:lnTo>
                  <a:lnTo>
                    <a:pt x="4572" y="9144"/>
                  </a:lnTo>
                  <a:lnTo>
                    <a:pt x="9893" y="4572"/>
                  </a:lnTo>
                  <a:lnTo>
                    <a:pt x="9893" y="9144"/>
                  </a:lnTo>
                  <a:lnTo>
                    <a:pt x="1722107" y="9144"/>
                  </a:lnTo>
                  <a:lnTo>
                    <a:pt x="1722107" y="4572"/>
                  </a:lnTo>
                  <a:lnTo>
                    <a:pt x="1727454" y="9144"/>
                  </a:lnTo>
                  <a:lnTo>
                    <a:pt x="1727454" y="2404872"/>
                  </a:lnTo>
                  <a:lnTo>
                    <a:pt x="1732026" y="2404872"/>
                  </a:lnTo>
                  <a:close/>
                </a:path>
                <a:path w="1732279" h="2405379">
                  <a:moveTo>
                    <a:pt x="9893" y="9144"/>
                  </a:moveTo>
                  <a:lnTo>
                    <a:pt x="9893" y="4572"/>
                  </a:lnTo>
                  <a:lnTo>
                    <a:pt x="4572" y="9144"/>
                  </a:lnTo>
                  <a:lnTo>
                    <a:pt x="9893" y="9144"/>
                  </a:lnTo>
                  <a:close/>
                </a:path>
                <a:path w="1732279" h="2405379">
                  <a:moveTo>
                    <a:pt x="9893" y="2394966"/>
                  </a:moveTo>
                  <a:lnTo>
                    <a:pt x="9893" y="9144"/>
                  </a:lnTo>
                  <a:lnTo>
                    <a:pt x="4572" y="9144"/>
                  </a:lnTo>
                  <a:lnTo>
                    <a:pt x="4572" y="2394966"/>
                  </a:lnTo>
                  <a:lnTo>
                    <a:pt x="9893" y="2394966"/>
                  </a:lnTo>
                  <a:close/>
                </a:path>
                <a:path w="1732279" h="2405379">
                  <a:moveTo>
                    <a:pt x="1727454" y="2394966"/>
                  </a:moveTo>
                  <a:lnTo>
                    <a:pt x="4572" y="2394966"/>
                  </a:lnTo>
                  <a:lnTo>
                    <a:pt x="9893" y="2400300"/>
                  </a:lnTo>
                  <a:lnTo>
                    <a:pt x="9893" y="2404872"/>
                  </a:lnTo>
                  <a:lnTo>
                    <a:pt x="1722107" y="2404872"/>
                  </a:lnTo>
                  <a:lnTo>
                    <a:pt x="1722107" y="2400300"/>
                  </a:lnTo>
                  <a:lnTo>
                    <a:pt x="1727454" y="2394966"/>
                  </a:lnTo>
                  <a:close/>
                </a:path>
                <a:path w="1732279" h="2405379">
                  <a:moveTo>
                    <a:pt x="9893" y="2404872"/>
                  </a:moveTo>
                  <a:lnTo>
                    <a:pt x="9893" y="2400300"/>
                  </a:lnTo>
                  <a:lnTo>
                    <a:pt x="4572" y="2394966"/>
                  </a:lnTo>
                  <a:lnTo>
                    <a:pt x="4572" y="2404872"/>
                  </a:lnTo>
                  <a:lnTo>
                    <a:pt x="9893" y="2404872"/>
                  </a:lnTo>
                  <a:close/>
                </a:path>
                <a:path w="1732279" h="2405379">
                  <a:moveTo>
                    <a:pt x="1727454" y="9144"/>
                  </a:moveTo>
                  <a:lnTo>
                    <a:pt x="1722107" y="4572"/>
                  </a:lnTo>
                  <a:lnTo>
                    <a:pt x="1722107" y="9144"/>
                  </a:lnTo>
                  <a:lnTo>
                    <a:pt x="1727454" y="9144"/>
                  </a:lnTo>
                  <a:close/>
                </a:path>
                <a:path w="1732279" h="2405379">
                  <a:moveTo>
                    <a:pt x="1727454" y="2394966"/>
                  </a:moveTo>
                  <a:lnTo>
                    <a:pt x="1727454" y="9144"/>
                  </a:lnTo>
                  <a:lnTo>
                    <a:pt x="1722107" y="9144"/>
                  </a:lnTo>
                  <a:lnTo>
                    <a:pt x="1722107" y="2394966"/>
                  </a:lnTo>
                  <a:lnTo>
                    <a:pt x="1727454" y="2394966"/>
                  </a:lnTo>
                  <a:close/>
                </a:path>
                <a:path w="1732279" h="2405379">
                  <a:moveTo>
                    <a:pt x="1727454" y="2404872"/>
                  </a:moveTo>
                  <a:lnTo>
                    <a:pt x="1727454" y="2394966"/>
                  </a:lnTo>
                  <a:lnTo>
                    <a:pt x="1722107" y="2400300"/>
                  </a:lnTo>
                  <a:lnTo>
                    <a:pt x="1722107" y="2404872"/>
                  </a:lnTo>
                  <a:lnTo>
                    <a:pt x="1727454" y="2404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86C27E-3CD5-49E0-B4F7-1B56A8C1496D}"/>
              </a:ext>
            </a:extLst>
          </p:cNvPr>
          <p:cNvCxnSpPr/>
          <p:nvPr/>
        </p:nvCxnSpPr>
        <p:spPr>
          <a:xfrm flipH="1">
            <a:off x="4223792" y="2420888"/>
            <a:ext cx="216024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B495F3-62AD-4438-A348-506C0C044A32}"/>
              </a:ext>
            </a:extLst>
          </p:cNvPr>
          <p:cNvCxnSpPr/>
          <p:nvPr/>
        </p:nvCxnSpPr>
        <p:spPr>
          <a:xfrm flipH="1">
            <a:off x="4799856" y="2827687"/>
            <a:ext cx="216024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en-US" altLang="ko-KR" spc="-5" dirty="0"/>
              <a:t>Cubic Growth</a:t>
            </a:r>
            <a:r>
              <a:rPr lang="en-US" altLang="ko-KR" dirty="0"/>
              <a:t> </a:t>
            </a:r>
            <a:r>
              <a:rPr lang="en-US" altLang="ko-KR" spc="-5" dirty="0"/>
              <a:t>Rate -</a:t>
            </a:r>
            <a:r>
              <a:rPr lang="en-US" altLang="ko-KR" spc="-20" dirty="0"/>
              <a:t> </a:t>
            </a:r>
            <a:r>
              <a:rPr lang="en-US" altLang="ko-KR" spc="-5" dirty="0"/>
              <a:t>O(n</a:t>
            </a:r>
            <a:r>
              <a:rPr lang="en-US" altLang="ko-KR" spc="-7" baseline="25132" dirty="0"/>
              <a:t>3</a:t>
            </a:r>
            <a:r>
              <a:rPr lang="en-US" altLang="ko-KR" spc="-5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The time requirement increases more rapidly with the size of the problem than the time requirement for a quadratic algorithm.</a:t>
            </a:r>
          </a:p>
          <a:p>
            <a:r>
              <a:rPr lang="en-US" altLang="ko-KR" dirty="0">
                <a:cs typeface="Times New Roman"/>
              </a:rPr>
              <a:t>Algorithms that use three nested loops are often quadratic and are practical only for small problems.</a:t>
            </a: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2705288"/>
            <a:ext cx="6768752" cy="2108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rate6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"SPACE OUT IN </a:t>
            </a:r>
            <a:r>
              <a:rPr lang="en-US" altLang="ko-KR" b="1" spc="-5">
                <a:latin typeface="Courier New"/>
                <a:cs typeface="Courier New"/>
              </a:rPr>
              <a:t>CLASS";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i: range(n))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for (auto j: range(n))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    </a:t>
            </a:r>
            <a:r>
              <a:rPr lang="en-US" altLang="ko-KR" b="1" spc="-5">
                <a:latin typeface="Courier New"/>
                <a:cs typeface="Courier New"/>
              </a:rPr>
              <a:t>for (auto k: range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n))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33311"/>
              </p:ext>
            </p:extLst>
          </p:nvPr>
        </p:nvGraphicFramePr>
        <p:xfrm>
          <a:off x="911424" y="5394725"/>
          <a:ext cx="676875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O(n</a:t>
                      </a:r>
                      <a:r>
                        <a:rPr sz="1800" spc="-7" baseline="25462" dirty="0">
                          <a:latin typeface="Gill Sans MT"/>
                          <a:cs typeface="Gill Sans MT"/>
                        </a:rPr>
                        <a:t>3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)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spc="-7" baseline="25462" dirty="0"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6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aseline="25462" dirty="0">
                          <a:latin typeface="Gill Sans MT"/>
                          <a:cs typeface="Gill Sans MT"/>
                        </a:rPr>
                        <a:t>9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12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15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18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8"/>
          <p:cNvGrpSpPr/>
          <p:nvPr/>
        </p:nvGrpSpPr>
        <p:grpSpPr>
          <a:xfrm>
            <a:off x="8472264" y="2705288"/>
            <a:ext cx="1943100" cy="2781300"/>
            <a:chOff x="7480427" y="2625851"/>
            <a:chExt cx="1943100" cy="2781300"/>
          </a:xfrm>
        </p:grpSpPr>
        <p:pic>
          <p:nvPicPr>
            <p:cNvPr id="15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345" y="2634995"/>
              <a:ext cx="1924050" cy="2762250"/>
            </a:xfrm>
            <a:prstGeom prst="rect">
              <a:avLst/>
            </a:prstGeom>
          </p:spPr>
        </p:pic>
        <p:sp>
          <p:nvSpPr>
            <p:cNvPr id="16" name="object 10"/>
            <p:cNvSpPr/>
            <p:nvPr/>
          </p:nvSpPr>
          <p:spPr>
            <a:xfrm>
              <a:off x="7480427" y="2625851"/>
              <a:ext cx="1943100" cy="2781300"/>
            </a:xfrm>
            <a:custGeom>
              <a:avLst/>
              <a:gdLst/>
              <a:ahLst/>
              <a:cxnLst/>
              <a:rect l="l" t="t" r="r" b="b"/>
              <a:pathLst>
                <a:path w="1943100" h="2781300">
                  <a:moveTo>
                    <a:pt x="1943100" y="2781300"/>
                  </a:moveTo>
                  <a:lnTo>
                    <a:pt x="1943100" y="0"/>
                  </a:lnTo>
                  <a:lnTo>
                    <a:pt x="0" y="0"/>
                  </a:lnTo>
                  <a:lnTo>
                    <a:pt x="0" y="2781300"/>
                  </a:lnTo>
                  <a:lnTo>
                    <a:pt x="5346" y="2781300"/>
                  </a:lnTo>
                  <a:lnTo>
                    <a:pt x="5346" y="9144"/>
                  </a:lnTo>
                  <a:lnTo>
                    <a:pt x="9918" y="4572"/>
                  </a:lnTo>
                  <a:lnTo>
                    <a:pt x="9918" y="9144"/>
                  </a:lnTo>
                  <a:lnTo>
                    <a:pt x="1933968" y="9143"/>
                  </a:lnTo>
                  <a:lnTo>
                    <a:pt x="1933968" y="4572"/>
                  </a:lnTo>
                  <a:lnTo>
                    <a:pt x="1938540" y="9143"/>
                  </a:lnTo>
                  <a:lnTo>
                    <a:pt x="1938540" y="2781300"/>
                  </a:lnTo>
                  <a:lnTo>
                    <a:pt x="1943100" y="2781300"/>
                  </a:lnTo>
                  <a:close/>
                </a:path>
                <a:path w="1943100" h="2781300">
                  <a:moveTo>
                    <a:pt x="9918" y="9144"/>
                  </a:moveTo>
                  <a:lnTo>
                    <a:pt x="9918" y="4572"/>
                  </a:lnTo>
                  <a:lnTo>
                    <a:pt x="5346" y="9144"/>
                  </a:lnTo>
                  <a:lnTo>
                    <a:pt x="9918" y="9144"/>
                  </a:lnTo>
                  <a:close/>
                </a:path>
                <a:path w="1943100" h="2781300">
                  <a:moveTo>
                    <a:pt x="9918" y="2771394"/>
                  </a:moveTo>
                  <a:lnTo>
                    <a:pt x="9918" y="9144"/>
                  </a:lnTo>
                  <a:lnTo>
                    <a:pt x="5346" y="9144"/>
                  </a:lnTo>
                  <a:lnTo>
                    <a:pt x="5346" y="2771394"/>
                  </a:lnTo>
                  <a:lnTo>
                    <a:pt x="9918" y="2771394"/>
                  </a:lnTo>
                  <a:close/>
                </a:path>
                <a:path w="1943100" h="2781300">
                  <a:moveTo>
                    <a:pt x="1938540" y="2771394"/>
                  </a:moveTo>
                  <a:lnTo>
                    <a:pt x="5346" y="2771394"/>
                  </a:lnTo>
                  <a:lnTo>
                    <a:pt x="9918" y="2776728"/>
                  </a:lnTo>
                  <a:lnTo>
                    <a:pt x="9918" y="2781300"/>
                  </a:lnTo>
                  <a:lnTo>
                    <a:pt x="1933968" y="2781300"/>
                  </a:lnTo>
                  <a:lnTo>
                    <a:pt x="1933968" y="2776728"/>
                  </a:lnTo>
                  <a:lnTo>
                    <a:pt x="1938540" y="2771394"/>
                  </a:lnTo>
                  <a:close/>
                </a:path>
                <a:path w="1943100" h="2781300">
                  <a:moveTo>
                    <a:pt x="9918" y="2781300"/>
                  </a:moveTo>
                  <a:lnTo>
                    <a:pt x="9918" y="2776728"/>
                  </a:lnTo>
                  <a:lnTo>
                    <a:pt x="5346" y="2771394"/>
                  </a:lnTo>
                  <a:lnTo>
                    <a:pt x="5346" y="2781300"/>
                  </a:lnTo>
                  <a:lnTo>
                    <a:pt x="9918" y="2781300"/>
                  </a:lnTo>
                  <a:close/>
                </a:path>
                <a:path w="1943100" h="2781300">
                  <a:moveTo>
                    <a:pt x="1938540" y="9143"/>
                  </a:moveTo>
                  <a:lnTo>
                    <a:pt x="1933968" y="4572"/>
                  </a:lnTo>
                  <a:lnTo>
                    <a:pt x="1933968" y="9143"/>
                  </a:lnTo>
                  <a:lnTo>
                    <a:pt x="1938540" y="9143"/>
                  </a:lnTo>
                  <a:close/>
                </a:path>
                <a:path w="1943100" h="2781300">
                  <a:moveTo>
                    <a:pt x="1938540" y="2771394"/>
                  </a:moveTo>
                  <a:lnTo>
                    <a:pt x="1938540" y="9143"/>
                  </a:lnTo>
                  <a:lnTo>
                    <a:pt x="1933968" y="9143"/>
                  </a:lnTo>
                  <a:lnTo>
                    <a:pt x="1933968" y="2771394"/>
                  </a:lnTo>
                  <a:lnTo>
                    <a:pt x="1938540" y="2771394"/>
                  </a:lnTo>
                  <a:close/>
                </a:path>
                <a:path w="1943100" h="2781300">
                  <a:moveTo>
                    <a:pt x="1938540" y="2781300"/>
                  </a:moveTo>
                  <a:lnTo>
                    <a:pt x="1938540" y="2771394"/>
                  </a:lnTo>
                  <a:lnTo>
                    <a:pt x="1933968" y="2776728"/>
                  </a:lnTo>
                  <a:lnTo>
                    <a:pt x="1933968" y="2781300"/>
                  </a:lnTo>
                  <a:lnTo>
                    <a:pt x="1938540" y="2781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442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Growth Rate Examples - </a:t>
            </a:r>
            <a:r>
              <a:rPr lang="en-US" altLang="ko-KR" spc="-5" dirty="0"/>
              <a:t>Exponential</a:t>
            </a:r>
            <a:r>
              <a:rPr lang="en-US" altLang="ko-KR" spc="-35" dirty="0"/>
              <a:t> </a:t>
            </a:r>
            <a:r>
              <a:rPr lang="en-US" altLang="ko-KR" dirty="0"/>
              <a:t>Growth</a:t>
            </a:r>
            <a:r>
              <a:rPr lang="en-US" altLang="ko-KR" spc="-30" dirty="0"/>
              <a:t> </a:t>
            </a:r>
            <a:r>
              <a:rPr lang="en-US" altLang="ko-KR" spc="-5" dirty="0"/>
              <a:t>Rate</a:t>
            </a:r>
            <a:r>
              <a:rPr lang="en-US" altLang="ko-KR" spc="-30" dirty="0"/>
              <a:t> </a:t>
            </a:r>
            <a:r>
              <a:rPr lang="en-US" altLang="ko-KR" dirty="0"/>
              <a:t>-</a:t>
            </a:r>
            <a:r>
              <a:rPr lang="en-US" altLang="ko-KR" spc="-25" dirty="0"/>
              <a:t> </a:t>
            </a:r>
            <a:r>
              <a:rPr lang="en-US" altLang="ko-KR" dirty="0"/>
              <a:t>O(2</a:t>
            </a:r>
            <a:r>
              <a:rPr lang="en-US" altLang="ko-KR" baseline="25462" dirty="0"/>
              <a:t>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As the size of a problem increases, the time requirement  usually increases too rapidly to be practical.</a:t>
            </a: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2705288"/>
            <a:ext cx="6768752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void rate7(n) {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s = "ZONE OUT IN </a:t>
            </a:r>
            <a:r>
              <a:rPr lang="en-US" altLang="ko-KR" b="1" spc="-5">
                <a:latin typeface="Courier New"/>
                <a:cs typeface="Courier New"/>
              </a:rPr>
              <a:t>CLASS";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i: range(2 </a:t>
            </a:r>
            <a:r>
              <a:rPr lang="en-US" altLang="ko-KR" b="1" spc="-5" dirty="0">
                <a:latin typeface="Courier New"/>
                <a:cs typeface="Courier New"/>
              </a:rPr>
              <a:t>** </a:t>
            </a:r>
            <a:r>
              <a:rPr lang="en-US" altLang="ko-KR" b="1" spc="-5">
                <a:latin typeface="Courier New"/>
                <a:cs typeface="Courier New"/>
              </a:rPr>
              <a:t>n))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"</a:t>
            </a:r>
            <a:r>
              <a:rPr lang="en-US" altLang="ko-KR" b="1" spc="-5" dirty="0">
                <a:latin typeface="Courier New"/>
                <a:cs typeface="Courier New"/>
              </a:rPr>
              <a:t>I must </a:t>
            </a:r>
            <a:r>
              <a:rPr lang="en-US" altLang="ko-KR" b="1" spc="-5">
                <a:latin typeface="Courier New"/>
                <a:cs typeface="Courier New"/>
              </a:rPr>
              <a:t>not " &lt;&lt; s;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}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graphicFrame>
        <p:nvGraphicFramePr>
          <p:cNvPr id="13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53106"/>
              </p:ext>
            </p:extLst>
          </p:nvPr>
        </p:nvGraphicFramePr>
        <p:xfrm>
          <a:off x="911424" y="5394725"/>
          <a:ext cx="676875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b="1" baseline="25462" dirty="0">
                          <a:solidFill>
                            <a:srgbClr val="3C3C3C"/>
                          </a:solidFill>
                          <a:latin typeface="Gill Sans MT"/>
                          <a:cs typeface="Gill Sans MT"/>
                        </a:rPr>
                        <a:t>6</a:t>
                      </a:r>
                      <a:endParaRPr sz="1800" baseline="25462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O(2</a:t>
                      </a:r>
                      <a:r>
                        <a:rPr sz="1800" spc="-7" baseline="25462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)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800" spc="-7" baseline="25462" dirty="0">
                          <a:latin typeface="Gill Sans MT"/>
                          <a:cs typeface="Gill Sans MT"/>
                        </a:rPr>
                        <a:t>3</a:t>
                      </a:r>
                      <a:endParaRPr sz="1800" baseline="25462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30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301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3010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30103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2700" baseline="-16975" dirty="0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sz="1200" dirty="0">
                          <a:latin typeface="Gill Sans MT"/>
                          <a:cs typeface="Gill Sans MT"/>
                        </a:rPr>
                        <a:t>301030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9"/>
          <p:cNvGrpSpPr/>
          <p:nvPr/>
        </p:nvGrpSpPr>
        <p:grpSpPr>
          <a:xfrm>
            <a:off x="8472264" y="2705288"/>
            <a:ext cx="1884680" cy="2654935"/>
            <a:chOff x="7123810" y="2839973"/>
            <a:chExt cx="1884680" cy="2654935"/>
          </a:xfrm>
        </p:grpSpPr>
        <p:pic>
          <p:nvPicPr>
            <p:cNvPr id="11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6011" y="2867564"/>
              <a:ext cx="1785810" cy="2564257"/>
            </a:xfrm>
            <a:prstGeom prst="rect">
              <a:avLst/>
            </a:prstGeom>
          </p:spPr>
        </p:pic>
        <p:sp>
          <p:nvSpPr>
            <p:cNvPr id="17" name="object 11"/>
            <p:cNvSpPr/>
            <p:nvPr/>
          </p:nvSpPr>
          <p:spPr>
            <a:xfrm>
              <a:off x="7123810" y="2839973"/>
              <a:ext cx="1884680" cy="2654935"/>
            </a:xfrm>
            <a:custGeom>
              <a:avLst/>
              <a:gdLst/>
              <a:ahLst/>
              <a:cxnLst/>
              <a:rect l="l" t="t" r="r" b="b"/>
              <a:pathLst>
                <a:path w="1884679" h="2654935">
                  <a:moveTo>
                    <a:pt x="1884426" y="2654807"/>
                  </a:moveTo>
                  <a:lnTo>
                    <a:pt x="1884426" y="0"/>
                  </a:lnTo>
                  <a:lnTo>
                    <a:pt x="0" y="0"/>
                  </a:lnTo>
                  <a:lnTo>
                    <a:pt x="0" y="2654807"/>
                  </a:lnTo>
                  <a:lnTo>
                    <a:pt x="4584" y="2654807"/>
                  </a:lnTo>
                  <a:lnTo>
                    <a:pt x="4584" y="9905"/>
                  </a:lnTo>
                  <a:lnTo>
                    <a:pt x="9156" y="4571"/>
                  </a:lnTo>
                  <a:lnTo>
                    <a:pt x="9156" y="9905"/>
                  </a:lnTo>
                  <a:lnTo>
                    <a:pt x="1874532" y="9905"/>
                  </a:lnTo>
                  <a:lnTo>
                    <a:pt x="1874532" y="4571"/>
                  </a:lnTo>
                  <a:lnTo>
                    <a:pt x="1879104" y="9905"/>
                  </a:lnTo>
                  <a:lnTo>
                    <a:pt x="1879104" y="2654807"/>
                  </a:lnTo>
                  <a:lnTo>
                    <a:pt x="1884426" y="2654807"/>
                  </a:lnTo>
                  <a:close/>
                </a:path>
                <a:path w="1884679" h="2654935">
                  <a:moveTo>
                    <a:pt x="9156" y="9905"/>
                  </a:moveTo>
                  <a:lnTo>
                    <a:pt x="9156" y="4571"/>
                  </a:lnTo>
                  <a:lnTo>
                    <a:pt x="4584" y="9905"/>
                  </a:lnTo>
                  <a:lnTo>
                    <a:pt x="9156" y="9905"/>
                  </a:lnTo>
                  <a:close/>
                </a:path>
                <a:path w="1884679" h="2654935">
                  <a:moveTo>
                    <a:pt x="9156" y="2644901"/>
                  </a:moveTo>
                  <a:lnTo>
                    <a:pt x="9156" y="9905"/>
                  </a:lnTo>
                  <a:lnTo>
                    <a:pt x="4584" y="9905"/>
                  </a:lnTo>
                  <a:lnTo>
                    <a:pt x="4584" y="2644901"/>
                  </a:lnTo>
                  <a:lnTo>
                    <a:pt x="9156" y="2644901"/>
                  </a:lnTo>
                  <a:close/>
                </a:path>
                <a:path w="1884679" h="2654935">
                  <a:moveTo>
                    <a:pt x="1879104" y="2644901"/>
                  </a:moveTo>
                  <a:lnTo>
                    <a:pt x="4584" y="2644901"/>
                  </a:lnTo>
                  <a:lnTo>
                    <a:pt x="9156" y="2649473"/>
                  </a:lnTo>
                  <a:lnTo>
                    <a:pt x="9156" y="2654807"/>
                  </a:lnTo>
                  <a:lnTo>
                    <a:pt x="1874532" y="2654807"/>
                  </a:lnTo>
                  <a:lnTo>
                    <a:pt x="1874532" y="2649473"/>
                  </a:lnTo>
                  <a:lnTo>
                    <a:pt x="1879104" y="2644901"/>
                  </a:lnTo>
                  <a:close/>
                </a:path>
                <a:path w="1884679" h="2654935">
                  <a:moveTo>
                    <a:pt x="9156" y="2654807"/>
                  </a:moveTo>
                  <a:lnTo>
                    <a:pt x="9156" y="2649473"/>
                  </a:lnTo>
                  <a:lnTo>
                    <a:pt x="4584" y="2644901"/>
                  </a:lnTo>
                  <a:lnTo>
                    <a:pt x="4584" y="2654807"/>
                  </a:lnTo>
                  <a:lnTo>
                    <a:pt x="9156" y="2654807"/>
                  </a:lnTo>
                  <a:close/>
                </a:path>
                <a:path w="1884679" h="2654935">
                  <a:moveTo>
                    <a:pt x="1879104" y="9905"/>
                  </a:moveTo>
                  <a:lnTo>
                    <a:pt x="1874532" y="4571"/>
                  </a:lnTo>
                  <a:lnTo>
                    <a:pt x="1874532" y="9905"/>
                  </a:lnTo>
                  <a:lnTo>
                    <a:pt x="1879104" y="9905"/>
                  </a:lnTo>
                  <a:close/>
                </a:path>
                <a:path w="1884679" h="2654935">
                  <a:moveTo>
                    <a:pt x="1879104" y="2644901"/>
                  </a:moveTo>
                  <a:lnTo>
                    <a:pt x="1879104" y="9905"/>
                  </a:lnTo>
                  <a:lnTo>
                    <a:pt x="1874532" y="9905"/>
                  </a:lnTo>
                  <a:lnTo>
                    <a:pt x="1874532" y="2644901"/>
                  </a:lnTo>
                  <a:lnTo>
                    <a:pt x="1879104" y="2644901"/>
                  </a:lnTo>
                  <a:close/>
                </a:path>
                <a:path w="1884679" h="2654935">
                  <a:moveTo>
                    <a:pt x="1879104" y="2654807"/>
                  </a:moveTo>
                  <a:lnTo>
                    <a:pt x="1879104" y="2644901"/>
                  </a:lnTo>
                  <a:lnTo>
                    <a:pt x="1874532" y="2649473"/>
                  </a:lnTo>
                  <a:lnTo>
                    <a:pt x="1874532" y="2654807"/>
                  </a:lnTo>
                  <a:lnTo>
                    <a:pt x="1879104" y="2654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684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Exercise</a:t>
            </a:r>
            <a:r>
              <a:rPr lang="en-US" altLang="ko-KR" spc="-55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What is the Big-O of the following statements?</a:t>
            </a: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pPr lvl="1"/>
            <a:r>
              <a:rPr lang="en-US" altLang="ko-KR" dirty="0">
                <a:cs typeface="Times New Roman"/>
              </a:rPr>
              <a:t>Running time, T(n) = n * 10 * 1 = 10n, Big-O = </a:t>
            </a:r>
          </a:p>
          <a:p>
            <a:pPr lvl="1"/>
            <a:endParaRPr lang="en-US" altLang="ko-KR" dirty="0">
              <a:cs typeface="Times New Roman"/>
            </a:endParaRPr>
          </a:p>
          <a:p>
            <a:r>
              <a:rPr lang="en-US" altLang="ko-KR" dirty="0">
                <a:cs typeface="Times New Roman"/>
              </a:rPr>
              <a:t>What is the Big-O of the following statements? </a:t>
            </a:r>
            <a:r>
              <a:rPr lang="en-US" altLang="ko-KR" sz="2000" dirty="0">
                <a:solidFill>
                  <a:srgbClr val="454552"/>
                </a:solidFill>
                <a:latin typeface="Gill Sans MT"/>
                <a:cs typeface="Gill Sans MT"/>
              </a:rPr>
              <a:t>Big-O =</a:t>
            </a:r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The first set of nested loops is O(n</a:t>
            </a:r>
            <a:r>
              <a:rPr lang="en-US" altLang="ko-KR" sz="2400" baseline="25462" dirty="0">
                <a:solidFill>
                  <a:srgbClr val="454552"/>
                </a:solidFill>
                <a:latin typeface="Gill Sans MT"/>
                <a:cs typeface="Gill Sans MT"/>
              </a:rPr>
              <a:t>2</a:t>
            </a:r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) and the second loop is O(n). </a:t>
            </a:r>
            <a:b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</a:br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This is O(max(n</a:t>
            </a:r>
            <a:r>
              <a:rPr lang="en-US" altLang="ko-KR" sz="2400" baseline="25462" dirty="0">
                <a:solidFill>
                  <a:srgbClr val="454552"/>
                </a:solidFill>
                <a:latin typeface="Gill Sans MT"/>
                <a:cs typeface="Gill Sans MT"/>
              </a:rPr>
              <a:t>2</a:t>
            </a:r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,n))  Big-O =</a:t>
            </a:r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141277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range(n)) </a:t>
            </a:r>
            <a:endParaRPr lang="en-US" altLang="ko-KR" dirty="0">
              <a:latin typeface="Courier New"/>
              <a:cs typeface="Courier New"/>
            </a:endParaRPr>
          </a:p>
          <a:p>
            <a:pPr marL="1104900" marR="5080" indent="-546735">
              <a:lnSpc>
                <a:spcPct val="100000"/>
              </a:lnSpc>
            </a:pPr>
            <a:r>
              <a:rPr lang="en-US" altLang="ko-KR" b="1" spc="-10">
                <a:latin typeface="Courier New"/>
                <a:cs typeface="Courier New"/>
              </a:rPr>
              <a:t>for (auto j: range(</a:t>
            </a:r>
            <a:r>
              <a:rPr lang="en-US" altLang="ko-KR" b="1" spc="-5">
                <a:latin typeface="Courier New"/>
                <a:cs typeface="Courier New"/>
              </a:rPr>
              <a:t>10))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104900" marR="5080" indent="-546735">
              <a:lnSpc>
                <a:spcPct val="100000"/>
              </a:lnSpc>
            </a:pPr>
            <a:r>
              <a:rPr lang="en-US" altLang="ko-KR" b="1" spc="-5">
                <a:latin typeface="Courier New"/>
                <a:cs typeface="Courier New"/>
              </a:rPr>
              <a:t>    </a:t>
            </a:r>
            <a:r>
              <a:rPr lang="en-US" altLang="ko-KR" b="1" spc="-1065">
                <a:latin typeface="Courier New"/>
                <a:cs typeface="Courier New"/>
              </a:rPr>
              <a:t> </a:t>
            </a:r>
            <a:r>
              <a:rPr lang="en-US" altLang="ko-KR" b="1" spc="-10">
                <a:latin typeface="Courier New"/>
                <a:cs typeface="Courier New"/>
              </a:rPr>
              <a:t>cout &lt;&lt; </a:t>
            </a:r>
            <a:r>
              <a:rPr lang="en-US" altLang="ko-KR" b="1" spc="-5">
                <a:latin typeface="Courier New"/>
                <a:cs typeface="Courier New"/>
              </a:rPr>
              <a:t>i &lt;&lt; ' ' &lt;&lt; j;</a:t>
            </a:r>
            <a:endParaRPr lang="en-US" altLang="ko-KR" dirty="0">
              <a:latin typeface="Courier New"/>
              <a:cs typeface="Courier New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5421652" y="1412776"/>
            <a:ext cx="3698684" cy="923330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10 times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time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40605" y="3789040"/>
            <a:ext cx="6768752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range(n)) 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j: range(n))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i &lt;&lt; ' ' &lt;&lt; j;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k: range(n))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cout &lt;&lt; k;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5421652" y="3798168"/>
            <a:ext cx="3698684" cy="646331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5421652" y="4696415"/>
            <a:ext cx="3698684" cy="369332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</p:txBody>
      </p:sp>
    </p:spTree>
    <p:extLst>
      <p:ext uri="{BB962C8B-B14F-4D97-AF65-F5344CB8AC3E}">
        <p14:creationId xmlns:p14="http://schemas.microsoft.com/office/powerpoint/2010/main" val="325482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What is the Big-O of the following statements?</a:t>
            </a: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pPr lvl="1"/>
            <a:r>
              <a:rPr lang="en-US" altLang="ko-KR" dirty="0">
                <a:cs typeface="Times New Roman"/>
              </a:rPr>
              <a:t>Running time, T(n) = n * 10 * 1 = 10n, Big-O = </a:t>
            </a:r>
            <a:r>
              <a:rPr lang="en-US" altLang="ko-KR" dirty="0">
                <a:solidFill>
                  <a:srgbClr val="C00000"/>
                </a:solidFill>
                <a:cs typeface="Times New Roman"/>
              </a:rPr>
              <a:t>O(n)</a:t>
            </a:r>
          </a:p>
          <a:p>
            <a:pPr lvl="1"/>
            <a:endParaRPr lang="en-US" altLang="ko-KR" dirty="0">
              <a:cs typeface="Times New Roman"/>
            </a:endParaRPr>
          </a:p>
          <a:p>
            <a:r>
              <a:rPr lang="en-US" altLang="ko-KR" dirty="0">
                <a:cs typeface="Times New Roman"/>
              </a:rPr>
              <a:t>What is the Big-O of the following statements? </a:t>
            </a:r>
            <a:r>
              <a:rPr lang="en-US" altLang="ko-KR" sz="2000" dirty="0">
                <a:solidFill>
                  <a:srgbClr val="454552"/>
                </a:solidFill>
                <a:latin typeface="Gill Sans MT"/>
                <a:cs typeface="Gill Sans MT"/>
              </a:rPr>
              <a:t>Big-O =</a:t>
            </a:r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The first set of nested loops is O(n</a:t>
            </a:r>
            <a:r>
              <a:rPr lang="en-US" altLang="ko-KR" sz="2400" baseline="25462" dirty="0">
                <a:solidFill>
                  <a:srgbClr val="454552"/>
                </a:solidFill>
                <a:latin typeface="Gill Sans MT"/>
                <a:cs typeface="Gill Sans MT"/>
              </a:rPr>
              <a:t>2</a:t>
            </a:r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) and the second loop is O(n). </a:t>
            </a:r>
            <a:b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</a:br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This is O(max(n</a:t>
            </a:r>
            <a:r>
              <a:rPr lang="en-US" altLang="ko-KR" sz="2400" baseline="25462" dirty="0">
                <a:solidFill>
                  <a:srgbClr val="454552"/>
                </a:solidFill>
                <a:latin typeface="Gill Sans MT"/>
                <a:cs typeface="Gill Sans MT"/>
              </a:rPr>
              <a:t>2</a:t>
            </a:r>
            <a:r>
              <a:rPr lang="en-US" altLang="ko-KR" sz="2400" dirty="0">
                <a:solidFill>
                  <a:srgbClr val="454552"/>
                </a:solidFill>
                <a:latin typeface="Gill Sans MT"/>
                <a:cs typeface="Gill Sans MT"/>
              </a:rPr>
              <a:t>,n))  Big-O = </a:t>
            </a:r>
            <a:r>
              <a:rPr lang="en-US" altLang="ko-KR" sz="2400" dirty="0">
                <a:solidFill>
                  <a:srgbClr val="C00000"/>
                </a:solidFill>
                <a:latin typeface="Gill Sans MT"/>
                <a:cs typeface="Gill Sans MT"/>
              </a:rPr>
              <a:t>O(n</a:t>
            </a:r>
            <a:r>
              <a:rPr lang="en-US" altLang="ko-KR" sz="2400" baseline="25462" dirty="0">
                <a:solidFill>
                  <a:srgbClr val="C00000"/>
                </a:solidFill>
                <a:latin typeface="Gill Sans MT"/>
                <a:cs typeface="Gill Sans MT"/>
              </a:rPr>
              <a:t>2</a:t>
            </a:r>
            <a:r>
              <a:rPr lang="en-US" altLang="ko-KR" sz="2400" dirty="0">
                <a:solidFill>
                  <a:srgbClr val="C00000"/>
                </a:solidFill>
                <a:latin typeface="Gill Sans MT"/>
                <a:cs typeface="Gill Sans MT"/>
              </a:rPr>
              <a:t>) </a:t>
            </a:r>
            <a:endParaRPr lang="en-US" altLang="ko-KR" dirty="0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141277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range(n)) </a:t>
            </a:r>
            <a:endParaRPr lang="en-US" altLang="ko-KR" dirty="0">
              <a:latin typeface="Courier New"/>
              <a:cs typeface="Courier New"/>
            </a:endParaRPr>
          </a:p>
          <a:p>
            <a:pPr marL="1104900" marR="5080" indent="-546735">
              <a:lnSpc>
                <a:spcPct val="100000"/>
              </a:lnSpc>
            </a:pPr>
            <a:r>
              <a:rPr lang="en-US" altLang="ko-KR" b="1" spc="-10">
                <a:latin typeface="Courier New"/>
                <a:cs typeface="Courier New"/>
              </a:rPr>
              <a:t>for (auto j: range(</a:t>
            </a:r>
            <a:r>
              <a:rPr lang="en-US" altLang="ko-KR" b="1" spc="-5">
                <a:latin typeface="Courier New"/>
                <a:cs typeface="Courier New"/>
              </a:rPr>
              <a:t>10))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104900" marR="5080" indent="-546735">
              <a:lnSpc>
                <a:spcPct val="100000"/>
              </a:lnSpc>
            </a:pPr>
            <a:r>
              <a:rPr lang="en-US" altLang="ko-KR" b="1" spc="-5">
                <a:latin typeface="Courier New"/>
                <a:cs typeface="Courier New"/>
              </a:rPr>
              <a:t>    </a:t>
            </a:r>
            <a:r>
              <a:rPr lang="en-US" altLang="ko-KR" b="1" spc="-1065">
                <a:latin typeface="Courier New"/>
                <a:cs typeface="Courier New"/>
              </a:rPr>
              <a:t> </a:t>
            </a:r>
            <a:r>
              <a:rPr lang="en-US" altLang="ko-KR" b="1" spc="-10">
                <a:latin typeface="Courier New"/>
                <a:cs typeface="Courier New"/>
              </a:rPr>
              <a:t>cout &lt;&lt; </a:t>
            </a:r>
            <a:r>
              <a:rPr lang="en-US" altLang="ko-KR" b="1" spc="-5">
                <a:latin typeface="Courier New"/>
                <a:cs typeface="Courier New"/>
              </a:rPr>
              <a:t>i &lt;&lt; ' ' &lt;&lt; j;</a:t>
            </a:r>
            <a:endParaRPr lang="en-US" altLang="ko-KR" dirty="0">
              <a:latin typeface="Courier New"/>
              <a:cs typeface="Courier New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5421652" y="1412776"/>
            <a:ext cx="3698684" cy="923330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10 times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time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40605" y="3789040"/>
            <a:ext cx="6768752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range(n)) 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j: range(n))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i &lt;&lt; ' ' &lt;&lt; j;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k: range(n))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cout &lt;&lt; k;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5421652" y="3798168"/>
            <a:ext cx="3698684" cy="646331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5421652" y="4696415"/>
            <a:ext cx="3698684" cy="369332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 n times</a:t>
            </a:r>
          </a:p>
        </p:txBody>
      </p:sp>
    </p:spTree>
    <p:extLst>
      <p:ext uri="{BB962C8B-B14F-4D97-AF65-F5344CB8AC3E}">
        <p14:creationId xmlns:p14="http://schemas.microsoft.com/office/powerpoint/2010/main" val="86772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What is the Big-O of the following statements?</a:t>
            </a: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pPr lvl="1"/>
            <a:endParaRPr lang="en-US" altLang="ko-KR" dirty="0">
              <a:cs typeface="Times New Roman"/>
            </a:endParaRPr>
          </a:p>
          <a:p>
            <a:pPr lvl="1"/>
            <a:r>
              <a:rPr lang="en-US" altLang="ko-KR" dirty="0">
                <a:cs typeface="Times New Roman"/>
              </a:rPr>
              <a:t>When i is 0, the inner loop executes (n - 1) times. 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When i is 1, the inner loop executes (n – 2) times. 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…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When i is (n – 2), the inner loop executes once.</a:t>
            </a:r>
          </a:p>
          <a:p>
            <a:pPr lvl="1"/>
            <a:r>
              <a:rPr lang="en-US" altLang="ko-KR" dirty="0">
                <a:cs typeface="Times New Roman"/>
              </a:rPr>
              <a:t>The number of times the inner loop statements execute:</a:t>
            </a:r>
          </a:p>
          <a:p>
            <a:pPr lvl="2"/>
            <a:r>
              <a:rPr lang="en-US" altLang="ko-KR" dirty="0">
                <a:cs typeface="Times New Roman"/>
              </a:rPr>
              <a:t>Running time, T(n) = </a:t>
            </a:r>
          </a:p>
          <a:p>
            <a:pPr lvl="2"/>
            <a:r>
              <a:rPr lang="en-US" altLang="ko-KR" dirty="0">
                <a:cs typeface="Times New Roman"/>
              </a:rPr>
              <a:t>Big-O =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1412776"/>
            <a:ext cx="6768752" cy="948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range(n))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j: range(i</a:t>
            </a:r>
            <a:r>
              <a:rPr lang="en-US" altLang="ko-KR" b="1" spc="-5" dirty="0">
                <a:latin typeface="Courier New"/>
                <a:cs typeface="Courier New"/>
              </a:rPr>
              <a:t>+1, </a:t>
            </a:r>
            <a:r>
              <a:rPr lang="en-US" altLang="ko-KR" b="1" spc="-5">
                <a:latin typeface="Courier New"/>
                <a:cs typeface="Courier New"/>
              </a:rPr>
              <a:t>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i &lt;&lt; ' ' &lt;&lt; j;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396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변화율을 계산하고 비교할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63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What is the Big-O of the following statements?</a:t>
            </a: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endParaRPr lang="en-US" altLang="ko-KR" dirty="0">
              <a:cs typeface="Times New Roman"/>
            </a:endParaRPr>
          </a:p>
          <a:p>
            <a:pPr lvl="1"/>
            <a:endParaRPr lang="en-US" altLang="ko-KR" dirty="0">
              <a:cs typeface="Times New Roman"/>
            </a:endParaRPr>
          </a:p>
          <a:p>
            <a:pPr lvl="1"/>
            <a:r>
              <a:rPr lang="en-US" altLang="ko-KR" dirty="0">
                <a:cs typeface="Times New Roman"/>
              </a:rPr>
              <a:t>When i is 0, the inner loop executes (n - 1) times. 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When i is 1, the inner loop executes (n – 2) times. 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…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When i is (n – 2), the inner loop execute once.</a:t>
            </a:r>
          </a:p>
          <a:p>
            <a:pPr lvl="1"/>
            <a:r>
              <a:rPr lang="en-US" altLang="ko-KR" dirty="0">
                <a:cs typeface="Times New Roman"/>
              </a:rPr>
              <a:t>The number of times the inner loop statements execute:</a:t>
            </a:r>
          </a:p>
          <a:p>
            <a:pPr lvl="2"/>
            <a:r>
              <a:rPr lang="en-US" altLang="ko-KR" dirty="0">
                <a:cs typeface="Times New Roman"/>
              </a:rPr>
              <a:t>Running time, T(n) = (n - 1) + (n - 2) ... + 2 + 1 = n * (n – 1) / 2</a:t>
            </a:r>
          </a:p>
          <a:p>
            <a:pPr lvl="2"/>
            <a:r>
              <a:rPr lang="en-US" altLang="ko-KR" dirty="0">
                <a:cs typeface="Times New Roman"/>
              </a:rPr>
              <a:t>Big-O =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  <a:ea typeface="+mn-ea"/>
                <a:cs typeface="Gill Sans MT"/>
              </a:rPr>
              <a:t>O(n</a:t>
            </a:r>
            <a:r>
              <a:rPr lang="en-US" altLang="ko-KR" sz="2400" baseline="25462" dirty="0">
                <a:solidFill>
                  <a:srgbClr val="C00000"/>
                </a:solidFill>
                <a:latin typeface="+mn-ea"/>
                <a:ea typeface="+mn-ea"/>
                <a:cs typeface="Gill Sans MT"/>
              </a:rPr>
              <a:t>2</a:t>
            </a:r>
            <a:r>
              <a:rPr lang="en-US" altLang="ko-KR" sz="2400" dirty="0">
                <a:solidFill>
                  <a:srgbClr val="C00000"/>
                </a:solidFill>
                <a:latin typeface="+mn-ea"/>
                <a:ea typeface="+mn-ea"/>
                <a:cs typeface="Gill Sans MT"/>
              </a:rPr>
              <a:t>) </a:t>
            </a:r>
            <a:endParaRPr lang="en-US" altLang="ko-KR" dirty="0">
              <a:solidFill>
                <a:srgbClr val="C00000"/>
              </a:solidFill>
              <a:latin typeface="+mn-ea"/>
              <a:ea typeface="+mn-ea"/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424" y="1412776"/>
            <a:ext cx="6768752" cy="948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range(n))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for (auto j: range(i</a:t>
            </a:r>
            <a:r>
              <a:rPr lang="en-US" altLang="ko-KR" b="1" spc="-5" dirty="0">
                <a:latin typeface="Courier New"/>
                <a:cs typeface="Courier New"/>
              </a:rPr>
              <a:t>+1, </a:t>
            </a:r>
            <a:r>
              <a:rPr lang="en-US" altLang="ko-KR" b="1" spc="-5">
                <a:latin typeface="Courier New"/>
                <a:cs typeface="Courier New"/>
              </a:rPr>
              <a:t>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>
                <a:latin typeface="Courier New"/>
                <a:cs typeface="Courier New"/>
              </a:rPr>
              <a:t>        cout &lt;&lt; i &lt;&lt; ' ' &lt;&lt; j;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947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Profiling: Measuring Growth Rate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43E62933-A83E-4058-B983-8DFA0AF78C43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altLang="ko-KR" dirty="0"/>
                  <a:t>Predict the running time of a big data set (i.e., n = 1 million or 1 billion).</a:t>
                </a:r>
              </a:p>
              <a:p>
                <a:r>
                  <a:rPr lang="en-US" altLang="ko-KR" dirty="0"/>
                  <a:t>Most algorithms approximately have the order of growth of the running time: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sz="2400" b="0" dirty="0"/>
              </a:p>
              <a:p>
                <a:r>
                  <a:rPr lang="en-US" altLang="ko-KR" dirty="0"/>
                  <a:t>For example, we may compute the constant "a" and the growth rate "b" from data we got from profiling (i.e., performance analysis) as shown below. </a:t>
                </a:r>
              </a:p>
              <a:p>
                <a:endParaRPr lang="en-US" altLang="ko-KR" sz="1800" b="1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바탕체" panose="02030609000101010101" pitchFamily="17" charset="-127"/>
                </a:endParaRPr>
              </a:p>
              <a:p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43E62933-A83E-4058-B983-8DFA0AF78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704" t="-646" r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1ED6B-3D44-47FF-914B-95E1CDBBCEB1}"/>
              </a:ext>
            </a:extLst>
          </p:cNvPr>
          <p:cNvSpPr txBox="1"/>
          <p:nvPr/>
        </p:nvSpPr>
        <p:spPr>
          <a:xfrm>
            <a:off x="4295800" y="2996952"/>
            <a:ext cx="381642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     N          sec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1000     0.000770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2000     0.002855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3000     0.006579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4000     0.011144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5000     0.014565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6000     0.023295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7000     0.028571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8000     0.036643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9000     0.047810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10000     0.063062</a:t>
            </a:r>
          </a:p>
        </p:txBody>
      </p:sp>
    </p:spTree>
    <p:extLst>
      <p:ext uri="{BB962C8B-B14F-4D97-AF65-F5344CB8AC3E}">
        <p14:creationId xmlns:p14="http://schemas.microsoft.com/office/powerpoint/2010/main" val="157328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Profiling: Measuring Growth Rate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43E62933-A83E-4058-B983-8DFA0AF78C43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altLang="ko-KR" dirty="0"/>
                  <a:t>Predict the running time of a big data set (i.e., n = 1 million or 1 billion).</a:t>
                </a:r>
              </a:p>
              <a:p>
                <a:r>
                  <a:rPr lang="en-US" altLang="ko-KR" dirty="0"/>
                  <a:t>Most algorithms approximately have the order of growth of the running time: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For example, we may compute the constant "a" and the growth rate "b" from data we got from profiling (i.e., performance analysis) as shown below. </a:t>
                </a:r>
              </a:p>
              <a:p>
                <a:endParaRPr lang="en-US" altLang="ko-KR" sz="1800" b="1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바탕체" panose="02030609000101010101" pitchFamily="17" charset="-127"/>
                </a:endParaRPr>
              </a:p>
              <a:p>
                <a: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Since T(N) </a:t>
                </a:r>
                <a14:m>
                  <m:oMath xmlns:m="http://schemas.openxmlformats.org/officeDocument/2006/math">
                    <m:r>
                      <a:rPr lang="en-US" altLang="ko-KR" sz="18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≈</m:t>
                    </m:r>
                  </m:oMath>
                </a14:m>
                <a: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 a N</a:t>
                </a:r>
                <a:r>
                  <a:rPr lang="en-US" altLang="ko-KR" sz="1800" b="1" baseline="30000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b </a:t>
                </a:r>
                <a: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, T(2N) = a (2N)</a:t>
                </a:r>
                <a:r>
                  <a:rPr lang="en-US" altLang="ko-KR" sz="1800" b="1" baseline="30000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b</a:t>
                </a:r>
                <a: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, then </a:t>
                </a:r>
                <a:b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</a:br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(2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𝑎</m:t>
                          </m:r>
                          <m:sSup>
                            <m:sSupPr>
                              <m:ctrlPr>
                                <a:rPr lang="ko-KR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(2</m:t>
                              </m:r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𝑁</m:t>
                              </m:r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𝑎</m:t>
                          </m:r>
                          <m:sSup>
                            <m:sSupPr>
                              <m:ctrlPr>
                                <a:rPr lang="ko-KR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ko-KR" altLang="ko-KR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체" panose="02030609000101010101" pitchFamily="17" charset="-127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체" panose="02030609000101010101" pitchFamily="17" charset="-127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(</m:t>
                              </m:r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𝑁</m:t>
                              </m:r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 </m:t>
                      </m:r>
                      <m:sSup>
                        <m:sSup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바탕체" panose="02030609000101010101" pitchFamily="17" charset="-127"/>
                  </a:rPr>
                  <a:t>	Take l</a:t>
                </a:r>
                <a:r>
                  <a:rPr lang="en-US" altLang="ko-KR" sz="1800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og both sides</a:t>
                </a:r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𝑙𝑜𝑔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(2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ko-KR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체" panose="02030609000101010101" pitchFamily="17" charset="-127"/>
                                </a:rPr>
                                <m:t>𝑏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𝑏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 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𝑙𝑜𝑔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(2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43E62933-A83E-4058-B983-8DFA0AF78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704" t="-646" r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82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Profiling: Measuring Growth Rate - Example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43E62933-A83E-4058-B983-8DFA0AF78C43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b="1" dirty="0">
                    <a:solidFill>
                      <a:srgbClr val="C00000"/>
                    </a:solidFill>
                  </a:rPr>
                  <a:t>Example: </a:t>
                </a:r>
                <a:r>
                  <a:rPr lang="en-US" altLang="ko-KR" sz="1800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let us choose N = 4000 or 2N = 8000, an average case of the insertion sort shown above. Recall that log we use here is </a:t>
                </a:r>
                <a: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  <a:t>log base 2.</a:t>
                </a:r>
                <a:br>
                  <a:rPr lang="en-US" altLang="ko-KR" sz="1800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바탕체" panose="02030609000101010101" pitchFamily="17" charset="-127"/>
                  </a:rPr>
                </a:br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𝑏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 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𝑙𝑜𝑔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(2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(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𝑙𝑜𝑔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𝑡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2(8000)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𝑡</m:t>
                          </m:r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1(4000)</m:t>
                          </m:r>
                        </m:den>
                      </m:f>
                      <m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  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𝑙𝑜𝑔</m:t>
                      </m:r>
                      <m:f>
                        <m:fPr>
                          <m:ctrlPr>
                            <a:rPr lang="ko-KR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0.036643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0.011144</m:t>
                          </m:r>
                        </m:den>
                      </m:f>
                      <m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=1.717 </m:t>
                      </m:r>
                    </m:oMath>
                  </m:oMathPara>
                </a14:m>
                <a:endParaRPr lang="ko-KR" altLang="ko-KR" sz="1800" dirty="0">
                  <a:effectLst/>
                  <a:latin typeface="Times New Roman" panose="02020603050405020304" pitchFamily="18" charset="0"/>
                  <a:ea typeface="바탕체" panose="02030609000101010101" pitchFamily="17" charset="-127"/>
                </a:endParaRPr>
              </a:p>
              <a:p>
                <a:endParaRPr lang="en-US" altLang="ko-KR" sz="1800" b="1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바탕체" panose="02030609000101010101" pitchFamily="17" charset="-127"/>
                </a:endParaRPr>
              </a:p>
              <a:p>
                <a:r>
                  <a:rPr lang="en-US" altLang="ko-KR" dirty="0"/>
                  <a:t>Now, we use this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 = 1.717 </a:t>
                </a:r>
                <a:r>
                  <a:rPr lang="en-US" altLang="ko-KR" dirty="0"/>
                  <a:t>to solve for a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= 4000,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 = 0.011144</m:t>
                    </m:r>
                  </m:oMath>
                </a14:m>
                <a:r>
                  <a:rPr lang="en-US" altLang="ko-KR" dirty="0"/>
                  <a:t>   in the following:</a:t>
                </a:r>
                <a:endParaRPr lang="ko-KR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1.717</m:t>
                          </m:r>
                        </m:sup>
                      </m:sSup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0.011144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4000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1.717</m:t>
                          </m:r>
                        </m:sup>
                      </m:sSup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0.011144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4000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1.717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=7.27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Therefore, we have the growth rate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 = 1.717</a:t>
                </a:r>
                <a:r>
                  <a:rPr lang="en-US" altLang="ko-KR" b="1" dirty="0"/>
                  <a:t>, the constant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=7.27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 for the insertion sort average case. 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43E62933-A83E-4058-B983-8DFA0AF78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0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Performance analysis or profiling measures an algorithm’s time requirement as a  function of the problem size </a:t>
                </a:r>
                <a:r>
                  <a:rPr lang="en-US" altLang="ko-KR" b="1" dirty="0">
                    <a:cs typeface="Times New Roman"/>
                  </a:rPr>
                  <a:t>n</a:t>
                </a:r>
                <a:r>
                  <a:rPr lang="en-US" altLang="ko-KR" dirty="0">
                    <a:cs typeface="Times New Roman"/>
                  </a:rPr>
                  <a:t> by </a:t>
                </a:r>
                <a:r>
                  <a:rPr lang="en-US" altLang="ko-KR" b="1" dirty="0">
                    <a:solidFill>
                      <a:srgbClr val="C00000"/>
                    </a:solidFill>
                    <a:cs typeface="Times New Roman"/>
                  </a:rPr>
                  <a:t>using a growth-rate </a:t>
                </a:r>
                <a:r>
                  <a:rPr lang="en-US" altLang="ko-KR" dirty="0">
                    <a:cs typeface="Times New Roman"/>
                  </a:rPr>
                  <a:t>function.</a:t>
                </a:r>
                <a:br>
                  <a:rPr lang="en-US" altLang="ko-KR" dirty="0">
                    <a:cs typeface="Times New Roman"/>
                  </a:rPr>
                </a:br>
                <a:endParaRPr lang="en-US" altLang="ko-KR" dirty="0">
                  <a:cs typeface="Times New Roman"/>
                </a:endParaRPr>
              </a:p>
              <a:p>
                <a:r>
                  <a:rPr lang="en-US" altLang="ko-KR" dirty="0">
                    <a:cs typeface="Times New Roman"/>
                  </a:rPr>
                  <a:t>The </a:t>
                </a:r>
                <a:r>
                  <a:rPr lang="en-US" altLang="ko-KR" b="1" dirty="0">
                    <a:cs typeface="Times New Roman"/>
                  </a:rPr>
                  <a:t>growth</a:t>
                </a:r>
                <a:r>
                  <a:rPr lang="ko-KR" altLang="en-US" b="1" dirty="0">
                    <a:cs typeface="Times New Roman"/>
                  </a:rPr>
                  <a:t> </a:t>
                </a:r>
                <a:r>
                  <a:rPr lang="en-US" altLang="ko-KR" b="1" dirty="0">
                    <a:cs typeface="Times New Roman"/>
                  </a:rPr>
                  <a:t>rates </a:t>
                </a:r>
                <a:r>
                  <a:rPr lang="en-US" altLang="ko-KR" dirty="0">
                    <a:cs typeface="Times New Roman"/>
                  </a:rPr>
                  <a:t>shown below are commonly used : </a:t>
                </a:r>
                <a:br>
                  <a:rPr lang="en-US" altLang="ko-KR" b="1" dirty="0">
                    <a:cs typeface="Times New Roman"/>
                  </a:rPr>
                </a:br>
                <a:br>
                  <a:rPr lang="en-US" altLang="ko-KR" b="1" dirty="0"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</m:e>
                    </m:d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&lt; </m:t>
                    </m:r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/>
                                <a:cs typeface="Times New Roman" pitchFamily="18" charset="0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 dirty="0" smtClean="0">
                                <a:latin typeface="Cambria Math"/>
                                <a:cs typeface="Times New Roman" pitchFamily="18" charset="0"/>
                                <a:sym typeface="Wingdings" pitchFamily="2" charset="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&lt; </m:t>
                    </m:r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&lt; </m:t>
                    </m:r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/>
                                <a:cs typeface="Times New Roman" pitchFamily="18" charset="0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 dirty="0" smtClean="0">
                                <a:latin typeface="Cambria Math"/>
                                <a:cs typeface="Times New Roman" pitchFamily="18" charset="0"/>
                                <a:sym typeface="Wingdings" pitchFamily="2" charset="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&lt; </m:t>
                    </m:r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  <m:r>
                          <a:rPr lang="en-US" altLang="ko-KR" sz="2000" i="1" baseline="30000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e>
                    </m:d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&lt;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  <m:r>
                          <a:rPr lang="en-US" altLang="ko-KR" sz="2000" i="1" baseline="30000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e>
                    </m:d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&lt; </m:t>
                    </m:r>
                    <m:r>
                      <a:rPr lang="en-US" altLang="ko-KR" sz="2000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000" i="1" baseline="30000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altLang="ko-KR" sz="2000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</a:br>
                <a:endParaRPr lang="en-US" altLang="ko-KR" sz="20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endParaRPr lang="en-US" altLang="ko-KR" sz="20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r>
                  <a:rPr lang="en-US" altLang="ko-KR" sz="2000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  <a:t>Generally, </a:t>
                </a:r>
                <a:r>
                  <a:rPr lang="en-US" altLang="ko-KR" sz="2000" b="1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  <a:t>growth rates </a:t>
                </a:r>
                <a:r>
                  <a:rPr lang="en-US" altLang="ko-KR" sz="2000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  <a:t>can be measured in a form of the following:</a:t>
                </a:r>
                <a:br>
                  <a:rPr lang="en-US" altLang="ko-KR" sz="2000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</a:br>
                <a:br>
                  <a:rPr lang="en-US" altLang="ko-KR" sz="2000" dirty="0">
                    <a:latin typeface="Century Gothic" panose="020B0502020202020204" pitchFamily="34" charset="0"/>
                    <a:cs typeface="Times New Roman" pitchFamily="18" charset="0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sz="20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endParaRPr lang="en-US" altLang="ko-KR" sz="20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endParaRPr lang="en-US" altLang="ko-KR" sz="20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endParaRPr lang="en-US" altLang="ko-KR" b="1" dirty="0">
                  <a:cs typeface="Times New Roman"/>
                </a:endParaRPr>
              </a:p>
              <a:p>
                <a:endParaRPr lang="en-US" altLang="ko-KR" b="1" dirty="0">
                  <a:cs typeface="Times New Roman"/>
                </a:endParaRPr>
              </a:p>
              <a:p>
                <a:endParaRPr lang="en-US" altLang="ko-KR" b="1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변화율</a:t>
                </a:r>
                <a:r>
                  <a:rPr lang="en-US" altLang="ko-KR" dirty="0"/>
                  <a:t>(growth rate)</a:t>
                </a:r>
                <a:r>
                  <a:rPr lang="ko-KR" altLang="en-US" dirty="0"/>
                  <a:t>은 </a:t>
                </a:r>
                <a:br>
                  <a:rPr lang="ko-KR" altLang="en-US" dirty="0"/>
                </a:br>
                <a:r>
                  <a:rPr lang="en-US" altLang="ko-KR" dirty="0"/>
                  <a:t>O(1) &lt; O(log n) &lt; O(n) &lt; O(n log n) 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) 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dirty="0"/>
                  <a:t>) 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순서이며 </a:t>
                </a:r>
                <a:r>
                  <a:rPr lang="en-US" altLang="ko-KR" dirty="0"/>
                  <a:t>O(1)</a:t>
                </a:r>
                <a:r>
                  <a:rPr lang="ko-KR" altLang="en-US" dirty="0"/>
                  <a:t>에 가까울수록 빠르다</a:t>
                </a:r>
              </a:p>
              <a:p>
                <a:endParaRPr lang="ko-KR" altLang="en-US" dirty="0"/>
              </a:p>
              <a:p>
                <a:r>
                  <a:rPr lang="ko-KR" altLang="en-US" dirty="0"/>
                  <a:t>변화율은 </a:t>
                </a:r>
                <a:r>
                  <a:rPr lang="en-US" altLang="ko-KR" dirty="0"/>
                  <a:t>T(</a:t>
                </a:r>
                <a:r>
                  <a:rPr lang="ko-KR" altLang="en-US" dirty="0"/>
                  <a:t>𝑁</a:t>
                </a:r>
                <a:r>
                  <a:rPr lang="en-US" altLang="ko-KR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ko-KR" altLang="en-US" dirty="0"/>
                  <a:t> 형식으로 표현 가능하며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실측한 </a:t>
                </a:r>
                <a:br>
                  <a:rPr lang="ko-KR" altLang="en-US" dirty="0"/>
                </a:br>
                <a:r>
                  <a:rPr lang="ko-KR" altLang="en-US" dirty="0"/>
                  <a:t>자료로 상수 ’𝑎’ 와 지수 ’𝑏’ 를 계산하여 </a:t>
                </a:r>
                <a:r>
                  <a:rPr lang="en-US" altLang="ko-KR" dirty="0"/>
                  <a:t>T(</a:t>
                </a:r>
                <a:r>
                  <a:rPr lang="ko-KR" altLang="en-US" dirty="0"/>
                  <a:t>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얻을 수 있다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2"/>
                <a:stretch>
                  <a:fillRect l="-1110" t="-1442" r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77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 &amp; Reading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Growth Rate</a:t>
            </a:r>
          </a:p>
          <a:p>
            <a:pPr lvl="1"/>
            <a:r>
              <a:rPr lang="en-US" altLang="ko-KR" b="1" dirty="0"/>
              <a:t>Comparison</a:t>
            </a:r>
          </a:p>
          <a:p>
            <a:pPr lvl="1"/>
            <a:r>
              <a:rPr lang="en-US" altLang="ko-KR" b="1" dirty="0"/>
              <a:t>Profiling and Prediction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Helper function: range(n)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std::vector&lt;int&gt; range(int n)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returns a sequence of numbers from 0 to n – 1 in vector&lt;int&gt;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3392" y="1844824"/>
            <a:ext cx="583264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&lt;vector&gt;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&lt;iostream&gt;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std::vector&lt;int&gt; range(int n)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std::vector&lt;int&gt;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for (int i = 0; i &lt; n; ++i)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result.push_back(i);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int main()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for (auto num: range(5)) 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std::cout &lt;&lt; num &lt;&lt; " ";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갈매기형 수장 7">
            <a:extLst>
              <a:ext uri="{FF2B5EF4-FFF2-40B4-BE49-F238E27FC236}">
                <a16:creationId xmlns:a16="http://schemas.microsoft.com/office/drawing/2014/main" id="{7A5C9AAD-6881-03F9-22A0-7E0E09748741}"/>
              </a:ext>
            </a:extLst>
          </p:cNvPr>
          <p:cNvSpPr/>
          <p:nvPr/>
        </p:nvSpPr>
        <p:spPr>
          <a:xfrm>
            <a:off x="5156872" y="5157192"/>
            <a:ext cx="1840568" cy="369332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0 1 2 3 4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5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Helper function: range(start, stop, step=1)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std::vector&lt;int&gt; range(int start,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stop,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step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1)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returns a sequence of numbers from start to stop – 1 with step 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3392" y="1844824"/>
            <a:ext cx="1107782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&lt;vector&gt;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&lt;iostream&gt;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std::vector&lt;int&gt; range(int start, int stop, int step = 1)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std::vector&lt;int&gt;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if (step &gt; 0)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for (int i = start; i &lt; stop; i += step) 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    result.push_back(i);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} else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for (int i = start; i &gt; stop; i += step)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    result.push_back(i);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}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77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Helper function: ctime_in_sec()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double ctime_in_sec() returns the current time in seconds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1384" y="1412776"/>
            <a:ext cx="1114982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&lt;iostream&gt;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using namespace std;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using namespace chrono;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double ctime_in_sec()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auto currentTime = system_clock::now();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auto duration = currentTime.time_since_epoch();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duration_cast&lt;milliseconds&gt;(duration).count() / 1000.0;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int main()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double startTime = ctime_in_sec();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5">
                <a:highlight>
                  <a:srgbClr val="FFFF00"/>
                </a:highlight>
                <a:latin typeface="Consolas" panose="020B0609020204030204" pitchFamily="49" charset="0"/>
                <a:cs typeface="Courier New"/>
              </a:rPr>
              <a:t>// your code here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double endTime = ctime_in_sec();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double elapsedTime = endTime - startTime;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cout &lt;&lt; "Elapsed time: " &lt;&lt; elapsedTime &lt;&lt; " seconds" &lt;&lt; endl;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107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Growth Rate Comparison - </a:t>
            </a:r>
            <a:r>
              <a:rPr lang="en-US" altLang="ko-KR" spc="-5" dirty="0"/>
              <a:t>Hypothetical</a:t>
            </a:r>
            <a:r>
              <a:rPr lang="en-US" altLang="ko-KR" spc="10" dirty="0"/>
              <a:t> </a:t>
            </a:r>
            <a:r>
              <a:rPr lang="en-US" altLang="ko-KR" spc="-10" dirty="0"/>
              <a:t>Running</a:t>
            </a:r>
            <a:r>
              <a:rPr lang="en-US" altLang="ko-KR" spc="-5" dirty="0"/>
              <a:t> Time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The running time on a hypothetical computer that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operations per second for varies problem sizes</a:t>
                </a: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2"/>
                <a:endParaRPr lang="en-US" altLang="ko-KR" dirty="0">
                  <a:cs typeface="Times New Roman"/>
                </a:endParaRPr>
              </a:p>
              <a:p>
                <a:pPr lvl="2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14083"/>
              </p:ext>
            </p:extLst>
          </p:nvPr>
        </p:nvGraphicFramePr>
        <p:xfrm>
          <a:off x="959661" y="2472798"/>
          <a:ext cx="10536939" cy="3692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321181078"/>
                    </a:ext>
                  </a:extLst>
                </a:gridCol>
                <a:gridCol w="113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2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2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395">
                <a:tc gridSpan="3"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Notation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n</a:t>
                      </a:r>
                      <a:r>
                        <a:rPr lang="en-US" sz="1400" b="1" dirty="0">
                          <a:latin typeface="Tahoma"/>
                          <a:cs typeface="Tahoma"/>
                        </a:rPr>
                        <a:t> =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10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Tahoma"/>
                          <a:cs typeface="Tahoma"/>
                        </a:rPr>
                        <a:t>n =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57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Tahoma"/>
                          <a:cs typeface="Tahoma"/>
                        </a:rPr>
                        <a:t>n =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57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Tahoma"/>
                          <a:cs typeface="Tahoma"/>
                        </a:rPr>
                        <a:t>n =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marL="0" marR="0" marT="57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Tahoma"/>
                          <a:cs typeface="Tahoma"/>
                        </a:rPr>
                        <a:t>n =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marL="0" marR="0" marT="57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Tahoma"/>
                          <a:cs typeface="Tahoma"/>
                        </a:rPr>
                        <a:t>n =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marL="0" marR="0" marT="57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O(1)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Constant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상수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3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3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O(log(n))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Logarithmic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대수 함수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400" spc="3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13</a:t>
                      </a:r>
                      <a:r>
                        <a:rPr sz="1400" spc="3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17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O(n)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Linear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선형 함수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lang="en-US" sz="1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100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O(nlog(n))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log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선형 대수 함수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33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664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13.3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1.6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sec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O(n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Quadratic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차 함수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100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µsec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400" spc="3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5" dirty="0">
                          <a:latin typeface="Tahoma"/>
                          <a:cs typeface="Tahoma"/>
                        </a:rPr>
                        <a:t>1.7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min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16.7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min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11.6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days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O(n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49530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Cubic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차 함수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16.7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min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11.6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days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31.7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years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31709</a:t>
                      </a:r>
                      <a:r>
                        <a:rPr lang="en-US"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years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501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O(2</a:t>
                      </a:r>
                      <a:r>
                        <a:rPr sz="1350" baseline="24691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48895" marB="0" anchor="ctr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Exponential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400" dirty="0">
                          <a:latin typeface="Tahoma"/>
                          <a:cs typeface="Tahoma"/>
                        </a:rPr>
                        <a:t>지수 함수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msec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3e17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years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A8A80F3-FADB-4F56-92B3-FA7F22DC85FF}"/>
                  </a:ext>
                </a:extLst>
              </p:cNvPr>
              <p:cNvSpPr/>
              <p:nvPr/>
            </p:nvSpPr>
            <p:spPr>
              <a:xfrm>
                <a:off x="942076" y="1712114"/>
                <a:ext cx="10110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(1)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3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(2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A8A80F3-FADB-4F56-92B3-FA7F22DC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76" y="1712114"/>
                <a:ext cx="10110578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6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Growth Rate Comparison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pc="110" dirty="0">
              <a:cs typeface="Times New Roman"/>
            </a:endParaRPr>
          </a:p>
          <a:p>
            <a:pPr lvl="2"/>
            <a:endParaRPr lang="en-US" altLang="ko-KR" spc="110" dirty="0">
              <a:cs typeface="Times New Roman"/>
            </a:endParaRPr>
          </a:p>
          <a:p>
            <a:pPr lvl="2"/>
            <a:endParaRPr lang="en-US" altLang="ko-KR" spc="110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1" name="object 4"/>
          <p:cNvSpPr txBox="1"/>
          <p:nvPr/>
        </p:nvSpPr>
        <p:spPr>
          <a:xfrm>
            <a:off x="2659333" y="6276751"/>
            <a:ext cx="670196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+mn-ea"/>
                <a:cs typeface="Arial"/>
              </a:rPr>
              <a:t>A</a:t>
            </a:r>
            <a:r>
              <a:rPr sz="2000" b="1" spc="-60" dirty="0">
                <a:latin typeface="+mn-ea"/>
                <a:cs typeface="Arial"/>
              </a:rPr>
              <a:t> </a:t>
            </a:r>
            <a:r>
              <a:rPr sz="2000" b="1" spc="-5" dirty="0">
                <a:latin typeface="+mn-ea"/>
                <a:cs typeface="Arial"/>
              </a:rPr>
              <a:t>comparison</a:t>
            </a:r>
            <a:r>
              <a:rPr sz="2000" b="1" spc="-10" dirty="0">
                <a:latin typeface="+mn-ea"/>
                <a:cs typeface="Arial"/>
              </a:rPr>
              <a:t> </a:t>
            </a:r>
            <a:r>
              <a:rPr sz="2000" b="1" dirty="0">
                <a:latin typeface="+mn-ea"/>
                <a:cs typeface="Arial"/>
              </a:rPr>
              <a:t>of growth-rate </a:t>
            </a:r>
            <a:r>
              <a:rPr sz="2000" b="1" spc="-5" dirty="0">
                <a:latin typeface="+mn-ea"/>
                <a:cs typeface="Arial"/>
              </a:rPr>
              <a:t>functions</a:t>
            </a:r>
            <a:r>
              <a:rPr sz="2000" b="1" dirty="0">
                <a:latin typeface="+mn-ea"/>
                <a:cs typeface="Arial"/>
              </a:rPr>
              <a:t> in graphical </a:t>
            </a:r>
            <a:r>
              <a:rPr sz="2000" b="1" spc="-5" dirty="0">
                <a:latin typeface="+mn-ea"/>
                <a:cs typeface="Arial"/>
              </a:rPr>
              <a:t>form</a:t>
            </a:r>
            <a:endParaRPr sz="2000" b="1" dirty="0">
              <a:latin typeface="+mn-ea"/>
              <a:cs typeface="Arial"/>
            </a:endParaRPr>
          </a:p>
        </p:txBody>
      </p:sp>
      <p:pic>
        <p:nvPicPr>
          <p:cNvPr id="12" name="내용 개체 틀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395633"/>
            <a:ext cx="6701969" cy="4680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91295" y="813378"/>
                <a:ext cx="10110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(1)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3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(2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95" y="813378"/>
                <a:ext cx="10110578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6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Growth Rate Comparison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pc="110" dirty="0">
              <a:cs typeface="Times New Roman"/>
            </a:endParaRPr>
          </a:p>
          <a:p>
            <a:pPr lvl="2"/>
            <a:endParaRPr lang="en-US" altLang="ko-KR" spc="110" dirty="0">
              <a:cs typeface="Times New Roman"/>
            </a:endParaRPr>
          </a:p>
          <a:p>
            <a:pPr lvl="2"/>
            <a:endParaRPr lang="en-US" altLang="ko-KR" spc="110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1" name="object 4"/>
          <p:cNvSpPr txBox="1"/>
          <p:nvPr/>
        </p:nvSpPr>
        <p:spPr>
          <a:xfrm>
            <a:off x="2659333" y="6276751"/>
            <a:ext cx="670196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+mn-ea"/>
                <a:cs typeface="Arial"/>
              </a:rPr>
              <a:t>A</a:t>
            </a:r>
            <a:r>
              <a:rPr sz="2000" b="1" spc="-60" dirty="0">
                <a:latin typeface="+mn-ea"/>
                <a:cs typeface="Arial"/>
              </a:rPr>
              <a:t> </a:t>
            </a:r>
            <a:r>
              <a:rPr sz="2000" b="1" spc="-5" dirty="0">
                <a:latin typeface="+mn-ea"/>
                <a:cs typeface="Arial"/>
              </a:rPr>
              <a:t>comparison</a:t>
            </a:r>
            <a:r>
              <a:rPr sz="2000" b="1" spc="-10" dirty="0">
                <a:latin typeface="+mn-ea"/>
                <a:cs typeface="Arial"/>
              </a:rPr>
              <a:t> </a:t>
            </a:r>
            <a:r>
              <a:rPr sz="2000" b="1" dirty="0">
                <a:latin typeface="+mn-ea"/>
                <a:cs typeface="Arial"/>
              </a:rPr>
              <a:t>of growth-rate </a:t>
            </a:r>
            <a:r>
              <a:rPr sz="2000" b="1" spc="-5" dirty="0">
                <a:latin typeface="+mn-ea"/>
                <a:cs typeface="Arial"/>
              </a:rPr>
              <a:t>functions</a:t>
            </a:r>
            <a:r>
              <a:rPr sz="2000" b="1" dirty="0">
                <a:latin typeface="+mn-ea"/>
                <a:cs typeface="Arial"/>
              </a:rPr>
              <a:t> in graphical </a:t>
            </a:r>
            <a:r>
              <a:rPr sz="2000" b="1" spc="-5" dirty="0">
                <a:latin typeface="+mn-ea"/>
                <a:cs typeface="Arial"/>
              </a:rPr>
              <a:t>form</a:t>
            </a:r>
            <a:endParaRPr sz="2000" b="1" dirty="0">
              <a:latin typeface="+mn-ea"/>
              <a:cs typeface="Arial"/>
            </a:endParaRPr>
          </a:p>
        </p:txBody>
      </p:sp>
      <p:pic>
        <p:nvPicPr>
          <p:cNvPr id="12" name="내용 개체 틀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27" y="2708920"/>
            <a:ext cx="4924634" cy="3439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91295" y="813378"/>
                <a:ext cx="101105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(1)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log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⁡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3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&lt; 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(2</m:t>
                      </m:r>
                      <m:r>
                        <a:rPr lang="en-US" altLang="ko-KR" sz="2400" i="1" baseline="30000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𝑛</m:t>
                      </m:r>
                      <m:r>
                        <a:rPr lang="en-US" altLang="ko-KR" sz="2400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95" y="813378"/>
                <a:ext cx="10110578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1FD6C51-0697-4425-8EC5-273C4674E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910792"/>
            <a:ext cx="5471815" cy="3287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C2373D-14E0-445B-AEA2-A2D38F2E7544}"/>
                  </a:ext>
                </a:extLst>
              </p:cNvPr>
              <p:cNvSpPr txBox="1"/>
              <p:nvPr/>
            </p:nvSpPr>
            <p:spPr>
              <a:xfrm>
                <a:off x="4969647" y="1570911"/>
                <a:ext cx="2215017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C2373D-14E0-445B-AEA2-A2D38F2E7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47" y="1570911"/>
                <a:ext cx="2215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3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FDEDE6CF-30E9-47F9-9EA5-297D7E76CE50}" vid="{E805AB16-7327-4797-930E-BD4F5DE569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13168</TotalTime>
  <Words>2635</Words>
  <Application>Microsoft Office PowerPoint</Application>
  <PresentationFormat>와이드스크린</PresentationFormat>
  <Paragraphs>474</Paragraphs>
  <Slides>25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1" baseType="lpstr">
      <vt:lpstr>Noto Sans CJK KR</vt:lpstr>
      <vt:lpstr>Noto Sans CJK KR Medium</vt:lpstr>
      <vt:lpstr>나눔고딕</vt:lpstr>
      <vt:lpstr>맑은 고딕</vt:lpstr>
      <vt:lpstr>배달의민족 주아</vt:lpstr>
      <vt:lpstr>Arial Rounded MT Bold</vt:lpstr>
      <vt:lpstr>Cambria Math</vt:lpstr>
      <vt:lpstr>Century Gothic</vt:lpstr>
      <vt:lpstr>Consolas</vt:lpstr>
      <vt:lpstr>Courier New</vt:lpstr>
      <vt:lpstr>Gill Sans MT</vt:lpstr>
      <vt:lpstr>Tahoma</vt:lpstr>
      <vt:lpstr>Times New Roman</vt:lpstr>
      <vt:lpstr>Wingdings</vt:lpstr>
      <vt:lpstr>Wingdings 2</vt:lpstr>
      <vt:lpstr>DS_Python</vt:lpstr>
      <vt:lpstr>Data Structures Chapter 2-4</vt:lpstr>
      <vt:lpstr>PowerPoint 프레젠테이션</vt:lpstr>
      <vt:lpstr>Agenda &amp; Reading</vt:lpstr>
      <vt:lpstr>Helper function: range(n)</vt:lpstr>
      <vt:lpstr>Helper function: range(start, stop, step=1)</vt:lpstr>
      <vt:lpstr>Helper function: ctime_in_sec()</vt:lpstr>
      <vt:lpstr>1 Growth Rate Comparison - Hypothetical Running Time</vt:lpstr>
      <vt:lpstr>1 Growth Rate Comparison </vt:lpstr>
      <vt:lpstr>1 Growth Rate Comparison </vt:lpstr>
      <vt:lpstr>2 Growth Rate Examples - Constant Growth Rate - O(1)</vt:lpstr>
      <vt:lpstr>2 Growth Rate Examples - Logarithmic Growth Rate - O(log n)</vt:lpstr>
      <vt:lpstr>2 Growth Rate Examples - Linear Growth Rate - O(n)</vt:lpstr>
      <vt:lpstr>2 Growth Rate Examples - n* log n Growth Rate - O(n log(n))</vt:lpstr>
      <vt:lpstr>2 Growth Rate Examples - Quadratic Growth Rate - O(n2)</vt:lpstr>
      <vt:lpstr>2 Growth Rate Examples - Cubic Growth Rate - O(n3)</vt:lpstr>
      <vt:lpstr>2 Growth Rate Examples - Exponential Growth Rate - O(2n)</vt:lpstr>
      <vt:lpstr>Exercise </vt:lpstr>
      <vt:lpstr>Exercise</vt:lpstr>
      <vt:lpstr>Quiz</vt:lpstr>
      <vt:lpstr>Quiz</vt:lpstr>
      <vt:lpstr>3 Profiling: Measuring Growth Rate  </vt:lpstr>
      <vt:lpstr>3 Profiling: Measuring Growth Rate  </vt:lpstr>
      <vt:lpstr>3 Profiling: Measuring Growth Rate - Example  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김영섭/77010</cp:lastModifiedBy>
  <cp:revision>787</cp:revision>
  <dcterms:created xsi:type="dcterms:W3CDTF">2014-02-12T09:15:05Z</dcterms:created>
  <dcterms:modified xsi:type="dcterms:W3CDTF">2024-03-25T01:28:49Z</dcterms:modified>
</cp:coreProperties>
</file>