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sldIdLst>
    <p:sldId id="256" r:id="rId5"/>
    <p:sldId id="257" r:id="rId6"/>
    <p:sldId id="258" r:id="rId7"/>
  </p:sldIdLst>
  <p:sldSz cx="42794238" cy="30267275"/>
  <p:notesSz cx="9144000" cy="6858000"/>
  <p:defaultTextStyle>
    <a:defPPr>
      <a:defRPr lang="en-US"/>
    </a:defPPr>
    <a:lvl1pPr marL="0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8pPr>
    <a:lvl9pPr marL="16699377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napToObjects="1">
      <p:cViewPr>
        <p:scale>
          <a:sx n="40" d="100"/>
          <a:sy n="40" d="100"/>
        </p:scale>
        <p:origin x="352" y="-836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8pPr>
    <a:lvl9pPr marL="16699377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4313" y="514350"/>
            <a:ext cx="36353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2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53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7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0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2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49" y="19449529"/>
            <a:ext cx="36375102" cy="6011417"/>
          </a:xfrm>
        </p:spPr>
        <p:txBody>
          <a:bodyPr anchor="t"/>
          <a:lstStyle>
            <a:lvl1pPr algn="l">
              <a:defRPr sz="1765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49" y="12828566"/>
            <a:ext cx="36375102" cy="6620965"/>
          </a:xfrm>
        </p:spPr>
        <p:txBody>
          <a:bodyPr anchor="b"/>
          <a:lstStyle>
            <a:lvl1pPr marL="0" indent="0">
              <a:buNone/>
              <a:defRPr sz="8919">
                <a:solidFill>
                  <a:schemeClr val="tx1">
                    <a:tint val="75000"/>
                  </a:schemeClr>
                </a:solidFill>
              </a:defRPr>
            </a:lvl1pPr>
            <a:lvl2pPr marL="201785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35711" indent="0">
              <a:buNone/>
              <a:defRPr sz="7080">
                <a:solidFill>
                  <a:schemeClr val="tx1">
                    <a:tint val="75000"/>
                  </a:schemeClr>
                </a:solidFill>
              </a:defRPr>
            </a:lvl3pPr>
            <a:lvl4pPr marL="6053568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4pPr>
            <a:lvl5pPr marL="8071423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5pPr>
            <a:lvl6pPr marL="10089279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6pPr>
            <a:lvl7pPr marL="12107135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7pPr>
            <a:lvl8pPr marL="14124990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8pPr>
            <a:lvl9pPr marL="16142848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712" y="7062368"/>
            <a:ext cx="18900788" cy="19975002"/>
          </a:xfrm>
        </p:spPr>
        <p:txBody>
          <a:bodyPr/>
          <a:lstStyle>
            <a:lvl1pPr>
              <a:defRPr sz="12321"/>
            </a:lvl1pPr>
            <a:lvl2pPr>
              <a:defRPr sz="10574"/>
            </a:lvl2pPr>
            <a:lvl3pPr>
              <a:defRPr sz="8919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3738" y="7062368"/>
            <a:ext cx="18900788" cy="19975002"/>
          </a:xfrm>
        </p:spPr>
        <p:txBody>
          <a:bodyPr/>
          <a:lstStyle>
            <a:lvl1pPr>
              <a:defRPr sz="12321"/>
            </a:lvl1pPr>
            <a:lvl2pPr>
              <a:defRPr sz="10574"/>
            </a:lvl2pPr>
            <a:lvl3pPr>
              <a:defRPr sz="8919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4" y="6775108"/>
            <a:ext cx="18908221" cy="2823543"/>
          </a:xfrm>
        </p:spPr>
        <p:txBody>
          <a:bodyPr anchor="b"/>
          <a:lstStyle>
            <a:lvl1pPr marL="0" indent="0">
              <a:buNone/>
              <a:defRPr sz="10574" b="1"/>
            </a:lvl1pPr>
            <a:lvl2pPr marL="2017856" indent="0">
              <a:buNone/>
              <a:defRPr sz="8919" b="1"/>
            </a:lvl2pPr>
            <a:lvl3pPr marL="4035711" indent="0">
              <a:buNone/>
              <a:defRPr sz="8000" b="1"/>
            </a:lvl3pPr>
            <a:lvl4pPr marL="6053568" indent="0">
              <a:buNone/>
              <a:defRPr sz="7080" b="1"/>
            </a:lvl4pPr>
            <a:lvl5pPr marL="8071423" indent="0">
              <a:buNone/>
              <a:defRPr sz="7080" b="1"/>
            </a:lvl5pPr>
            <a:lvl6pPr marL="10089279" indent="0">
              <a:buNone/>
              <a:defRPr sz="7080" b="1"/>
            </a:lvl6pPr>
            <a:lvl7pPr marL="12107135" indent="0">
              <a:buNone/>
              <a:defRPr sz="7080" b="1"/>
            </a:lvl7pPr>
            <a:lvl8pPr marL="14124990" indent="0">
              <a:buNone/>
              <a:defRPr sz="7080" b="1"/>
            </a:lvl8pPr>
            <a:lvl9pPr marL="16142848" indent="0">
              <a:buNone/>
              <a:defRPr sz="7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4" y="9598650"/>
            <a:ext cx="18908221" cy="17438717"/>
          </a:xfrm>
        </p:spPr>
        <p:txBody>
          <a:bodyPr/>
          <a:lstStyle>
            <a:lvl1pPr>
              <a:defRPr sz="10574"/>
            </a:lvl1pPr>
            <a:lvl2pPr>
              <a:defRPr sz="8919"/>
            </a:lvl2pPr>
            <a:lvl3pPr>
              <a:defRPr sz="8000"/>
            </a:lvl3pPr>
            <a:lvl4pPr>
              <a:defRPr sz="7080"/>
            </a:lvl4pPr>
            <a:lvl5pPr>
              <a:defRPr sz="7080"/>
            </a:lvl5pPr>
            <a:lvl6pPr>
              <a:defRPr sz="7080"/>
            </a:lvl6pPr>
            <a:lvl7pPr>
              <a:defRPr sz="7080"/>
            </a:lvl7pPr>
            <a:lvl8pPr>
              <a:defRPr sz="7080"/>
            </a:lvl8pPr>
            <a:lvl9pPr>
              <a:defRPr sz="7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1" y="6775108"/>
            <a:ext cx="18915648" cy="2823543"/>
          </a:xfrm>
        </p:spPr>
        <p:txBody>
          <a:bodyPr anchor="b"/>
          <a:lstStyle>
            <a:lvl1pPr marL="0" indent="0">
              <a:buNone/>
              <a:defRPr sz="10574" b="1"/>
            </a:lvl1pPr>
            <a:lvl2pPr marL="2017856" indent="0">
              <a:buNone/>
              <a:defRPr sz="8919" b="1"/>
            </a:lvl2pPr>
            <a:lvl3pPr marL="4035711" indent="0">
              <a:buNone/>
              <a:defRPr sz="8000" b="1"/>
            </a:lvl3pPr>
            <a:lvl4pPr marL="6053568" indent="0">
              <a:buNone/>
              <a:defRPr sz="7080" b="1"/>
            </a:lvl4pPr>
            <a:lvl5pPr marL="8071423" indent="0">
              <a:buNone/>
              <a:defRPr sz="7080" b="1"/>
            </a:lvl5pPr>
            <a:lvl6pPr marL="10089279" indent="0">
              <a:buNone/>
              <a:defRPr sz="7080" b="1"/>
            </a:lvl6pPr>
            <a:lvl7pPr marL="12107135" indent="0">
              <a:buNone/>
              <a:defRPr sz="7080" b="1"/>
            </a:lvl7pPr>
            <a:lvl8pPr marL="14124990" indent="0">
              <a:buNone/>
              <a:defRPr sz="7080" b="1"/>
            </a:lvl8pPr>
            <a:lvl9pPr marL="16142848" indent="0">
              <a:buNone/>
              <a:defRPr sz="7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1" y="9598650"/>
            <a:ext cx="18915648" cy="17438717"/>
          </a:xfrm>
        </p:spPr>
        <p:txBody>
          <a:bodyPr/>
          <a:lstStyle>
            <a:lvl1pPr>
              <a:defRPr sz="10574"/>
            </a:lvl1pPr>
            <a:lvl2pPr>
              <a:defRPr sz="8919"/>
            </a:lvl2pPr>
            <a:lvl3pPr>
              <a:defRPr sz="8000"/>
            </a:lvl3pPr>
            <a:lvl4pPr>
              <a:defRPr sz="7080"/>
            </a:lvl4pPr>
            <a:lvl5pPr>
              <a:defRPr sz="7080"/>
            </a:lvl5pPr>
            <a:lvl6pPr>
              <a:defRPr sz="7080"/>
            </a:lvl6pPr>
            <a:lvl7pPr>
              <a:defRPr sz="7080"/>
            </a:lvl7pPr>
            <a:lvl8pPr>
              <a:defRPr sz="7080"/>
            </a:lvl8pPr>
            <a:lvl9pPr>
              <a:defRPr sz="7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5" y="1205086"/>
            <a:ext cx="14079010" cy="5128622"/>
          </a:xfrm>
        </p:spPr>
        <p:txBody>
          <a:bodyPr anchor="b"/>
          <a:lstStyle>
            <a:lvl1pPr algn="l">
              <a:defRPr sz="891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8" y="1205090"/>
            <a:ext cx="23923168" cy="25832280"/>
          </a:xfrm>
        </p:spPr>
        <p:txBody>
          <a:bodyPr/>
          <a:lstStyle>
            <a:lvl1pPr>
              <a:defRPr sz="14160"/>
            </a:lvl1pPr>
            <a:lvl2pPr>
              <a:defRPr sz="12321"/>
            </a:lvl2pPr>
            <a:lvl3pPr>
              <a:defRPr sz="10574"/>
            </a:lvl3pPr>
            <a:lvl4pPr>
              <a:defRPr sz="8919"/>
            </a:lvl4pPr>
            <a:lvl5pPr>
              <a:defRPr sz="8919"/>
            </a:lvl5pPr>
            <a:lvl6pPr>
              <a:defRPr sz="8919"/>
            </a:lvl6pPr>
            <a:lvl7pPr>
              <a:defRPr sz="8919"/>
            </a:lvl7pPr>
            <a:lvl8pPr>
              <a:defRPr sz="8919"/>
            </a:lvl8pPr>
            <a:lvl9pPr>
              <a:defRPr sz="89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5" y="6333711"/>
            <a:ext cx="14079010" cy="20703659"/>
          </a:xfrm>
        </p:spPr>
        <p:txBody>
          <a:bodyPr/>
          <a:lstStyle>
            <a:lvl1pPr marL="0" indent="0">
              <a:buNone/>
              <a:defRPr sz="6161"/>
            </a:lvl1pPr>
            <a:lvl2pPr marL="2017856" indent="0">
              <a:buNone/>
              <a:defRPr sz="5241"/>
            </a:lvl2pPr>
            <a:lvl3pPr marL="4035711" indent="0">
              <a:buNone/>
              <a:defRPr sz="4414"/>
            </a:lvl3pPr>
            <a:lvl4pPr marL="6053568" indent="0">
              <a:buNone/>
              <a:defRPr sz="3954"/>
            </a:lvl4pPr>
            <a:lvl5pPr marL="8071423" indent="0">
              <a:buNone/>
              <a:defRPr sz="3954"/>
            </a:lvl5pPr>
            <a:lvl6pPr marL="10089279" indent="0">
              <a:buNone/>
              <a:defRPr sz="3954"/>
            </a:lvl6pPr>
            <a:lvl7pPr marL="12107135" indent="0">
              <a:buNone/>
              <a:defRPr sz="3954"/>
            </a:lvl7pPr>
            <a:lvl8pPr marL="14124990" indent="0">
              <a:buNone/>
              <a:defRPr sz="3954"/>
            </a:lvl8pPr>
            <a:lvl9pPr marL="16142848" indent="0">
              <a:buNone/>
              <a:defRPr sz="39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1" y="21187093"/>
            <a:ext cx="25676543" cy="2501256"/>
          </a:xfrm>
        </p:spPr>
        <p:txBody>
          <a:bodyPr anchor="b"/>
          <a:lstStyle>
            <a:lvl1pPr algn="l">
              <a:defRPr sz="891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1" y="3942918"/>
            <a:ext cx="25676543" cy="16509422"/>
          </a:xfrm>
        </p:spPr>
        <p:txBody>
          <a:bodyPr/>
          <a:lstStyle>
            <a:lvl1pPr marL="0" indent="0">
              <a:buNone/>
              <a:defRPr sz="14160"/>
            </a:lvl1pPr>
            <a:lvl2pPr marL="2017856" indent="0">
              <a:buNone/>
              <a:defRPr sz="12321"/>
            </a:lvl2pPr>
            <a:lvl3pPr marL="4035711" indent="0">
              <a:buNone/>
              <a:defRPr sz="10574"/>
            </a:lvl3pPr>
            <a:lvl4pPr marL="6053568" indent="0">
              <a:buNone/>
              <a:defRPr sz="8919"/>
            </a:lvl4pPr>
            <a:lvl5pPr marL="8071423" indent="0">
              <a:buNone/>
              <a:defRPr sz="8919"/>
            </a:lvl5pPr>
            <a:lvl6pPr marL="10089279" indent="0">
              <a:buNone/>
              <a:defRPr sz="8919"/>
            </a:lvl6pPr>
            <a:lvl7pPr marL="12107135" indent="0">
              <a:buNone/>
              <a:defRPr sz="8919"/>
            </a:lvl7pPr>
            <a:lvl8pPr marL="14124990" indent="0">
              <a:buNone/>
              <a:defRPr sz="8919"/>
            </a:lvl8pPr>
            <a:lvl9pPr marL="16142848" indent="0">
              <a:buNone/>
              <a:defRPr sz="891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1" y="23688349"/>
            <a:ext cx="25676543" cy="3552199"/>
          </a:xfrm>
        </p:spPr>
        <p:txBody>
          <a:bodyPr/>
          <a:lstStyle>
            <a:lvl1pPr marL="0" indent="0">
              <a:buNone/>
              <a:defRPr sz="6161"/>
            </a:lvl1pPr>
            <a:lvl2pPr marL="2017856" indent="0">
              <a:buNone/>
              <a:defRPr sz="5241"/>
            </a:lvl2pPr>
            <a:lvl3pPr marL="4035711" indent="0">
              <a:buNone/>
              <a:defRPr sz="4414"/>
            </a:lvl3pPr>
            <a:lvl4pPr marL="6053568" indent="0">
              <a:buNone/>
              <a:defRPr sz="3954"/>
            </a:lvl4pPr>
            <a:lvl5pPr marL="8071423" indent="0">
              <a:buNone/>
              <a:defRPr sz="3954"/>
            </a:lvl5pPr>
            <a:lvl6pPr marL="10089279" indent="0">
              <a:buNone/>
              <a:defRPr sz="3954"/>
            </a:lvl6pPr>
            <a:lvl7pPr marL="12107135" indent="0">
              <a:buNone/>
              <a:defRPr sz="3954"/>
            </a:lvl7pPr>
            <a:lvl8pPr marL="14124990" indent="0">
              <a:buNone/>
              <a:defRPr sz="3954"/>
            </a:lvl8pPr>
            <a:lvl9pPr marL="16142848" indent="0">
              <a:buNone/>
              <a:defRPr sz="39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2691403"/>
            <a:ext cx="38514814" cy="4585951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8078281"/>
            <a:ext cx="38514814" cy="19975002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2017856" rtl="0" eaLnBrk="1" latinLnBrk="0" hangingPunct="1">
        <a:spcBef>
          <a:spcPct val="0"/>
        </a:spcBef>
        <a:buNone/>
        <a:defRPr sz="194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3392" indent="-1513392" algn="l" defTabSz="2017856" rtl="0" eaLnBrk="1" latinLnBrk="0" hangingPunct="1">
        <a:spcBef>
          <a:spcPct val="20000"/>
        </a:spcBef>
        <a:buFont typeface="Arial"/>
        <a:buChar char="•"/>
        <a:defRPr sz="12321" kern="1200">
          <a:solidFill>
            <a:schemeClr val="tx1"/>
          </a:solidFill>
          <a:latin typeface="+mn-lt"/>
          <a:ea typeface="+mn-ea"/>
          <a:cs typeface="+mn-cs"/>
        </a:defRPr>
      </a:lvl1pPr>
      <a:lvl2pPr marL="3279016" indent="-1261160" algn="l" defTabSz="2017856" rtl="0" eaLnBrk="1" latinLnBrk="0" hangingPunct="1">
        <a:spcBef>
          <a:spcPct val="20000"/>
        </a:spcBef>
        <a:buFont typeface="Arial"/>
        <a:buChar char="–"/>
        <a:defRPr sz="10574" kern="1200">
          <a:solidFill>
            <a:schemeClr val="tx1"/>
          </a:solidFill>
          <a:latin typeface="+mn-lt"/>
          <a:ea typeface="+mn-ea"/>
          <a:cs typeface="+mn-cs"/>
        </a:defRPr>
      </a:lvl2pPr>
      <a:lvl3pPr marL="5044640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3pPr>
      <a:lvl4pPr marL="7062496" indent="-1008928" algn="l" defTabSz="201785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351" indent="-1008928" algn="l" defTabSz="2017856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1098207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6pPr>
      <a:lvl7pPr marL="13116062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7pPr>
      <a:lvl8pPr marL="15133920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8pPr>
      <a:lvl9pPr marL="17151776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17856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35711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053568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071423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9279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107135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4990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2848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liu17@ncsu.edu" TargetMode="External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.wmf"/><Relationship Id="rId7" Type="http://schemas.openxmlformats.org/officeDocument/2006/relationships/hyperlink" Target="mailto:rgong2@ncsu.edu" TargetMode="Externa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w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hyperlink" Target="mailto:hchen36@ncsu.edu" TargetMode="External"/><Relationship Id="rId11" Type="http://schemas.openxmlformats.org/officeDocument/2006/relationships/image" Target="../media/image1.wmf"/><Relationship Id="rId24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28" Type="http://schemas.openxmlformats.org/officeDocument/2006/relationships/image" Target="../media/image8.w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wmf"/><Relationship Id="rId4" Type="http://schemas.openxmlformats.org/officeDocument/2006/relationships/image" Target="../media/image9.png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ame 71"/>
          <p:cNvSpPr/>
          <p:nvPr/>
        </p:nvSpPr>
        <p:spPr>
          <a:xfrm>
            <a:off x="29216936" y="3399690"/>
            <a:ext cx="13046243" cy="26698640"/>
          </a:xfrm>
          <a:prstGeom prst="frame">
            <a:avLst>
              <a:gd name="adj1" fmla="val 521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25436" y="3459144"/>
            <a:ext cx="12396942" cy="26698640"/>
          </a:xfrm>
          <a:prstGeom prst="frame">
            <a:avLst>
              <a:gd name="adj1" fmla="val 521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12692496" y="3399690"/>
            <a:ext cx="16408754" cy="5734640"/>
          </a:xfrm>
          <a:prstGeom prst="frame">
            <a:avLst>
              <a:gd name="adj1" fmla="val 521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8" y="24317261"/>
            <a:ext cx="6650714" cy="4988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79" y="18643818"/>
            <a:ext cx="6601353" cy="49510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43172" y="58785"/>
            <a:ext cx="27472711" cy="2704895"/>
          </a:xfrm>
          <a:prstGeom prst="rect">
            <a:avLst/>
          </a:prstGeom>
        </p:spPr>
        <p:txBody>
          <a:bodyPr vert="horz" lIns="403555" tIns="201777" rIns="403555" bIns="201777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494" dirty="0" err="1" smtClean="0"/>
              <a:t>Denoising</a:t>
            </a:r>
            <a:r>
              <a:rPr lang="en-US" sz="11494" dirty="0" smtClean="0"/>
              <a:t> with </a:t>
            </a:r>
            <a:r>
              <a:rPr lang="en-US" sz="11494" dirty="0"/>
              <a:t>S</a:t>
            </a:r>
            <a:r>
              <a:rPr lang="en-US" sz="11494" dirty="0" smtClean="0"/>
              <a:t>ubspace </a:t>
            </a:r>
            <a:r>
              <a:rPr lang="en-US" sz="11494" dirty="0"/>
              <a:t>L</a:t>
            </a:r>
            <a:r>
              <a:rPr lang="en-US" sz="11494" dirty="0" smtClean="0"/>
              <a:t>earning</a:t>
            </a:r>
            <a:endParaRPr lang="en-US" sz="11494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67231" y="2311698"/>
            <a:ext cx="27835739" cy="1090505"/>
          </a:xfrm>
          <a:prstGeom prst="rect">
            <a:avLst/>
          </a:prstGeom>
        </p:spPr>
        <p:txBody>
          <a:bodyPr vert="horz" lIns="403555" tIns="201777" rIns="403555" bIns="201777" rtlCol="0">
            <a:norm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10" dirty="0"/>
              <a:t>Chen, </a:t>
            </a:r>
            <a:r>
              <a:rPr lang="en-US" sz="3310" dirty="0" err="1" smtClean="0"/>
              <a:t>Haoyu</a:t>
            </a:r>
            <a:r>
              <a:rPr lang="en-US" sz="3310" dirty="0"/>
              <a:t> (</a:t>
            </a:r>
            <a:r>
              <a:rPr lang="en-US" sz="3310" dirty="0">
                <a:hlinkClick r:id="rId6"/>
              </a:rPr>
              <a:t>hchen36@ncsu.edu</a:t>
            </a:r>
            <a:r>
              <a:rPr lang="en-US" sz="3310" dirty="0" smtClean="0"/>
              <a:t>)    Gong</a:t>
            </a:r>
            <a:r>
              <a:rPr lang="en-US" sz="3310" dirty="0"/>
              <a:t>, </a:t>
            </a:r>
            <a:r>
              <a:rPr lang="en-US" sz="3310" dirty="0" err="1" smtClean="0"/>
              <a:t>Renfei</a:t>
            </a:r>
            <a:r>
              <a:rPr lang="en-US" sz="3310" dirty="0"/>
              <a:t> </a:t>
            </a:r>
            <a:r>
              <a:rPr lang="en-US" sz="3310" dirty="0" smtClean="0"/>
              <a:t>(</a:t>
            </a:r>
            <a:r>
              <a:rPr lang="en-US" sz="3310" dirty="0" smtClean="0">
                <a:hlinkClick r:id="rId7"/>
              </a:rPr>
              <a:t>rgong2@ncsu.edu</a:t>
            </a:r>
            <a:r>
              <a:rPr lang="en-US" sz="3310" dirty="0" smtClean="0"/>
              <a:t>)     </a:t>
            </a:r>
            <a:r>
              <a:rPr lang="en-US" sz="3310" dirty="0"/>
              <a:t>Liu, </a:t>
            </a:r>
            <a:r>
              <a:rPr lang="en-US" sz="3310" dirty="0" smtClean="0"/>
              <a:t>Bowen (</a:t>
            </a:r>
            <a:r>
              <a:rPr lang="en-US" sz="3310" dirty="0" smtClean="0">
                <a:hlinkClick r:id="rId8"/>
              </a:rPr>
              <a:t>bliu17@ncsu.edu</a:t>
            </a:r>
            <a:r>
              <a:rPr lang="en-US" sz="3310" dirty="0" smtClean="0"/>
              <a:t>)     </a:t>
            </a:r>
            <a:endParaRPr lang="en-US" sz="3310" dirty="0"/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5" y="922965"/>
            <a:ext cx="6330871" cy="100468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2675" y="1972461"/>
            <a:ext cx="7265693" cy="1486683"/>
          </a:xfrm>
          <a:prstGeom prst="rect">
            <a:avLst/>
          </a:prstGeom>
        </p:spPr>
        <p:txBody>
          <a:bodyPr vert="horz" lIns="403555" tIns="201777" rIns="403555" bIns="201777" rtlCol="0">
            <a:no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/>
                </a:solidFill>
                <a:latin typeface="+mj-lt"/>
              </a:rPr>
              <a:t>Department 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of Statistics 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087027" y="4779505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Optimization Problem </a:t>
            </a:r>
            <a:endParaRPr lang="en-US" sz="48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92619"/>
              </p:ext>
            </p:extLst>
          </p:nvPr>
        </p:nvGraphicFramePr>
        <p:xfrm>
          <a:off x="14630300" y="6571576"/>
          <a:ext cx="12963118" cy="224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10" imgW="5346360" imgH="927000" progId="Equation.DSMT4">
                  <p:embed/>
                </p:oleObj>
              </mc:Choice>
              <mc:Fallback>
                <p:oleObj name="Equation" r:id="rId10" imgW="5346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630300" y="6571576"/>
                        <a:ext cx="12963118" cy="224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722675" y="3966145"/>
            <a:ext cx="580638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POPCA</a:t>
            </a:r>
            <a:endParaRPr lang="en-US" sz="6600" b="1" dirty="0"/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29521173" y="3661162"/>
            <a:ext cx="621888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Robust-PCA</a:t>
            </a:r>
            <a:endParaRPr lang="en-US" sz="6600" b="1" dirty="0"/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13759614" y="3622442"/>
            <a:ext cx="568033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Noise Model</a:t>
            </a:r>
            <a:endParaRPr lang="en-US" sz="6600" b="1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6325"/>
              </p:ext>
            </p:extLst>
          </p:nvPr>
        </p:nvGraphicFramePr>
        <p:xfrm>
          <a:off x="14530414" y="4788092"/>
          <a:ext cx="13658749" cy="160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12" imgW="5841720" imgH="685800" progId="Equation.DSMT4">
                  <p:embed/>
                </p:oleObj>
              </mc:Choice>
              <mc:Fallback>
                <p:oleObj name="Equation" r:id="rId12" imgW="5841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530414" y="4788092"/>
                        <a:ext cx="13658749" cy="1602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3847365" y="8833889"/>
            <a:ext cx="131144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Simulation</a:t>
            </a:r>
            <a:endParaRPr lang="en-US" sz="6600" b="1" dirty="0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6803622" y="3661162"/>
            <a:ext cx="6938646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 eaLnBrk="0" hangingPunct="0">
              <a:lnSpc>
                <a:spcPct val="95000"/>
              </a:lnSpc>
            </a:pPr>
            <a:r>
              <a:rPr lang="en-US" sz="2800" dirty="0">
                <a:latin typeface="Times New Roman" pitchFamily="18" charset="0"/>
              </a:rPr>
              <a:t>Algorithm 1 </a:t>
            </a:r>
            <a:r>
              <a:rPr lang="en-US" sz="2800" dirty="0" smtClean="0">
                <a:latin typeface="Times New Roman" pitchFamily="18" charset="0"/>
              </a:rPr>
              <a:t>POPCA</a:t>
            </a:r>
          </a:p>
          <a:p>
            <a:pPr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087027" y="9771175"/>
            <a:ext cx="4104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087027" y="17604545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time/rank</a:t>
            </a:r>
            <a:endParaRPr lang="en-US" sz="4800" dirty="0"/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087027" y="23277988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p</a:t>
            </a:r>
            <a:endParaRPr lang="en-US" sz="48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3785"/>
              </p:ext>
            </p:extLst>
          </p:nvPr>
        </p:nvGraphicFramePr>
        <p:xfrm>
          <a:off x="1591641" y="6873337"/>
          <a:ext cx="8203149" cy="180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14" imgW="3987720" imgH="876240" progId="Equation.DSMT4">
                  <p:embed/>
                </p:oleObj>
              </mc:Choice>
              <mc:Fallback>
                <p:oleObj name="Equation" r:id="rId14" imgW="39877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91641" y="6873337"/>
                        <a:ext cx="8203149" cy="180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9325"/>
              </p:ext>
            </p:extLst>
          </p:nvPr>
        </p:nvGraphicFramePr>
        <p:xfrm>
          <a:off x="1707327" y="10690136"/>
          <a:ext cx="6157913" cy="670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16" imgW="3009600" imgH="3276360" progId="Equation.DSMT4">
                  <p:embed/>
                </p:oleObj>
              </mc:Choice>
              <mc:Fallback>
                <p:oleObj name="Equation" r:id="rId16" imgW="3009600" imgH="327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07327" y="10690136"/>
                        <a:ext cx="6157913" cy="670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05060"/>
              </p:ext>
            </p:extLst>
          </p:nvPr>
        </p:nvGraphicFramePr>
        <p:xfrm>
          <a:off x="1995856" y="4675197"/>
          <a:ext cx="7255675" cy="220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18" imgW="4178160" imgH="1269720" progId="Equation.DSMT4">
                  <p:embed/>
                </p:oleObj>
              </mc:Choice>
              <mc:Fallback>
                <p:oleObj name="Equation" r:id="rId18" imgW="417816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95856" y="4675197"/>
                        <a:ext cx="7255675" cy="2207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29930003" y="5134580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Optimization Problem </a:t>
            </a:r>
            <a:endParaRPr lang="en-US" sz="4800" dirty="0"/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29967724" y="8644339"/>
            <a:ext cx="4104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30244773" y="19714104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time</a:t>
            </a:r>
            <a:endParaRPr lang="en-US" sz="48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02021"/>
              </p:ext>
            </p:extLst>
          </p:nvPr>
        </p:nvGraphicFramePr>
        <p:xfrm>
          <a:off x="31325679" y="9982731"/>
          <a:ext cx="10439259" cy="89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Equation" r:id="rId20" imgW="4851360" imgH="4140000" progId="Equation.DSMT4">
                  <p:embed/>
                </p:oleObj>
              </mc:Choice>
              <mc:Fallback>
                <p:oleObj name="Equation" r:id="rId20" imgW="4851360" imgH="414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325679" y="9982731"/>
                        <a:ext cx="10439259" cy="892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0412"/>
              </p:ext>
            </p:extLst>
          </p:nvPr>
        </p:nvGraphicFramePr>
        <p:xfrm>
          <a:off x="31325679" y="6392663"/>
          <a:ext cx="3716758" cy="147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22" imgW="1346040" imgH="533160" progId="Equation.DSMT4">
                  <p:embed/>
                </p:oleObj>
              </mc:Choice>
              <mc:Fallback>
                <p:oleObj name="Equation" r:id="rId22" imgW="1346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25679" y="6392663"/>
                        <a:ext cx="3716758" cy="1472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14463159" y="10016126"/>
            <a:ext cx="131774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Time </a:t>
            </a:r>
            <a:r>
              <a:rPr lang="en-US" sz="4800" dirty="0"/>
              <a:t>- </a:t>
            </a:r>
            <a:r>
              <a:rPr lang="en-US" sz="4800" dirty="0" smtClean="0"/>
              <a:t>POPCA </a:t>
            </a:r>
            <a:r>
              <a:rPr lang="en-US" sz="4800" dirty="0"/>
              <a:t>/RPCA </a:t>
            </a:r>
            <a:r>
              <a:rPr lang="en-US" sz="4800" dirty="0" smtClean="0"/>
              <a:t>– image size</a:t>
            </a:r>
            <a:endParaRPr lang="en-US" sz="4800" dirty="0"/>
          </a:p>
        </p:txBody>
      </p:sp>
      <p:sp>
        <p:nvSpPr>
          <p:cNvPr id="63" name="Folded Corner 62"/>
          <p:cNvSpPr/>
          <p:nvPr/>
        </p:nvSpPr>
        <p:spPr>
          <a:xfrm>
            <a:off x="15562037" y="19217093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>
            <a:off x="15619682" y="25600304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>
            <a:off x="22924531" y="19217093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>
            <a:off x="23019930" y="25600304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4625087" y="16686639"/>
            <a:ext cx="131774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Origin / Noise / POPCA </a:t>
            </a:r>
            <a:r>
              <a:rPr lang="en-US" sz="4800" dirty="0"/>
              <a:t>/</a:t>
            </a:r>
            <a:r>
              <a:rPr lang="en-US" sz="4800" dirty="0" smtClean="0"/>
              <a:t>RPCA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714" y="20940655"/>
            <a:ext cx="11430000" cy="857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35" y="11218476"/>
            <a:ext cx="6746848" cy="50601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664" y="11045391"/>
            <a:ext cx="7087365" cy="531552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062570"/>
              </p:ext>
            </p:extLst>
          </p:nvPr>
        </p:nvGraphicFramePr>
        <p:xfrm>
          <a:off x="1657067" y="8666368"/>
          <a:ext cx="92964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Equation" r:id="rId27" imgW="4267080" imgH="660240" progId="Equation.DSMT4">
                  <p:embed/>
                </p:oleObj>
              </mc:Choice>
              <mc:Fallback>
                <p:oleObj name="Equation" r:id="rId27" imgW="42670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57067" y="8666368"/>
                        <a:ext cx="9296400" cy="144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063789" y="19041979"/>
            <a:ext cx="22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1.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012163" y="3698174"/>
            <a:ext cx="0" cy="25974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35934" y="3622429"/>
            <a:ext cx="0" cy="25974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3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889" y="8977104"/>
            <a:ext cx="16081045" cy="212991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564" y="3402203"/>
            <a:ext cx="13108637" cy="13538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035934" y="3622429"/>
            <a:ext cx="13855701" cy="1569612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889" y="3638744"/>
            <a:ext cx="16119250" cy="53383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285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374</TotalTime>
  <Words>67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NCState-Presentation-36x48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bliu17</dc:creator>
  <cp:lastModifiedBy>bliu17</cp:lastModifiedBy>
  <cp:revision>64</cp:revision>
  <dcterms:created xsi:type="dcterms:W3CDTF">2017-04-21T18:35:33Z</dcterms:created>
  <dcterms:modified xsi:type="dcterms:W3CDTF">2017-04-23T19:25:31Z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