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42794238" cy="30267275"/>
  <p:notesSz cx="9144000" cy="6858000"/>
  <p:defaultTextStyle>
    <a:defPPr>
      <a:defRPr lang="en-US"/>
    </a:defPPr>
    <a:lvl1pPr marL="0" algn="l" defTabSz="2087422" rtl="0" eaLnBrk="1" latinLnBrk="0" hangingPunct="1">
      <a:defRPr sz="8275" kern="1200">
        <a:solidFill>
          <a:schemeClr val="tx1"/>
        </a:solidFill>
        <a:latin typeface="+mn-lt"/>
        <a:ea typeface="+mn-ea"/>
        <a:cs typeface="+mn-cs"/>
      </a:defRPr>
    </a:lvl1pPr>
    <a:lvl2pPr marL="2087422" algn="l" defTabSz="2087422" rtl="0" eaLnBrk="1" latinLnBrk="0" hangingPunct="1">
      <a:defRPr sz="8275" kern="1200">
        <a:solidFill>
          <a:schemeClr val="tx1"/>
        </a:solidFill>
        <a:latin typeface="+mn-lt"/>
        <a:ea typeface="+mn-ea"/>
        <a:cs typeface="+mn-cs"/>
      </a:defRPr>
    </a:lvl2pPr>
    <a:lvl3pPr marL="4174843" algn="l" defTabSz="2087422" rtl="0" eaLnBrk="1" latinLnBrk="0" hangingPunct="1">
      <a:defRPr sz="8275" kern="1200">
        <a:solidFill>
          <a:schemeClr val="tx1"/>
        </a:solidFill>
        <a:latin typeface="+mn-lt"/>
        <a:ea typeface="+mn-ea"/>
        <a:cs typeface="+mn-cs"/>
      </a:defRPr>
    </a:lvl3pPr>
    <a:lvl4pPr marL="6262266" algn="l" defTabSz="2087422" rtl="0" eaLnBrk="1" latinLnBrk="0" hangingPunct="1">
      <a:defRPr sz="8275" kern="1200">
        <a:solidFill>
          <a:schemeClr val="tx1"/>
        </a:solidFill>
        <a:latin typeface="+mn-lt"/>
        <a:ea typeface="+mn-ea"/>
        <a:cs typeface="+mn-cs"/>
      </a:defRPr>
    </a:lvl4pPr>
    <a:lvl5pPr marL="8349688" algn="l" defTabSz="2087422" rtl="0" eaLnBrk="1" latinLnBrk="0" hangingPunct="1">
      <a:defRPr sz="8275" kern="1200">
        <a:solidFill>
          <a:schemeClr val="tx1"/>
        </a:solidFill>
        <a:latin typeface="+mn-lt"/>
        <a:ea typeface="+mn-ea"/>
        <a:cs typeface="+mn-cs"/>
      </a:defRPr>
    </a:lvl5pPr>
    <a:lvl6pPr marL="10437110" algn="l" defTabSz="2087422" rtl="0" eaLnBrk="1" latinLnBrk="0" hangingPunct="1">
      <a:defRPr sz="8275" kern="1200">
        <a:solidFill>
          <a:schemeClr val="tx1"/>
        </a:solidFill>
        <a:latin typeface="+mn-lt"/>
        <a:ea typeface="+mn-ea"/>
        <a:cs typeface="+mn-cs"/>
      </a:defRPr>
    </a:lvl6pPr>
    <a:lvl7pPr marL="12524531" algn="l" defTabSz="2087422" rtl="0" eaLnBrk="1" latinLnBrk="0" hangingPunct="1">
      <a:defRPr sz="8275" kern="1200">
        <a:solidFill>
          <a:schemeClr val="tx1"/>
        </a:solidFill>
        <a:latin typeface="+mn-lt"/>
        <a:ea typeface="+mn-ea"/>
        <a:cs typeface="+mn-cs"/>
      </a:defRPr>
    </a:lvl7pPr>
    <a:lvl8pPr marL="14611953" algn="l" defTabSz="2087422" rtl="0" eaLnBrk="1" latinLnBrk="0" hangingPunct="1">
      <a:defRPr sz="8275" kern="1200">
        <a:solidFill>
          <a:schemeClr val="tx1"/>
        </a:solidFill>
        <a:latin typeface="+mn-lt"/>
        <a:ea typeface="+mn-ea"/>
        <a:cs typeface="+mn-cs"/>
      </a:defRPr>
    </a:lvl8pPr>
    <a:lvl9pPr marL="16699377" algn="l" defTabSz="2087422" rtl="0" eaLnBrk="1" latinLnBrk="0" hangingPunct="1">
      <a:defRPr sz="82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6DEF7"/>
    <a:srgbClr val="A406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snapToObjects="1">
      <p:cViewPr>
        <p:scale>
          <a:sx n="25" d="100"/>
          <a:sy n="25" d="100"/>
        </p:scale>
        <p:origin x="1404" y="164"/>
      </p:cViewPr>
      <p:guideLst>
        <p:guide orient="horz" pos="9533"/>
        <p:guide pos="13479"/>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4/24/2017</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2087422" rtl="0" eaLnBrk="1" latinLnBrk="0" hangingPunct="1">
      <a:defRPr sz="5422" kern="1200">
        <a:solidFill>
          <a:schemeClr val="tx1"/>
        </a:solidFill>
        <a:latin typeface="+mn-lt"/>
        <a:ea typeface="+mn-ea"/>
        <a:cs typeface="+mn-cs"/>
      </a:defRPr>
    </a:lvl1pPr>
    <a:lvl2pPr marL="2087422" algn="l" defTabSz="2087422" rtl="0" eaLnBrk="1" latinLnBrk="0" hangingPunct="1">
      <a:defRPr sz="5422" kern="1200">
        <a:solidFill>
          <a:schemeClr val="tx1"/>
        </a:solidFill>
        <a:latin typeface="+mn-lt"/>
        <a:ea typeface="+mn-ea"/>
        <a:cs typeface="+mn-cs"/>
      </a:defRPr>
    </a:lvl2pPr>
    <a:lvl3pPr marL="4174843" algn="l" defTabSz="2087422" rtl="0" eaLnBrk="1" latinLnBrk="0" hangingPunct="1">
      <a:defRPr sz="5422" kern="1200">
        <a:solidFill>
          <a:schemeClr val="tx1"/>
        </a:solidFill>
        <a:latin typeface="+mn-lt"/>
        <a:ea typeface="+mn-ea"/>
        <a:cs typeface="+mn-cs"/>
      </a:defRPr>
    </a:lvl3pPr>
    <a:lvl4pPr marL="6262266" algn="l" defTabSz="2087422" rtl="0" eaLnBrk="1" latinLnBrk="0" hangingPunct="1">
      <a:defRPr sz="5422" kern="1200">
        <a:solidFill>
          <a:schemeClr val="tx1"/>
        </a:solidFill>
        <a:latin typeface="+mn-lt"/>
        <a:ea typeface="+mn-ea"/>
        <a:cs typeface="+mn-cs"/>
      </a:defRPr>
    </a:lvl4pPr>
    <a:lvl5pPr marL="8349688" algn="l" defTabSz="2087422" rtl="0" eaLnBrk="1" latinLnBrk="0" hangingPunct="1">
      <a:defRPr sz="5422" kern="1200">
        <a:solidFill>
          <a:schemeClr val="tx1"/>
        </a:solidFill>
        <a:latin typeface="+mn-lt"/>
        <a:ea typeface="+mn-ea"/>
        <a:cs typeface="+mn-cs"/>
      </a:defRPr>
    </a:lvl5pPr>
    <a:lvl6pPr marL="10437110" algn="l" defTabSz="2087422" rtl="0" eaLnBrk="1" latinLnBrk="0" hangingPunct="1">
      <a:defRPr sz="5422" kern="1200">
        <a:solidFill>
          <a:schemeClr val="tx1"/>
        </a:solidFill>
        <a:latin typeface="+mn-lt"/>
        <a:ea typeface="+mn-ea"/>
        <a:cs typeface="+mn-cs"/>
      </a:defRPr>
    </a:lvl6pPr>
    <a:lvl7pPr marL="12524531" algn="l" defTabSz="2087422" rtl="0" eaLnBrk="1" latinLnBrk="0" hangingPunct="1">
      <a:defRPr sz="5422" kern="1200">
        <a:solidFill>
          <a:schemeClr val="tx1"/>
        </a:solidFill>
        <a:latin typeface="+mn-lt"/>
        <a:ea typeface="+mn-ea"/>
        <a:cs typeface="+mn-cs"/>
      </a:defRPr>
    </a:lvl7pPr>
    <a:lvl8pPr marL="14611953" algn="l" defTabSz="2087422" rtl="0" eaLnBrk="1" latinLnBrk="0" hangingPunct="1">
      <a:defRPr sz="5422" kern="1200">
        <a:solidFill>
          <a:schemeClr val="tx1"/>
        </a:solidFill>
        <a:latin typeface="+mn-lt"/>
        <a:ea typeface="+mn-ea"/>
        <a:cs typeface="+mn-cs"/>
      </a:defRPr>
    </a:lvl8pPr>
    <a:lvl9pPr marL="16699377" algn="l" defTabSz="2087422" rtl="0" eaLnBrk="1" latinLnBrk="0" hangingPunct="1">
      <a:defRPr sz="54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2" cy="6487846"/>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17856" indent="0" algn="ctr">
              <a:buNone/>
              <a:defRPr>
                <a:solidFill>
                  <a:schemeClr val="tx1">
                    <a:tint val="75000"/>
                  </a:schemeClr>
                </a:solidFill>
              </a:defRPr>
            </a:lvl2pPr>
            <a:lvl3pPr marL="4035711" indent="0" algn="ctr">
              <a:buNone/>
              <a:defRPr>
                <a:solidFill>
                  <a:schemeClr val="tx1">
                    <a:tint val="75000"/>
                  </a:schemeClr>
                </a:solidFill>
              </a:defRPr>
            </a:lvl3pPr>
            <a:lvl4pPr marL="6053568" indent="0" algn="ctr">
              <a:buNone/>
              <a:defRPr>
                <a:solidFill>
                  <a:schemeClr val="tx1">
                    <a:tint val="75000"/>
                  </a:schemeClr>
                </a:solidFill>
              </a:defRPr>
            </a:lvl4pPr>
            <a:lvl5pPr marL="8071423" indent="0" algn="ctr">
              <a:buNone/>
              <a:defRPr>
                <a:solidFill>
                  <a:schemeClr val="tx1">
                    <a:tint val="75000"/>
                  </a:schemeClr>
                </a:solidFill>
              </a:defRPr>
            </a:lvl5pPr>
            <a:lvl6pPr marL="10089279" indent="0" algn="ctr">
              <a:buNone/>
              <a:defRPr>
                <a:solidFill>
                  <a:schemeClr val="tx1">
                    <a:tint val="75000"/>
                  </a:schemeClr>
                </a:solidFill>
              </a:defRPr>
            </a:lvl6pPr>
            <a:lvl7pPr marL="12107135" indent="0" algn="ctr">
              <a:buNone/>
              <a:defRPr>
                <a:solidFill>
                  <a:schemeClr val="tx1">
                    <a:tint val="75000"/>
                  </a:schemeClr>
                </a:solidFill>
              </a:defRPr>
            </a:lvl7pPr>
            <a:lvl8pPr marL="14124990" indent="0" algn="ctr">
              <a:buNone/>
              <a:defRPr>
                <a:solidFill>
                  <a:schemeClr val="tx1">
                    <a:tint val="75000"/>
                  </a:schemeClr>
                </a:solidFill>
              </a:defRPr>
            </a:lvl8pPr>
            <a:lvl9pPr marL="16142848"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49" y="19449529"/>
            <a:ext cx="36375102" cy="6011417"/>
          </a:xfrm>
        </p:spPr>
        <p:txBody>
          <a:bodyPr anchor="t"/>
          <a:lstStyle>
            <a:lvl1pPr algn="l">
              <a:defRPr sz="17654" b="1" cap="all"/>
            </a:lvl1pPr>
          </a:lstStyle>
          <a:p>
            <a:r>
              <a:rPr lang="en-US" smtClean="0"/>
              <a:t>Click to edit Master title style</a:t>
            </a:r>
            <a:endParaRPr lang="en-US"/>
          </a:p>
        </p:txBody>
      </p:sp>
      <p:sp>
        <p:nvSpPr>
          <p:cNvPr id="3" name="Text Placeholder 2"/>
          <p:cNvSpPr>
            <a:spLocks noGrp="1"/>
          </p:cNvSpPr>
          <p:nvPr>
            <p:ph type="body" idx="1"/>
          </p:nvPr>
        </p:nvSpPr>
        <p:spPr>
          <a:xfrm>
            <a:off x="3380449" y="12828566"/>
            <a:ext cx="36375102" cy="6620965"/>
          </a:xfrm>
        </p:spPr>
        <p:txBody>
          <a:bodyPr anchor="b"/>
          <a:lstStyle>
            <a:lvl1pPr marL="0" indent="0">
              <a:buNone/>
              <a:defRPr sz="8919">
                <a:solidFill>
                  <a:schemeClr val="tx1">
                    <a:tint val="75000"/>
                  </a:schemeClr>
                </a:solidFill>
              </a:defRPr>
            </a:lvl1pPr>
            <a:lvl2pPr marL="2017856" indent="0">
              <a:buNone/>
              <a:defRPr sz="8000">
                <a:solidFill>
                  <a:schemeClr val="tx1">
                    <a:tint val="75000"/>
                  </a:schemeClr>
                </a:solidFill>
              </a:defRPr>
            </a:lvl2pPr>
            <a:lvl3pPr marL="4035711" indent="0">
              <a:buNone/>
              <a:defRPr sz="7080">
                <a:solidFill>
                  <a:schemeClr val="tx1">
                    <a:tint val="75000"/>
                  </a:schemeClr>
                </a:solidFill>
              </a:defRPr>
            </a:lvl3pPr>
            <a:lvl4pPr marL="6053568" indent="0">
              <a:buNone/>
              <a:defRPr sz="6161">
                <a:solidFill>
                  <a:schemeClr val="tx1">
                    <a:tint val="75000"/>
                  </a:schemeClr>
                </a:solidFill>
              </a:defRPr>
            </a:lvl4pPr>
            <a:lvl5pPr marL="8071423" indent="0">
              <a:buNone/>
              <a:defRPr sz="6161">
                <a:solidFill>
                  <a:schemeClr val="tx1">
                    <a:tint val="75000"/>
                  </a:schemeClr>
                </a:solidFill>
              </a:defRPr>
            </a:lvl5pPr>
            <a:lvl6pPr marL="10089279" indent="0">
              <a:buNone/>
              <a:defRPr sz="6161">
                <a:solidFill>
                  <a:schemeClr val="tx1">
                    <a:tint val="75000"/>
                  </a:schemeClr>
                </a:solidFill>
              </a:defRPr>
            </a:lvl6pPr>
            <a:lvl7pPr marL="12107135" indent="0">
              <a:buNone/>
              <a:defRPr sz="6161">
                <a:solidFill>
                  <a:schemeClr val="tx1">
                    <a:tint val="75000"/>
                  </a:schemeClr>
                </a:solidFill>
              </a:defRPr>
            </a:lvl7pPr>
            <a:lvl8pPr marL="14124990" indent="0">
              <a:buNone/>
              <a:defRPr sz="6161">
                <a:solidFill>
                  <a:schemeClr val="tx1">
                    <a:tint val="75000"/>
                  </a:schemeClr>
                </a:solidFill>
              </a:defRPr>
            </a:lvl8pPr>
            <a:lvl9pPr marL="16142848" indent="0">
              <a:buNone/>
              <a:defRPr sz="6161">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8"/>
            <a:ext cx="18900788" cy="19975002"/>
          </a:xfrm>
        </p:spPr>
        <p:txBody>
          <a:bodyPr/>
          <a:lstStyle>
            <a:lvl1pPr>
              <a:defRPr sz="12321"/>
            </a:lvl1pPr>
            <a:lvl2pPr>
              <a:defRPr sz="10574"/>
            </a:lvl2pPr>
            <a:lvl3pPr>
              <a:defRPr sz="8919"/>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8" y="7062368"/>
            <a:ext cx="18900788" cy="19975002"/>
          </a:xfrm>
        </p:spPr>
        <p:txBody>
          <a:bodyPr/>
          <a:lstStyle>
            <a:lvl1pPr>
              <a:defRPr sz="12321"/>
            </a:lvl1pPr>
            <a:lvl2pPr>
              <a:defRPr sz="10574"/>
            </a:lvl2pPr>
            <a:lvl3pPr>
              <a:defRPr sz="8919"/>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4" y="6775108"/>
            <a:ext cx="18908221" cy="2823543"/>
          </a:xfrm>
        </p:spPr>
        <p:txBody>
          <a:bodyPr anchor="b"/>
          <a:lstStyle>
            <a:lvl1pPr marL="0" indent="0">
              <a:buNone/>
              <a:defRPr sz="10574" b="1"/>
            </a:lvl1pPr>
            <a:lvl2pPr marL="2017856" indent="0">
              <a:buNone/>
              <a:defRPr sz="8919" b="1"/>
            </a:lvl2pPr>
            <a:lvl3pPr marL="4035711" indent="0">
              <a:buNone/>
              <a:defRPr sz="8000" b="1"/>
            </a:lvl3pPr>
            <a:lvl4pPr marL="6053568" indent="0">
              <a:buNone/>
              <a:defRPr sz="7080" b="1"/>
            </a:lvl4pPr>
            <a:lvl5pPr marL="8071423" indent="0">
              <a:buNone/>
              <a:defRPr sz="7080" b="1"/>
            </a:lvl5pPr>
            <a:lvl6pPr marL="10089279" indent="0">
              <a:buNone/>
              <a:defRPr sz="7080" b="1"/>
            </a:lvl6pPr>
            <a:lvl7pPr marL="12107135" indent="0">
              <a:buNone/>
              <a:defRPr sz="7080" b="1"/>
            </a:lvl7pPr>
            <a:lvl8pPr marL="14124990" indent="0">
              <a:buNone/>
              <a:defRPr sz="7080" b="1"/>
            </a:lvl8pPr>
            <a:lvl9pPr marL="16142848" indent="0">
              <a:buNone/>
              <a:defRPr sz="7080" b="1"/>
            </a:lvl9pPr>
          </a:lstStyle>
          <a:p>
            <a:pPr lvl="0"/>
            <a:r>
              <a:rPr lang="en-US" smtClean="0"/>
              <a:t>Click to edit Master text styles</a:t>
            </a:r>
          </a:p>
        </p:txBody>
      </p:sp>
      <p:sp>
        <p:nvSpPr>
          <p:cNvPr id="4" name="Content Placeholder 3"/>
          <p:cNvSpPr>
            <a:spLocks noGrp="1"/>
          </p:cNvSpPr>
          <p:nvPr>
            <p:ph sz="half" idx="2"/>
          </p:nvPr>
        </p:nvSpPr>
        <p:spPr>
          <a:xfrm>
            <a:off x="2139714" y="9598650"/>
            <a:ext cx="18908221" cy="17438717"/>
          </a:xfrm>
        </p:spPr>
        <p:txBody>
          <a:bodyPr/>
          <a:lstStyle>
            <a:lvl1pPr>
              <a:defRPr sz="10574"/>
            </a:lvl1pPr>
            <a:lvl2pPr>
              <a:defRPr sz="8919"/>
            </a:lvl2pPr>
            <a:lvl3pPr>
              <a:defRPr sz="8000"/>
            </a:lvl3pPr>
            <a:lvl4pPr>
              <a:defRPr sz="7080"/>
            </a:lvl4pPr>
            <a:lvl5pPr>
              <a:defRPr sz="7080"/>
            </a:lvl5pPr>
            <a:lvl6pPr>
              <a:defRPr sz="7080"/>
            </a:lvl6pPr>
            <a:lvl7pPr>
              <a:defRPr sz="7080"/>
            </a:lvl7pPr>
            <a:lvl8pPr>
              <a:defRPr sz="7080"/>
            </a:lvl8pPr>
            <a:lvl9pPr>
              <a:defRPr sz="7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1" y="6775108"/>
            <a:ext cx="18915648" cy="2823543"/>
          </a:xfrm>
        </p:spPr>
        <p:txBody>
          <a:bodyPr anchor="b"/>
          <a:lstStyle>
            <a:lvl1pPr marL="0" indent="0">
              <a:buNone/>
              <a:defRPr sz="10574" b="1"/>
            </a:lvl1pPr>
            <a:lvl2pPr marL="2017856" indent="0">
              <a:buNone/>
              <a:defRPr sz="8919" b="1"/>
            </a:lvl2pPr>
            <a:lvl3pPr marL="4035711" indent="0">
              <a:buNone/>
              <a:defRPr sz="8000" b="1"/>
            </a:lvl3pPr>
            <a:lvl4pPr marL="6053568" indent="0">
              <a:buNone/>
              <a:defRPr sz="7080" b="1"/>
            </a:lvl4pPr>
            <a:lvl5pPr marL="8071423" indent="0">
              <a:buNone/>
              <a:defRPr sz="7080" b="1"/>
            </a:lvl5pPr>
            <a:lvl6pPr marL="10089279" indent="0">
              <a:buNone/>
              <a:defRPr sz="7080" b="1"/>
            </a:lvl6pPr>
            <a:lvl7pPr marL="12107135" indent="0">
              <a:buNone/>
              <a:defRPr sz="7080" b="1"/>
            </a:lvl7pPr>
            <a:lvl8pPr marL="14124990" indent="0">
              <a:buNone/>
              <a:defRPr sz="7080" b="1"/>
            </a:lvl8pPr>
            <a:lvl9pPr marL="16142848" indent="0">
              <a:buNone/>
              <a:defRPr sz="7080" b="1"/>
            </a:lvl9pPr>
          </a:lstStyle>
          <a:p>
            <a:pPr lvl="0"/>
            <a:r>
              <a:rPr lang="en-US" smtClean="0"/>
              <a:t>Click to edit Master text styles</a:t>
            </a:r>
          </a:p>
        </p:txBody>
      </p:sp>
      <p:sp>
        <p:nvSpPr>
          <p:cNvPr id="6" name="Content Placeholder 5"/>
          <p:cNvSpPr>
            <a:spLocks noGrp="1"/>
          </p:cNvSpPr>
          <p:nvPr>
            <p:ph sz="quarter" idx="4"/>
          </p:nvPr>
        </p:nvSpPr>
        <p:spPr>
          <a:xfrm>
            <a:off x="21738881" y="9598650"/>
            <a:ext cx="18915648" cy="17438717"/>
          </a:xfrm>
        </p:spPr>
        <p:txBody>
          <a:bodyPr/>
          <a:lstStyle>
            <a:lvl1pPr>
              <a:defRPr sz="10574"/>
            </a:lvl1pPr>
            <a:lvl2pPr>
              <a:defRPr sz="8919"/>
            </a:lvl2pPr>
            <a:lvl3pPr>
              <a:defRPr sz="8000"/>
            </a:lvl3pPr>
            <a:lvl4pPr>
              <a:defRPr sz="7080"/>
            </a:lvl4pPr>
            <a:lvl5pPr>
              <a:defRPr sz="7080"/>
            </a:lvl5pPr>
            <a:lvl6pPr>
              <a:defRPr sz="7080"/>
            </a:lvl6pPr>
            <a:lvl7pPr>
              <a:defRPr sz="7080"/>
            </a:lvl7pPr>
            <a:lvl8pPr>
              <a:defRPr sz="7080"/>
            </a:lvl8pPr>
            <a:lvl9pPr>
              <a:defRPr sz="7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10" cy="5128622"/>
          </a:xfrm>
        </p:spPr>
        <p:txBody>
          <a:bodyPr anchor="b"/>
          <a:lstStyle>
            <a:lvl1pPr algn="l">
              <a:defRPr sz="8919" b="1"/>
            </a:lvl1pPr>
          </a:lstStyle>
          <a:p>
            <a:r>
              <a:rPr lang="en-US" smtClean="0"/>
              <a:t>Click to edit Master title style</a:t>
            </a:r>
            <a:endParaRPr lang="en-US"/>
          </a:p>
        </p:txBody>
      </p:sp>
      <p:sp>
        <p:nvSpPr>
          <p:cNvPr id="3" name="Content Placeholder 2"/>
          <p:cNvSpPr>
            <a:spLocks noGrp="1"/>
          </p:cNvSpPr>
          <p:nvPr>
            <p:ph idx="1"/>
          </p:nvPr>
        </p:nvSpPr>
        <p:spPr>
          <a:xfrm>
            <a:off x="16731358" y="1205090"/>
            <a:ext cx="23923168" cy="25832280"/>
          </a:xfrm>
        </p:spPr>
        <p:txBody>
          <a:bodyPr/>
          <a:lstStyle>
            <a:lvl1pPr>
              <a:defRPr sz="14160"/>
            </a:lvl1pPr>
            <a:lvl2pPr>
              <a:defRPr sz="12321"/>
            </a:lvl2pPr>
            <a:lvl3pPr>
              <a:defRPr sz="10574"/>
            </a:lvl3pPr>
            <a:lvl4pPr>
              <a:defRPr sz="8919"/>
            </a:lvl4pPr>
            <a:lvl5pPr>
              <a:defRPr sz="8919"/>
            </a:lvl5pPr>
            <a:lvl6pPr>
              <a:defRPr sz="8919"/>
            </a:lvl6pPr>
            <a:lvl7pPr>
              <a:defRPr sz="8919"/>
            </a:lvl7pPr>
            <a:lvl8pPr>
              <a:defRPr sz="8919"/>
            </a:lvl8pPr>
            <a:lvl9pPr>
              <a:defRPr sz="89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1"/>
            <a:ext cx="14079010" cy="20703659"/>
          </a:xfrm>
        </p:spPr>
        <p:txBody>
          <a:bodyPr/>
          <a:lstStyle>
            <a:lvl1pPr marL="0" indent="0">
              <a:buNone/>
              <a:defRPr sz="6161"/>
            </a:lvl1pPr>
            <a:lvl2pPr marL="2017856" indent="0">
              <a:buNone/>
              <a:defRPr sz="5241"/>
            </a:lvl2pPr>
            <a:lvl3pPr marL="4035711" indent="0">
              <a:buNone/>
              <a:defRPr sz="4414"/>
            </a:lvl3pPr>
            <a:lvl4pPr marL="6053568" indent="0">
              <a:buNone/>
              <a:defRPr sz="3954"/>
            </a:lvl4pPr>
            <a:lvl5pPr marL="8071423" indent="0">
              <a:buNone/>
              <a:defRPr sz="3954"/>
            </a:lvl5pPr>
            <a:lvl6pPr marL="10089279" indent="0">
              <a:buNone/>
              <a:defRPr sz="3954"/>
            </a:lvl6pPr>
            <a:lvl7pPr marL="12107135" indent="0">
              <a:buNone/>
              <a:defRPr sz="3954"/>
            </a:lvl7pPr>
            <a:lvl8pPr marL="14124990" indent="0">
              <a:buNone/>
              <a:defRPr sz="3954"/>
            </a:lvl8pPr>
            <a:lvl9pPr marL="16142848" indent="0">
              <a:buNone/>
              <a:defRPr sz="3954"/>
            </a:lvl9pPr>
          </a:lstStyle>
          <a:p>
            <a:pPr lvl="0"/>
            <a:r>
              <a:rPr lang="en-US" smtClean="0"/>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1" y="21187093"/>
            <a:ext cx="25676543" cy="2501256"/>
          </a:xfrm>
        </p:spPr>
        <p:txBody>
          <a:bodyPr anchor="b"/>
          <a:lstStyle>
            <a:lvl1pPr algn="l">
              <a:defRPr sz="8919" b="1"/>
            </a:lvl1pPr>
          </a:lstStyle>
          <a:p>
            <a:r>
              <a:rPr lang="en-US" smtClean="0"/>
              <a:t>Click to edit Master title style</a:t>
            </a:r>
            <a:endParaRPr lang="en-US"/>
          </a:p>
        </p:txBody>
      </p:sp>
      <p:sp>
        <p:nvSpPr>
          <p:cNvPr id="3" name="Picture Placeholder 2"/>
          <p:cNvSpPr>
            <a:spLocks noGrp="1"/>
          </p:cNvSpPr>
          <p:nvPr>
            <p:ph type="pic" idx="1"/>
          </p:nvPr>
        </p:nvSpPr>
        <p:spPr>
          <a:xfrm>
            <a:off x="8387971" y="3942918"/>
            <a:ext cx="25676543" cy="16509422"/>
          </a:xfrm>
        </p:spPr>
        <p:txBody>
          <a:bodyPr/>
          <a:lstStyle>
            <a:lvl1pPr marL="0" indent="0">
              <a:buNone/>
              <a:defRPr sz="14160"/>
            </a:lvl1pPr>
            <a:lvl2pPr marL="2017856" indent="0">
              <a:buNone/>
              <a:defRPr sz="12321"/>
            </a:lvl2pPr>
            <a:lvl3pPr marL="4035711" indent="0">
              <a:buNone/>
              <a:defRPr sz="10574"/>
            </a:lvl3pPr>
            <a:lvl4pPr marL="6053568" indent="0">
              <a:buNone/>
              <a:defRPr sz="8919"/>
            </a:lvl4pPr>
            <a:lvl5pPr marL="8071423" indent="0">
              <a:buNone/>
              <a:defRPr sz="8919"/>
            </a:lvl5pPr>
            <a:lvl6pPr marL="10089279" indent="0">
              <a:buNone/>
              <a:defRPr sz="8919"/>
            </a:lvl6pPr>
            <a:lvl7pPr marL="12107135" indent="0">
              <a:buNone/>
              <a:defRPr sz="8919"/>
            </a:lvl7pPr>
            <a:lvl8pPr marL="14124990" indent="0">
              <a:buNone/>
              <a:defRPr sz="8919"/>
            </a:lvl8pPr>
            <a:lvl9pPr marL="16142848" indent="0">
              <a:buNone/>
              <a:defRPr sz="8919"/>
            </a:lvl9pPr>
          </a:lstStyle>
          <a:p>
            <a:r>
              <a:rPr lang="en-US" smtClean="0"/>
              <a:t>Click icon to add picture</a:t>
            </a:r>
            <a:endParaRPr lang="en-US"/>
          </a:p>
        </p:txBody>
      </p:sp>
      <p:sp>
        <p:nvSpPr>
          <p:cNvPr id="4" name="Text Placeholder 3"/>
          <p:cNvSpPr>
            <a:spLocks noGrp="1"/>
          </p:cNvSpPr>
          <p:nvPr>
            <p:ph type="body" sz="half" idx="2"/>
          </p:nvPr>
        </p:nvSpPr>
        <p:spPr>
          <a:xfrm>
            <a:off x="8387971" y="23688349"/>
            <a:ext cx="25676543" cy="3552199"/>
          </a:xfrm>
        </p:spPr>
        <p:txBody>
          <a:bodyPr/>
          <a:lstStyle>
            <a:lvl1pPr marL="0" indent="0">
              <a:buNone/>
              <a:defRPr sz="6161"/>
            </a:lvl1pPr>
            <a:lvl2pPr marL="2017856" indent="0">
              <a:buNone/>
              <a:defRPr sz="5241"/>
            </a:lvl2pPr>
            <a:lvl3pPr marL="4035711" indent="0">
              <a:buNone/>
              <a:defRPr sz="4414"/>
            </a:lvl3pPr>
            <a:lvl4pPr marL="6053568" indent="0">
              <a:buNone/>
              <a:defRPr sz="3954"/>
            </a:lvl4pPr>
            <a:lvl5pPr marL="8071423" indent="0">
              <a:buNone/>
              <a:defRPr sz="3954"/>
            </a:lvl5pPr>
            <a:lvl6pPr marL="10089279" indent="0">
              <a:buNone/>
              <a:defRPr sz="3954"/>
            </a:lvl6pPr>
            <a:lvl7pPr marL="12107135" indent="0">
              <a:buNone/>
              <a:defRPr sz="3954"/>
            </a:lvl7pPr>
            <a:lvl8pPr marL="14124990" indent="0">
              <a:buNone/>
              <a:defRPr sz="3954"/>
            </a:lvl8pPr>
            <a:lvl9pPr marL="16142848" indent="0">
              <a:buNone/>
              <a:defRPr sz="3954"/>
            </a:lvl9pPr>
          </a:lstStyle>
          <a:p>
            <a:pPr lvl="0"/>
            <a:r>
              <a:rPr lang="en-US" smtClean="0"/>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2691403"/>
            <a:ext cx="38514814" cy="4585951"/>
          </a:xfrm>
          <a:prstGeom prst="rect">
            <a:avLst/>
          </a:prstGeom>
        </p:spPr>
        <p:txBody>
          <a:bodyPr vert="horz" lIns="438903" tIns="219451" rIns="438903" bIns="219451"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39712" y="8078281"/>
            <a:ext cx="38514814" cy="19975002"/>
          </a:xfrm>
          <a:prstGeom prst="rect">
            <a:avLst/>
          </a:prstGeom>
        </p:spPr>
        <p:txBody>
          <a:bodyPr vert="horz" lIns="438903" tIns="219451" rIns="438903" bIns="2194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2017856" rtl="0" eaLnBrk="1" latinLnBrk="0" hangingPunct="1">
        <a:spcBef>
          <a:spcPct val="0"/>
        </a:spcBef>
        <a:buNone/>
        <a:defRPr sz="19401" b="1" kern="1200">
          <a:solidFill>
            <a:schemeClr val="tx1"/>
          </a:solidFill>
          <a:latin typeface="+mj-lt"/>
          <a:ea typeface="+mj-ea"/>
          <a:cs typeface="+mj-cs"/>
        </a:defRPr>
      </a:lvl1pPr>
    </p:titleStyle>
    <p:bodyStyle>
      <a:lvl1pPr marL="1513392" indent="-1513392" algn="l" defTabSz="2017856" rtl="0" eaLnBrk="1" latinLnBrk="0" hangingPunct="1">
        <a:spcBef>
          <a:spcPct val="20000"/>
        </a:spcBef>
        <a:buFont typeface="Arial"/>
        <a:buChar char="•"/>
        <a:defRPr sz="12321" kern="1200">
          <a:solidFill>
            <a:schemeClr val="tx1"/>
          </a:solidFill>
          <a:latin typeface="+mn-lt"/>
          <a:ea typeface="+mn-ea"/>
          <a:cs typeface="+mn-cs"/>
        </a:defRPr>
      </a:lvl1pPr>
      <a:lvl2pPr marL="3279016" indent="-1261160" algn="l" defTabSz="2017856" rtl="0" eaLnBrk="1" latinLnBrk="0" hangingPunct="1">
        <a:spcBef>
          <a:spcPct val="20000"/>
        </a:spcBef>
        <a:buFont typeface="Arial"/>
        <a:buChar char="–"/>
        <a:defRPr sz="10574" kern="1200">
          <a:solidFill>
            <a:schemeClr val="tx1"/>
          </a:solidFill>
          <a:latin typeface="+mn-lt"/>
          <a:ea typeface="+mn-ea"/>
          <a:cs typeface="+mn-cs"/>
        </a:defRPr>
      </a:lvl2pPr>
      <a:lvl3pPr marL="5044640" indent="-1008928" algn="l" defTabSz="2017856" rtl="0" eaLnBrk="1" latinLnBrk="0" hangingPunct="1">
        <a:spcBef>
          <a:spcPct val="20000"/>
        </a:spcBef>
        <a:buFont typeface="Arial"/>
        <a:buChar char="•"/>
        <a:defRPr sz="8919" kern="1200">
          <a:solidFill>
            <a:schemeClr val="tx1"/>
          </a:solidFill>
          <a:latin typeface="+mn-lt"/>
          <a:ea typeface="+mn-ea"/>
          <a:cs typeface="+mn-cs"/>
        </a:defRPr>
      </a:lvl3pPr>
      <a:lvl4pPr marL="7062496" indent="-1008928" algn="l" defTabSz="2017856" rtl="0" eaLnBrk="1" latinLnBrk="0" hangingPunct="1">
        <a:spcBef>
          <a:spcPct val="20000"/>
        </a:spcBef>
        <a:buFont typeface="Arial"/>
        <a:buChar char="–"/>
        <a:defRPr sz="8000" kern="1200">
          <a:solidFill>
            <a:schemeClr val="tx1"/>
          </a:solidFill>
          <a:latin typeface="+mn-lt"/>
          <a:ea typeface="+mn-ea"/>
          <a:cs typeface="+mn-cs"/>
        </a:defRPr>
      </a:lvl4pPr>
      <a:lvl5pPr marL="9080351" indent="-1008928" algn="l" defTabSz="2017856" rtl="0" eaLnBrk="1" latinLnBrk="0" hangingPunct="1">
        <a:spcBef>
          <a:spcPct val="20000"/>
        </a:spcBef>
        <a:buFont typeface="Arial"/>
        <a:buChar char="»"/>
        <a:defRPr sz="8000" kern="1200">
          <a:solidFill>
            <a:schemeClr val="tx1"/>
          </a:solidFill>
          <a:latin typeface="+mn-lt"/>
          <a:ea typeface="+mn-ea"/>
          <a:cs typeface="+mn-cs"/>
        </a:defRPr>
      </a:lvl5pPr>
      <a:lvl6pPr marL="11098207" indent="-1008928" algn="l" defTabSz="2017856" rtl="0" eaLnBrk="1" latinLnBrk="0" hangingPunct="1">
        <a:spcBef>
          <a:spcPct val="20000"/>
        </a:spcBef>
        <a:buFont typeface="Arial"/>
        <a:buChar char="•"/>
        <a:defRPr sz="8919" kern="1200">
          <a:solidFill>
            <a:schemeClr val="tx1"/>
          </a:solidFill>
          <a:latin typeface="+mn-lt"/>
          <a:ea typeface="+mn-ea"/>
          <a:cs typeface="+mn-cs"/>
        </a:defRPr>
      </a:lvl6pPr>
      <a:lvl7pPr marL="13116062" indent="-1008928" algn="l" defTabSz="2017856" rtl="0" eaLnBrk="1" latinLnBrk="0" hangingPunct="1">
        <a:spcBef>
          <a:spcPct val="20000"/>
        </a:spcBef>
        <a:buFont typeface="Arial"/>
        <a:buChar char="•"/>
        <a:defRPr sz="8919" kern="1200">
          <a:solidFill>
            <a:schemeClr val="tx1"/>
          </a:solidFill>
          <a:latin typeface="+mn-lt"/>
          <a:ea typeface="+mn-ea"/>
          <a:cs typeface="+mn-cs"/>
        </a:defRPr>
      </a:lvl7pPr>
      <a:lvl8pPr marL="15133920" indent="-1008928" algn="l" defTabSz="2017856" rtl="0" eaLnBrk="1" latinLnBrk="0" hangingPunct="1">
        <a:spcBef>
          <a:spcPct val="20000"/>
        </a:spcBef>
        <a:buFont typeface="Arial"/>
        <a:buChar char="•"/>
        <a:defRPr sz="8919" kern="1200">
          <a:solidFill>
            <a:schemeClr val="tx1"/>
          </a:solidFill>
          <a:latin typeface="+mn-lt"/>
          <a:ea typeface="+mn-ea"/>
          <a:cs typeface="+mn-cs"/>
        </a:defRPr>
      </a:lvl8pPr>
      <a:lvl9pPr marL="17151776" indent="-1008928" algn="l" defTabSz="2017856" rtl="0" eaLnBrk="1" latinLnBrk="0" hangingPunct="1">
        <a:spcBef>
          <a:spcPct val="20000"/>
        </a:spcBef>
        <a:buFont typeface="Arial"/>
        <a:buChar char="•"/>
        <a:defRPr sz="8919" kern="1200">
          <a:solidFill>
            <a:schemeClr val="tx1"/>
          </a:solidFill>
          <a:latin typeface="+mn-lt"/>
          <a:ea typeface="+mn-ea"/>
          <a:cs typeface="+mn-cs"/>
        </a:defRPr>
      </a:lvl9pPr>
    </p:bodyStyle>
    <p:otherStyle>
      <a:defPPr>
        <a:defRPr lang="en-US"/>
      </a:defPPr>
      <a:lvl1pPr marL="0" algn="l" defTabSz="2017856" rtl="0" eaLnBrk="1" latinLnBrk="0" hangingPunct="1">
        <a:defRPr sz="8000" kern="1200">
          <a:solidFill>
            <a:schemeClr val="tx1"/>
          </a:solidFill>
          <a:latin typeface="+mn-lt"/>
          <a:ea typeface="+mn-ea"/>
          <a:cs typeface="+mn-cs"/>
        </a:defRPr>
      </a:lvl1pPr>
      <a:lvl2pPr marL="2017856" algn="l" defTabSz="2017856" rtl="0" eaLnBrk="1" latinLnBrk="0" hangingPunct="1">
        <a:defRPr sz="8000" kern="1200">
          <a:solidFill>
            <a:schemeClr val="tx1"/>
          </a:solidFill>
          <a:latin typeface="+mn-lt"/>
          <a:ea typeface="+mn-ea"/>
          <a:cs typeface="+mn-cs"/>
        </a:defRPr>
      </a:lvl2pPr>
      <a:lvl3pPr marL="4035711" algn="l" defTabSz="2017856" rtl="0" eaLnBrk="1" latinLnBrk="0" hangingPunct="1">
        <a:defRPr sz="8000" kern="1200">
          <a:solidFill>
            <a:schemeClr val="tx1"/>
          </a:solidFill>
          <a:latin typeface="+mn-lt"/>
          <a:ea typeface="+mn-ea"/>
          <a:cs typeface="+mn-cs"/>
        </a:defRPr>
      </a:lvl3pPr>
      <a:lvl4pPr marL="6053568" algn="l" defTabSz="2017856" rtl="0" eaLnBrk="1" latinLnBrk="0" hangingPunct="1">
        <a:defRPr sz="8000" kern="1200">
          <a:solidFill>
            <a:schemeClr val="tx1"/>
          </a:solidFill>
          <a:latin typeface="+mn-lt"/>
          <a:ea typeface="+mn-ea"/>
          <a:cs typeface="+mn-cs"/>
        </a:defRPr>
      </a:lvl4pPr>
      <a:lvl5pPr marL="8071423" algn="l" defTabSz="2017856" rtl="0" eaLnBrk="1" latinLnBrk="0" hangingPunct="1">
        <a:defRPr sz="8000" kern="1200">
          <a:solidFill>
            <a:schemeClr val="tx1"/>
          </a:solidFill>
          <a:latin typeface="+mn-lt"/>
          <a:ea typeface="+mn-ea"/>
          <a:cs typeface="+mn-cs"/>
        </a:defRPr>
      </a:lvl5pPr>
      <a:lvl6pPr marL="10089279" algn="l" defTabSz="2017856" rtl="0" eaLnBrk="1" latinLnBrk="0" hangingPunct="1">
        <a:defRPr sz="8000" kern="1200">
          <a:solidFill>
            <a:schemeClr val="tx1"/>
          </a:solidFill>
          <a:latin typeface="+mn-lt"/>
          <a:ea typeface="+mn-ea"/>
          <a:cs typeface="+mn-cs"/>
        </a:defRPr>
      </a:lvl6pPr>
      <a:lvl7pPr marL="12107135" algn="l" defTabSz="2017856" rtl="0" eaLnBrk="1" latinLnBrk="0" hangingPunct="1">
        <a:defRPr sz="8000" kern="1200">
          <a:solidFill>
            <a:schemeClr val="tx1"/>
          </a:solidFill>
          <a:latin typeface="+mn-lt"/>
          <a:ea typeface="+mn-ea"/>
          <a:cs typeface="+mn-cs"/>
        </a:defRPr>
      </a:lvl7pPr>
      <a:lvl8pPr marL="14124990" algn="l" defTabSz="2017856" rtl="0" eaLnBrk="1" latinLnBrk="0" hangingPunct="1">
        <a:defRPr sz="8000" kern="1200">
          <a:solidFill>
            <a:schemeClr val="tx1"/>
          </a:solidFill>
          <a:latin typeface="+mn-lt"/>
          <a:ea typeface="+mn-ea"/>
          <a:cs typeface="+mn-cs"/>
        </a:defRPr>
      </a:lvl8pPr>
      <a:lvl9pPr marL="16142848" algn="l" defTabSz="201785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wmf"/><Relationship Id="rId18" Type="http://schemas.openxmlformats.org/officeDocument/2006/relationships/oleObject" Target="../embeddings/oleObject5.bin"/><Relationship Id="rId26" Type="http://schemas.openxmlformats.org/officeDocument/2006/relationships/oleObject" Target="../embeddings/oleObject9.bin"/><Relationship Id="rId3" Type="http://schemas.openxmlformats.org/officeDocument/2006/relationships/notesSlide" Target="../notesSlides/notesSlide1.xml"/><Relationship Id="rId21" Type="http://schemas.openxmlformats.org/officeDocument/2006/relationships/image" Target="../media/image6.wmf"/><Relationship Id="rId34" Type="http://schemas.openxmlformats.org/officeDocument/2006/relationships/image" Target="../media/image18.png"/><Relationship Id="rId7" Type="http://schemas.openxmlformats.org/officeDocument/2006/relationships/hyperlink" Target="mailto:rgong2@ncsu.edu" TargetMode="External"/><Relationship Id="rId12" Type="http://schemas.openxmlformats.org/officeDocument/2006/relationships/oleObject" Target="../embeddings/oleObject2.bin"/><Relationship Id="rId17" Type="http://schemas.openxmlformats.org/officeDocument/2006/relationships/image" Target="../media/image4.wmf"/><Relationship Id="rId25" Type="http://schemas.openxmlformats.org/officeDocument/2006/relationships/image" Target="../media/image8.wmf"/><Relationship Id="rId33" Type="http://schemas.openxmlformats.org/officeDocument/2006/relationships/image" Target="../media/image17.png"/><Relationship Id="rId2" Type="http://schemas.openxmlformats.org/officeDocument/2006/relationships/slideLayout" Target="../slideLayouts/slideLayout1.xml"/><Relationship Id="rId16" Type="http://schemas.openxmlformats.org/officeDocument/2006/relationships/oleObject" Target="../embeddings/oleObject4.bin"/><Relationship Id="rId20" Type="http://schemas.openxmlformats.org/officeDocument/2006/relationships/oleObject" Target="../embeddings/oleObject6.bin"/><Relationship Id="rId29"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hyperlink" Target="mailto:hchen36@ncsu.edu" TargetMode="External"/><Relationship Id="rId11" Type="http://schemas.openxmlformats.org/officeDocument/2006/relationships/image" Target="../media/image1.wmf"/><Relationship Id="rId24" Type="http://schemas.openxmlformats.org/officeDocument/2006/relationships/oleObject" Target="../embeddings/oleObject8.bin"/><Relationship Id="rId32" Type="http://schemas.openxmlformats.org/officeDocument/2006/relationships/image" Target="../media/image16.png"/><Relationship Id="rId5" Type="http://schemas.openxmlformats.org/officeDocument/2006/relationships/image" Target="../media/image12.png"/><Relationship Id="rId15" Type="http://schemas.openxmlformats.org/officeDocument/2006/relationships/image" Target="../media/image3.wmf"/><Relationship Id="rId23" Type="http://schemas.openxmlformats.org/officeDocument/2006/relationships/image" Target="../media/image7.wmf"/><Relationship Id="rId28" Type="http://schemas.openxmlformats.org/officeDocument/2006/relationships/image" Target="../media/image14.png"/><Relationship Id="rId10" Type="http://schemas.openxmlformats.org/officeDocument/2006/relationships/oleObject" Target="../embeddings/oleObject1.bin"/><Relationship Id="rId19" Type="http://schemas.openxmlformats.org/officeDocument/2006/relationships/image" Target="../media/image5.wmf"/><Relationship Id="rId31"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3.emf"/><Relationship Id="rId14" Type="http://schemas.openxmlformats.org/officeDocument/2006/relationships/oleObject" Target="../embeddings/oleObject3.bin"/><Relationship Id="rId22" Type="http://schemas.openxmlformats.org/officeDocument/2006/relationships/oleObject" Target="../embeddings/oleObject7.bin"/><Relationship Id="rId27" Type="http://schemas.openxmlformats.org/officeDocument/2006/relationships/image" Target="../media/image9.wmf"/><Relationship Id="rId30" Type="http://schemas.openxmlformats.org/officeDocument/2006/relationships/image" Target="../media/image10.wmf"/><Relationship Id="rId8" Type="http://schemas.openxmlformats.org/officeDocument/2006/relationships/hyperlink" Target="mailto:bliu17@ncs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9103551" y="18799423"/>
            <a:ext cx="9039358" cy="5472311"/>
            <a:chOff x="-9504112" y="10166865"/>
            <a:chExt cx="12859061" cy="7784710"/>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112" y="10179175"/>
              <a:ext cx="7772400" cy="777240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7451" y="10166865"/>
              <a:ext cx="7772400" cy="7772400"/>
            </a:xfrm>
            <a:prstGeom prst="rect">
              <a:avLst/>
            </a:prstGeom>
          </p:spPr>
        </p:pic>
      </p:grpSp>
      <p:sp>
        <p:nvSpPr>
          <p:cNvPr id="78" name="TextBox 77"/>
          <p:cNvSpPr txBox="1"/>
          <p:nvPr/>
        </p:nvSpPr>
        <p:spPr>
          <a:xfrm rot="16200000">
            <a:off x="35273066" y="14450963"/>
            <a:ext cx="11470011" cy="3770263"/>
          </a:xfrm>
          <a:prstGeom prst="rect">
            <a:avLst/>
          </a:prstGeom>
          <a:noFill/>
        </p:spPr>
        <p:txBody>
          <a:bodyPr wrap="square" rtlCol="0">
            <a:spAutoFit/>
          </a:bodyPr>
          <a:lstStyle/>
          <a:p>
            <a:r>
              <a:rPr lang="en-US" sz="23900" b="1" dirty="0" smtClean="0">
                <a:gradFill>
                  <a:gsLst>
                    <a:gs pos="0">
                      <a:schemeClr val="accent5">
                        <a:lumMod val="60000"/>
                        <a:lumOff val="40000"/>
                      </a:schemeClr>
                    </a:gs>
                    <a:gs pos="100000">
                      <a:schemeClr val="accent5">
                        <a:lumMod val="40000"/>
                        <a:lumOff val="60000"/>
                      </a:schemeClr>
                    </a:gs>
                  </a:gsLst>
                  <a:lin ang="16200000" scaled="0"/>
                </a:gradFill>
              </a:rPr>
              <a:t>POPCA</a:t>
            </a:r>
            <a:endParaRPr lang="en-US" sz="23900" b="1" dirty="0">
              <a:gradFill>
                <a:gsLst>
                  <a:gs pos="0">
                    <a:schemeClr val="accent5">
                      <a:lumMod val="60000"/>
                      <a:lumOff val="40000"/>
                    </a:schemeClr>
                  </a:gs>
                  <a:gs pos="100000">
                    <a:schemeClr val="accent5">
                      <a:lumMod val="40000"/>
                      <a:lumOff val="60000"/>
                    </a:schemeClr>
                  </a:gs>
                </a:gsLst>
                <a:lin ang="16200000" scaled="0"/>
              </a:gradFill>
            </a:endParaRPr>
          </a:p>
        </p:txBody>
      </p:sp>
      <p:sp>
        <p:nvSpPr>
          <p:cNvPr id="30" name="TextBox 29"/>
          <p:cNvSpPr txBox="1"/>
          <p:nvPr/>
        </p:nvSpPr>
        <p:spPr>
          <a:xfrm rot="16200000">
            <a:off x="8439953" y="20108307"/>
            <a:ext cx="9495404" cy="3770263"/>
          </a:xfrm>
          <a:prstGeom prst="rect">
            <a:avLst/>
          </a:prstGeom>
          <a:noFill/>
        </p:spPr>
        <p:txBody>
          <a:bodyPr wrap="square" rtlCol="0">
            <a:spAutoFit/>
          </a:bodyPr>
          <a:lstStyle/>
          <a:p>
            <a:r>
              <a:rPr lang="en-US" sz="23900" b="1" dirty="0" smtClean="0">
                <a:gradFill>
                  <a:gsLst>
                    <a:gs pos="0">
                      <a:schemeClr val="accent2">
                        <a:lumMod val="60000"/>
                        <a:lumOff val="40000"/>
                        <a:alpha val="80000"/>
                      </a:schemeClr>
                    </a:gs>
                    <a:gs pos="100000">
                      <a:schemeClr val="accent2">
                        <a:lumMod val="20000"/>
                        <a:lumOff val="80000"/>
                      </a:schemeClr>
                    </a:gs>
                  </a:gsLst>
                  <a:lin ang="16200000" scaled="0"/>
                </a:gradFill>
              </a:rPr>
              <a:t>RPCA</a:t>
            </a:r>
            <a:endParaRPr lang="en-US" sz="23900" b="1" dirty="0">
              <a:gradFill>
                <a:gsLst>
                  <a:gs pos="0">
                    <a:schemeClr val="accent2">
                      <a:lumMod val="60000"/>
                      <a:lumOff val="40000"/>
                      <a:alpha val="80000"/>
                    </a:schemeClr>
                  </a:gs>
                  <a:gs pos="100000">
                    <a:schemeClr val="accent2">
                      <a:lumMod val="20000"/>
                      <a:lumOff val="80000"/>
                    </a:schemeClr>
                  </a:gs>
                </a:gsLst>
                <a:lin ang="16200000" scaled="0"/>
              </a:gradFill>
            </a:endParaRPr>
          </a:p>
        </p:txBody>
      </p:sp>
      <p:sp>
        <p:nvSpPr>
          <p:cNvPr id="5" name="Title 1"/>
          <p:cNvSpPr txBox="1">
            <a:spLocks/>
          </p:cNvSpPr>
          <p:nvPr/>
        </p:nvSpPr>
        <p:spPr>
          <a:xfrm>
            <a:off x="8443172" y="58785"/>
            <a:ext cx="27472711" cy="2704895"/>
          </a:xfrm>
          <a:prstGeom prst="rect">
            <a:avLst/>
          </a:prstGeom>
        </p:spPr>
        <p:txBody>
          <a:bodyPr vert="horz" lIns="403555" tIns="201777" rIns="403555" bIns="201777"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11494" dirty="0" err="1" smtClean="0"/>
              <a:t>Denoising</a:t>
            </a:r>
            <a:r>
              <a:rPr lang="en-US" sz="11494" dirty="0" smtClean="0"/>
              <a:t> with </a:t>
            </a:r>
            <a:r>
              <a:rPr lang="en-US" sz="11494" dirty="0"/>
              <a:t>S</a:t>
            </a:r>
            <a:r>
              <a:rPr lang="en-US" sz="11494" dirty="0" smtClean="0"/>
              <a:t>ubspace </a:t>
            </a:r>
            <a:r>
              <a:rPr lang="en-US" sz="11494" dirty="0"/>
              <a:t>L</a:t>
            </a:r>
            <a:r>
              <a:rPr lang="en-US" sz="11494" dirty="0" smtClean="0"/>
              <a:t>earning</a:t>
            </a:r>
            <a:endParaRPr lang="en-US" sz="11494" dirty="0"/>
          </a:p>
        </p:txBody>
      </p:sp>
      <p:sp>
        <p:nvSpPr>
          <p:cNvPr id="6" name="Subtitle 2"/>
          <p:cNvSpPr txBox="1">
            <a:spLocks/>
          </p:cNvSpPr>
          <p:nvPr/>
        </p:nvSpPr>
        <p:spPr>
          <a:xfrm>
            <a:off x="8267231" y="2311698"/>
            <a:ext cx="27835739" cy="1090505"/>
          </a:xfrm>
          <a:prstGeom prst="rect">
            <a:avLst/>
          </a:prstGeom>
        </p:spPr>
        <p:txBody>
          <a:bodyPr vert="horz" lIns="403555" tIns="201777" rIns="403555" bIns="201777" rtlCol="0">
            <a:normAutofit/>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3310" dirty="0"/>
              <a:t>Chen, </a:t>
            </a:r>
            <a:r>
              <a:rPr lang="en-US" sz="3310" dirty="0" err="1" smtClean="0"/>
              <a:t>Haoyu</a:t>
            </a:r>
            <a:r>
              <a:rPr lang="en-US" sz="3310" dirty="0"/>
              <a:t> (</a:t>
            </a:r>
            <a:r>
              <a:rPr lang="en-US" sz="3310" dirty="0">
                <a:hlinkClick r:id="rId6"/>
              </a:rPr>
              <a:t>hchen36@ncsu.edu</a:t>
            </a:r>
            <a:r>
              <a:rPr lang="en-US" sz="3310" dirty="0" smtClean="0"/>
              <a:t>)    Gong</a:t>
            </a:r>
            <a:r>
              <a:rPr lang="en-US" sz="3310" dirty="0"/>
              <a:t>, </a:t>
            </a:r>
            <a:r>
              <a:rPr lang="en-US" sz="3310" dirty="0" err="1" smtClean="0"/>
              <a:t>Renfei</a:t>
            </a:r>
            <a:r>
              <a:rPr lang="en-US" sz="3310" dirty="0"/>
              <a:t> </a:t>
            </a:r>
            <a:r>
              <a:rPr lang="en-US" sz="3310" dirty="0" smtClean="0"/>
              <a:t>(</a:t>
            </a:r>
            <a:r>
              <a:rPr lang="en-US" sz="3310" dirty="0" smtClean="0">
                <a:hlinkClick r:id="rId7"/>
              </a:rPr>
              <a:t>rgong2@ncsu.edu</a:t>
            </a:r>
            <a:r>
              <a:rPr lang="en-US" sz="3310" dirty="0" smtClean="0"/>
              <a:t>)     </a:t>
            </a:r>
            <a:r>
              <a:rPr lang="en-US" sz="3310" dirty="0"/>
              <a:t>Liu, </a:t>
            </a:r>
            <a:r>
              <a:rPr lang="en-US" sz="3310" dirty="0" smtClean="0"/>
              <a:t>Bowen (</a:t>
            </a:r>
            <a:r>
              <a:rPr lang="en-US" sz="3310" dirty="0" smtClean="0">
                <a:hlinkClick r:id="rId8"/>
              </a:rPr>
              <a:t>bliu17@ncsu.edu</a:t>
            </a:r>
            <a:r>
              <a:rPr lang="en-US" sz="3310" dirty="0" smtClean="0"/>
              <a:t>)     </a:t>
            </a:r>
            <a:endParaRPr lang="en-US" sz="3310" dirty="0"/>
          </a:p>
        </p:txBody>
      </p:sp>
      <p:pic>
        <p:nvPicPr>
          <p:cNvPr id="7" name="Picture 6" descr="ncstate-brick-4x1-red-rgb.em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1065" y="922965"/>
            <a:ext cx="6330871" cy="1004688"/>
          </a:xfrm>
          <a:prstGeom prst="rect">
            <a:avLst/>
          </a:prstGeom>
        </p:spPr>
      </p:pic>
      <p:sp>
        <p:nvSpPr>
          <p:cNvPr id="8" name="Subtitle 2"/>
          <p:cNvSpPr txBox="1">
            <a:spLocks/>
          </p:cNvSpPr>
          <p:nvPr/>
        </p:nvSpPr>
        <p:spPr>
          <a:xfrm>
            <a:off x="722675" y="1972461"/>
            <a:ext cx="7265693" cy="1486683"/>
          </a:xfrm>
          <a:prstGeom prst="rect">
            <a:avLst/>
          </a:prstGeom>
        </p:spPr>
        <p:txBody>
          <a:bodyPr vert="horz" lIns="403555" tIns="201777" rIns="403555" bIns="201777" rtlCol="0">
            <a:noAutofit/>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pPr algn="l"/>
            <a:r>
              <a:rPr lang="en-US" sz="4000" b="1" dirty="0">
                <a:solidFill>
                  <a:schemeClr val="tx1"/>
                </a:solidFill>
                <a:latin typeface="+mj-lt"/>
              </a:rPr>
              <a:t>Department </a:t>
            </a:r>
            <a:r>
              <a:rPr lang="en-US" sz="4000" b="1" dirty="0" smtClean="0">
                <a:solidFill>
                  <a:schemeClr val="tx1"/>
                </a:solidFill>
                <a:latin typeface="+mj-lt"/>
              </a:rPr>
              <a:t>of Statistics </a:t>
            </a:r>
          </a:p>
        </p:txBody>
      </p:sp>
      <p:sp>
        <p:nvSpPr>
          <p:cNvPr id="71" name="Frame 70"/>
          <p:cNvSpPr/>
          <p:nvPr/>
        </p:nvSpPr>
        <p:spPr>
          <a:xfrm>
            <a:off x="28017807" y="3363971"/>
            <a:ext cx="14630400" cy="26698640"/>
          </a:xfrm>
          <a:prstGeom prst="frame">
            <a:avLst>
              <a:gd name="adj1" fmla="val 3642"/>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Text Box 42"/>
          <p:cNvSpPr txBox="1">
            <a:spLocks noChangeArrowheads="1"/>
          </p:cNvSpPr>
          <p:nvPr/>
        </p:nvSpPr>
        <p:spPr bwMode="auto">
          <a:xfrm>
            <a:off x="28910906" y="5225768"/>
            <a:ext cx="11491878"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Optimization Problem </a:t>
            </a:r>
            <a:endParaRPr lang="en-US" sz="4800" dirty="0"/>
          </a:p>
        </p:txBody>
      </p:sp>
      <p:sp>
        <p:nvSpPr>
          <p:cNvPr id="34" name="Text Box 42"/>
          <p:cNvSpPr txBox="1">
            <a:spLocks noChangeArrowheads="1"/>
          </p:cNvSpPr>
          <p:nvPr/>
        </p:nvSpPr>
        <p:spPr bwMode="auto">
          <a:xfrm>
            <a:off x="28910906" y="3944142"/>
            <a:ext cx="12598587"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Partially Observed PCA</a:t>
            </a:r>
            <a:endParaRPr lang="en-US" sz="6600" b="1" dirty="0"/>
          </a:p>
        </p:txBody>
      </p:sp>
      <p:sp>
        <p:nvSpPr>
          <p:cNvPr id="40" name="Text Box 42"/>
          <p:cNvSpPr txBox="1">
            <a:spLocks noChangeArrowheads="1"/>
          </p:cNvSpPr>
          <p:nvPr/>
        </p:nvSpPr>
        <p:spPr bwMode="auto">
          <a:xfrm>
            <a:off x="28910906" y="15632509"/>
            <a:ext cx="4104213"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Algorithm</a:t>
            </a:r>
            <a:endParaRPr lang="en-US" sz="4800" dirty="0"/>
          </a:p>
        </p:txBody>
      </p:sp>
      <p:sp>
        <p:nvSpPr>
          <p:cNvPr id="56" name="TextBox 55"/>
          <p:cNvSpPr txBox="1"/>
          <p:nvPr/>
        </p:nvSpPr>
        <p:spPr>
          <a:xfrm>
            <a:off x="28910905" y="27078698"/>
            <a:ext cx="12872095" cy="2246769"/>
          </a:xfrm>
          <a:prstGeom prst="rect">
            <a:avLst/>
          </a:prstGeom>
          <a:noFill/>
        </p:spPr>
        <p:txBody>
          <a:bodyPr wrap="square" rtlCol="0">
            <a:spAutoFit/>
          </a:bodyPr>
          <a:lstStyle/>
          <a:p>
            <a:pPr algn="just"/>
            <a:r>
              <a:rPr lang="en-US" sz="2800" dirty="0" smtClean="0"/>
              <a:t>In </a:t>
            </a:r>
            <a:r>
              <a:rPr lang="en-US" sz="2800" dirty="0" smtClean="0"/>
              <a:t>our algorithm, there are two free parameters. The above figures give us some guidance on the choice of </a:t>
            </a:r>
            <a:r>
              <a:rPr lang="en-US" sz="2800" i="1" dirty="0" smtClean="0"/>
              <a:t>p</a:t>
            </a:r>
            <a:r>
              <a:rPr lang="en-US" sz="2800" dirty="0" smtClean="0"/>
              <a:t> and rank(</a:t>
            </a:r>
            <a:r>
              <a:rPr lang="en-US" sz="2800" i="1" dirty="0" smtClean="0"/>
              <a:t>k</a:t>
            </a:r>
            <a:r>
              <a:rPr lang="en-US" sz="2800" dirty="0" smtClean="0"/>
              <a:t>), </a:t>
            </a:r>
            <a:r>
              <a:rPr lang="en-US" sz="2800" dirty="0" smtClean="0"/>
              <a:t>The </a:t>
            </a:r>
            <a:r>
              <a:rPr lang="en-US" sz="2800" dirty="0"/>
              <a:t>minimum of the mean square error occurs at relatively small </a:t>
            </a:r>
            <a:r>
              <a:rPr lang="en-US" sz="2800" dirty="0" smtClean="0"/>
              <a:t>rank, and it grows slowly with image size </a:t>
            </a:r>
            <a:r>
              <a:rPr lang="en-US" sz="2800" i="1" dirty="0" smtClean="0"/>
              <a:t>n</a:t>
            </a:r>
            <a:r>
              <a:rPr lang="en-US" sz="2800" dirty="0" smtClean="0"/>
              <a:t>. Once we have chosen the optimal rank, </a:t>
            </a:r>
            <a:r>
              <a:rPr lang="en-US" sz="2800" dirty="0" smtClean="0"/>
              <a:t>the choice of p does not have much effect on MSE, especially when the image size gets bigger</a:t>
            </a:r>
            <a:r>
              <a:rPr lang="en-US" sz="2800" dirty="0" smtClean="0"/>
              <a:t>.</a:t>
            </a:r>
            <a:endParaRPr lang="en-US" sz="2800" dirty="0"/>
          </a:p>
        </p:txBody>
      </p:sp>
      <p:graphicFrame>
        <p:nvGraphicFramePr>
          <p:cNvPr id="15" name="Object 14"/>
          <p:cNvGraphicFramePr>
            <a:graphicFrameLocks noChangeAspect="1"/>
          </p:cNvGraphicFramePr>
          <p:nvPr>
            <p:extLst>
              <p:ext uri="{D42A27DB-BD31-4B8C-83A1-F6EECF244321}">
                <p14:modId xmlns:p14="http://schemas.microsoft.com/office/powerpoint/2010/main" val="2737959945"/>
              </p:ext>
            </p:extLst>
          </p:nvPr>
        </p:nvGraphicFramePr>
        <p:xfrm>
          <a:off x="29418183" y="7789020"/>
          <a:ext cx="11645900" cy="711200"/>
        </p:xfrm>
        <a:graphic>
          <a:graphicData uri="http://schemas.openxmlformats.org/presentationml/2006/ole">
            <mc:AlternateContent xmlns:mc="http://schemas.openxmlformats.org/markup-compatibility/2006">
              <mc:Choice xmlns:v="urn:schemas-microsoft-com:vml" Requires="v">
                <p:oleObj spid="_x0000_s1896" name="Equation" r:id="rId10" imgW="11645640" imgH="711000" progId="Equation.DSMT4">
                  <p:embed/>
                </p:oleObj>
              </mc:Choice>
              <mc:Fallback>
                <p:oleObj name="Equation" r:id="rId10" imgW="11645640" imgH="711000" progId="Equation.DSMT4">
                  <p:embed/>
                  <p:pic>
                    <p:nvPicPr>
                      <p:cNvPr id="0" name=""/>
                      <p:cNvPicPr/>
                      <p:nvPr/>
                    </p:nvPicPr>
                    <p:blipFill>
                      <a:blip r:embed="rId11"/>
                      <a:stretch>
                        <a:fillRect/>
                      </a:stretch>
                    </p:blipFill>
                    <p:spPr>
                      <a:xfrm>
                        <a:off x="29418183" y="7789020"/>
                        <a:ext cx="11645900" cy="7112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514396347"/>
              </p:ext>
            </p:extLst>
          </p:nvPr>
        </p:nvGraphicFramePr>
        <p:xfrm>
          <a:off x="29035375" y="8673850"/>
          <a:ext cx="9740900" cy="1981200"/>
        </p:xfrm>
        <a:graphic>
          <a:graphicData uri="http://schemas.openxmlformats.org/presentationml/2006/ole">
            <mc:AlternateContent xmlns:mc="http://schemas.openxmlformats.org/markup-compatibility/2006">
              <mc:Choice xmlns:v="urn:schemas-microsoft-com:vml" Requires="v">
                <p:oleObj spid="_x0000_s1897" name="Equation" r:id="rId12" imgW="9740880" imgH="1981080" progId="Equation.DSMT4">
                  <p:embed/>
                </p:oleObj>
              </mc:Choice>
              <mc:Fallback>
                <p:oleObj name="Equation" r:id="rId12" imgW="9740880" imgH="1981080" progId="Equation.DSMT4">
                  <p:embed/>
                  <p:pic>
                    <p:nvPicPr>
                      <p:cNvPr id="0" name=""/>
                      <p:cNvPicPr/>
                      <p:nvPr/>
                    </p:nvPicPr>
                    <p:blipFill>
                      <a:blip r:embed="rId13"/>
                      <a:stretch>
                        <a:fillRect/>
                      </a:stretch>
                    </p:blipFill>
                    <p:spPr>
                      <a:xfrm>
                        <a:off x="29035375" y="8673850"/>
                        <a:ext cx="9740900" cy="1981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412912816"/>
              </p:ext>
            </p:extLst>
          </p:nvPr>
        </p:nvGraphicFramePr>
        <p:xfrm>
          <a:off x="30989808" y="13249079"/>
          <a:ext cx="6985000" cy="2209800"/>
        </p:xfrm>
        <a:graphic>
          <a:graphicData uri="http://schemas.openxmlformats.org/presentationml/2006/ole">
            <mc:AlternateContent xmlns:mc="http://schemas.openxmlformats.org/markup-compatibility/2006">
              <mc:Choice xmlns:v="urn:schemas-microsoft-com:vml" Requires="v">
                <p:oleObj spid="_x0000_s1898" name="Equation" r:id="rId14" imgW="6984720" imgH="2209680" progId="Equation.DSMT4">
                  <p:embed/>
                </p:oleObj>
              </mc:Choice>
              <mc:Fallback>
                <p:oleObj name="Equation" r:id="rId14" imgW="6984720" imgH="2209680" progId="Equation.DSMT4">
                  <p:embed/>
                  <p:pic>
                    <p:nvPicPr>
                      <p:cNvPr id="0" name=""/>
                      <p:cNvPicPr/>
                      <p:nvPr/>
                    </p:nvPicPr>
                    <p:blipFill>
                      <a:blip r:embed="rId15"/>
                      <a:stretch>
                        <a:fillRect/>
                      </a:stretch>
                    </p:blipFill>
                    <p:spPr>
                      <a:xfrm>
                        <a:off x="30989808" y="13249079"/>
                        <a:ext cx="6985000" cy="2209800"/>
                      </a:xfrm>
                      <a:prstGeom prst="rect">
                        <a:avLst/>
                      </a:prstGeom>
                    </p:spPr>
                  </p:pic>
                </p:oleObj>
              </mc:Fallback>
            </mc:AlternateContent>
          </a:graphicData>
        </a:graphic>
      </p:graphicFrame>
      <p:sp>
        <p:nvSpPr>
          <p:cNvPr id="14" name="TextBox 13"/>
          <p:cNvSpPr txBox="1"/>
          <p:nvPr/>
        </p:nvSpPr>
        <p:spPr>
          <a:xfrm>
            <a:off x="28910907" y="6230395"/>
            <a:ext cx="12872092" cy="1384995"/>
          </a:xfrm>
          <a:prstGeom prst="rect">
            <a:avLst/>
          </a:prstGeom>
          <a:noFill/>
        </p:spPr>
        <p:txBody>
          <a:bodyPr wrap="square" rtlCol="0">
            <a:spAutoFit/>
          </a:bodyPr>
          <a:lstStyle/>
          <a:p>
            <a:pPr algn="just"/>
            <a:r>
              <a:rPr lang="en-US" sz="2800" dirty="0" smtClean="0"/>
              <a:t>Let </a:t>
            </a:r>
            <a:r>
              <a:rPr lang="en-US" sz="2800" i="1" dirty="0" smtClean="0"/>
              <a:t>x</a:t>
            </a:r>
            <a:r>
              <a:rPr lang="en-US" sz="2800" i="1" baseline="30000" dirty="0" smtClean="0"/>
              <a:t>(1)</a:t>
            </a:r>
            <a:r>
              <a:rPr lang="en-US" sz="2800" i="1" dirty="0" smtClean="0"/>
              <a:t>,…,x</a:t>
            </a:r>
            <a:r>
              <a:rPr lang="en-US" sz="2800" i="1" baseline="30000" dirty="0" smtClean="0"/>
              <a:t>(m)</a:t>
            </a:r>
            <a:r>
              <a:rPr lang="en-US" sz="2800" i="1" dirty="0" smtClean="0"/>
              <a:t> </a:t>
            </a:r>
            <a:r>
              <a:rPr lang="en-US" sz="2800" dirty="0" smtClean="0"/>
              <a:t>be </a:t>
            </a:r>
            <a:r>
              <a:rPr lang="en-US" sz="2800" dirty="0"/>
              <a:t>the column vectors in an image </a:t>
            </a:r>
            <a:r>
              <a:rPr lang="en-US" sz="2800" i="1" dirty="0" smtClean="0"/>
              <a:t>X</a:t>
            </a:r>
            <a:r>
              <a:rPr lang="en-US" sz="2800" dirty="0" smtClean="0"/>
              <a:t> and </a:t>
            </a:r>
            <a:r>
              <a:rPr lang="en-US" sz="2800" dirty="0"/>
              <a:t>are </a:t>
            </a:r>
            <a:r>
              <a:rPr lang="en-US" sz="2800" dirty="0" err="1" smtClean="0"/>
              <a:t>iid</a:t>
            </a:r>
            <a:r>
              <a:rPr lang="en-US" sz="2800" dirty="0" smtClean="0"/>
              <a:t> </a:t>
            </a:r>
            <a:r>
              <a:rPr lang="en-US" sz="2800" dirty="0"/>
              <a:t>with certain distribution, and Π</a:t>
            </a:r>
            <a:r>
              <a:rPr lang="en-US" sz="2800" dirty="0" smtClean="0"/>
              <a:t> </a:t>
            </a:r>
            <a:r>
              <a:rPr lang="en-US" sz="2800" dirty="0"/>
              <a:t>denote a projection matrix from </a:t>
            </a:r>
            <a:r>
              <a:rPr lang="en-US" sz="2800" dirty="0" err="1" smtClean="0"/>
              <a:t>ℝ</a:t>
            </a:r>
            <a:r>
              <a:rPr lang="en-US" sz="2800" i="1" baseline="30000" dirty="0" err="1"/>
              <a:t>n</a:t>
            </a:r>
            <a:r>
              <a:rPr lang="en-US" sz="2800" dirty="0" smtClean="0"/>
              <a:t> </a:t>
            </a:r>
            <a:r>
              <a:rPr lang="en-US" sz="2800" dirty="0"/>
              <a:t>to an </a:t>
            </a:r>
            <a:r>
              <a:rPr lang="en-US" sz="2800" i="1" dirty="0" smtClean="0"/>
              <a:t>k</a:t>
            </a:r>
            <a:r>
              <a:rPr lang="en-US" sz="2800" dirty="0" smtClean="0"/>
              <a:t>−</a:t>
            </a:r>
            <a:r>
              <a:rPr lang="en-US" sz="2800" dirty="0"/>
              <a:t>dimensional subspace</a:t>
            </a:r>
            <a:r>
              <a:rPr lang="en-US" sz="2800" dirty="0" smtClean="0"/>
              <a:t>. We want to minimize </a:t>
            </a:r>
            <a:r>
              <a:rPr lang="en-US" sz="2800" dirty="0"/>
              <a:t>the mean square </a:t>
            </a:r>
            <a:r>
              <a:rPr lang="en-US" sz="2800" dirty="0" smtClean="0"/>
              <a:t>error of the projected image</a:t>
            </a:r>
            <a:endParaRPr lang="en-US" sz="2800" dirty="0"/>
          </a:p>
        </p:txBody>
      </p:sp>
      <p:sp>
        <p:nvSpPr>
          <p:cNvPr id="27" name="TextBox 26"/>
          <p:cNvSpPr txBox="1"/>
          <p:nvPr/>
        </p:nvSpPr>
        <p:spPr>
          <a:xfrm>
            <a:off x="28910904" y="10828680"/>
            <a:ext cx="12872095" cy="2246769"/>
          </a:xfrm>
          <a:prstGeom prst="rect">
            <a:avLst/>
          </a:prstGeom>
          <a:noFill/>
        </p:spPr>
        <p:txBody>
          <a:bodyPr wrap="square" rtlCol="0">
            <a:spAutoFit/>
          </a:bodyPr>
          <a:lstStyle/>
          <a:p>
            <a:pPr algn="just"/>
            <a:r>
              <a:rPr lang="en-US" sz="2800" dirty="0" smtClean="0"/>
              <a:t>When all elements in </a:t>
            </a:r>
            <a:r>
              <a:rPr lang="en-US" sz="2800" i="1" dirty="0" smtClean="0"/>
              <a:t>X can be observed, the </a:t>
            </a:r>
            <a:r>
              <a:rPr lang="en-US" sz="2800" dirty="0" smtClean="0"/>
              <a:t>traditional solution to this minimization problem is a matrix consisting of the </a:t>
            </a:r>
            <a:r>
              <a:rPr lang="en-US" sz="2800" i="1" dirty="0" smtClean="0"/>
              <a:t>k</a:t>
            </a:r>
            <a:r>
              <a:rPr lang="en-US" sz="2800" dirty="0" smtClean="0"/>
              <a:t> leading eigenvectors of </a:t>
            </a:r>
            <a:r>
              <a:rPr lang="en-US" sz="2800" i="1" dirty="0" smtClean="0"/>
              <a:t>C</a:t>
            </a:r>
            <a:r>
              <a:rPr lang="en-US" sz="2800" dirty="0" smtClean="0"/>
              <a:t>. But when there is noise in X, we would like to decompose an unbiased estimation of </a:t>
            </a:r>
            <a:r>
              <a:rPr lang="en-US" sz="2800" i="1" dirty="0" smtClean="0"/>
              <a:t>C</a:t>
            </a:r>
            <a:r>
              <a:rPr lang="en-US" sz="2800" dirty="0" smtClean="0"/>
              <a:t>. If the noise is generated as in our noise model, then each element of the covariance matrix can be estimated by</a:t>
            </a:r>
            <a:endParaRPr lang="en-US" sz="2800" dirty="0"/>
          </a:p>
        </p:txBody>
      </p:sp>
      <p:graphicFrame>
        <p:nvGraphicFramePr>
          <p:cNvPr id="28" name="Object 27"/>
          <p:cNvGraphicFramePr>
            <a:graphicFrameLocks noChangeAspect="1"/>
          </p:cNvGraphicFramePr>
          <p:nvPr>
            <p:extLst>
              <p:ext uri="{D42A27DB-BD31-4B8C-83A1-F6EECF244321}">
                <p14:modId xmlns:p14="http://schemas.microsoft.com/office/powerpoint/2010/main" val="2709020242"/>
              </p:ext>
            </p:extLst>
          </p:nvPr>
        </p:nvGraphicFramePr>
        <p:xfrm>
          <a:off x="30654794" y="16637136"/>
          <a:ext cx="9118600" cy="5410200"/>
        </p:xfrm>
        <a:graphic>
          <a:graphicData uri="http://schemas.openxmlformats.org/presentationml/2006/ole">
            <mc:AlternateContent xmlns:mc="http://schemas.openxmlformats.org/markup-compatibility/2006">
              <mc:Choice xmlns:v="urn:schemas-microsoft-com:vml" Requires="v">
                <p:oleObj spid="_x0000_s1899" name="Equation" r:id="rId16" imgW="9118440" imgH="5410080" progId="Equation.DSMT4">
                  <p:embed/>
                </p:oleObj>
              </mc:Choice>
              <mc:Fallback>
                <p:oleObj name="Equation" r:id="rId16" imgW="9118440" imgH="5410080" progId="Equation.DSMT4">
                  <p:embed/>
                  <p:pic>
                    <p:nvPicPr>
                      <p:cNvPr id="0" name=""/>
                      <p:cNvPicPr/>
                      <p:nvPr/>
                    </p:nvPicPr>
                    <p:blipFill>
                      <a:blip r:embed="rId17"/>
                      <a:stretch>
                        <a:fillRect/>
                      </a:stretch>
                    </p:blipFill>
                    <p:spPr>
                      <a:xfrm>
                        <a:off x="30654794" y="16637136"/>
                        <a:ext cx="9118600" cy="5410200"/>
                      </a:xfrm>
                      <a:prstGeom prst="rect">
                        <a:avLst/>
                      </a:prstGeom>
                    </p:spPr>
                  </p:pic>
                </p:oleObj>
              </mc:Fallback>
            </mc:AlternateContent>
          </a:graphicData>
        </a:graphic>
      </p:graphicFrame>
      <p:grpSp>
        <p:nvGrpSpPr>
          <p:cNvPr id="67" name="Group 66"/>
          <p:cNvGrpSpPr/>
          <p:nvPr/>
        </p:nvGrpSpPr>
        <p:grpSpPr>
          <a:xfrm>
            <a:off x="1030949" y="14179386"/>
            <a:ext cx="18389683" cy="553391"/>
            <a:chOff x="27947938" y="8346767"/>
            <a:chExt cx="18389683" cy="553391"/>
          </a:xfrm>
        </p:grpSpPr>
        <p:graphicFrame>
          <p:nvGraphicFramePr>
            <p:cNvPr id="68" name="Object 67"/>
            <p:cNvGraphicFramePr>
              <a:graphicFrameLocks noChangeAspect="1"/>
            </p:cNvGraphicFramePr>
            <p:nvPr>
              <p:extLst>
                <p:ext uri="{D42A27DB-BD31-4B8C-83A1-F6EECF244321}">
                  <p14:modId xmlns:p14="http://schemas.microsoft.com/office/powerpoint/2010/main" val="854647104"/>
                </p:ext>
              </p:extLst>
            </p:nvPr>
          </p:nvGraphicFramePr>
          <p:xfrm>
            <a:off x="27947938" y="8379458"/>
            <a:ext cx="7061200" cy="520700"/>
          </p:xfrm>
          <a:graphic>
            <a:graphicData uri="http://schemas.openxmlformats.org/presentationml/2006/ole">
              <mc:AlternateContent xmlns:mc="http://schemas.openxmlformats.org/markup-compatibility/2006">
                <mc:Choice xmlns:v="urn:schemas-microsoft-com:vml" Requires="v">
                  <p:oleObj spid="_x0000_s1900" name="Equation" r:id="rId18" imgW="7061040" imgH="520560" progId="Equation.DSMT4">
                    <p:embed/>
                  </p:oleObj>
                </mc:Choice>
                <mc:Fallback>
                  <p:oleObj name="Equation" r:id="rId18" imgW="7061040" imgH="520560" progId="Equation.DSMT4">
                    <p:embed/>
                    <p:pic>
                      <p:nvPicPr>
                        <p:cNvPr id="0" name=""/>
                        <p:cNvPicPr/>
                        <p:nvPr/>
                      </p:nvPicPr>
                      <p:blipFill>
                        <a:blip r:embed="rId19"/>
                        <a:stretch>
                          <a:fillRect/>
                        </a:stretch>
                      </p:blipFill>
                      <p:spPr>
                        <a:xfrm>
                          <a:off x="27947938" y="8379458"/>
                          <a:ext cx="7061200" cy="520700"/>
                        </a:xfrm>
                        <a:prstGeom prst="rect">
                          <a:avLst/>
                        </a:prstGeom>
                      </p:spPr>
                    </p:pic>
                  </p:oleObj>
                </mc:Fallback>
              </mc:AlternateContent>
            </a:graphicData>
          </a:graphic>
        </p:graphicFrame>
        <p:sp>
          <p:nvSpPr>
            <p:cNvPr id="69" name="TextBox 68"/>
            <p:cNvSpPr txBox="1"/>
            <p:nvPr/>
          </p:nvSpPr>
          <p:spPr>
            <a:xfrm>
              <a:off x="34662424" y="8346767"/>
              <a:ext cx="11675197" cy="523220"/>
            </a:xfrm>
            <a:prstGeom prst="rect">
              <a:avLst/>
            </a:prstGeom>
            <a:noFill/>
          </p:spPr>
          <p:txBody>
            <a:bodyPr wrap="square" rtlCol="0">
              <a:spAutoFit/>
            </a:bodyPr>
            <a:lstStyle/>
            <a:p>
              <a:r>
                <a:rPr lang="en-US" sz="2800" dirty="0" smtClean="0">
                  <a:cs typeface="Times New Roman" panose="02020603050405020304" pitchFamily="18" charset="0"/>
                </a:rPr>
                <a:t> is </a:t>
              </a:r>
              <a:r>
                <a:rPr lang="en-US" sz="2800" dirty="0">
                  <a:cs typeface="Times New Roman" panose="02020603050405020304" pitchFamily="18" charset="0"/>
                </a:rPr>
                <a:t>the </a:t>
              </a:r>
              <a:r>
                <a:rPr lang="en-US" sz="2800" i="1" dirty="0">
                  <a:cs typeface="Times New Roman" panose="02020603050405020304" pitchFamily="18" charset="0"/>
                </a:rPr>
                <a:t>l</a:t>
              </a:r>
              <a:r>
                <a:rPr lang="en-US" sz="2800" baseline="30000" dirty="0">
                  <a:cs typeface="Times New Roman" panose="02020603050405020304" pitchFamily="18" charset="0"/>
                </a:rPr>
                <a:t>1</a:t>
              </a:r>
              <a:r>
                <a:rPr lang="en-US" sz="2800" dirty="0">
                  <a:cs typeface="Times New Roman" panose="02020603050405020304" pitchFamily="18" charset="0"/>
                </a:rPr>
                <a:t>-norm </a:t>
              </a:r>
              <a:r>
                <a:rPr lang="en-US" sz="2800" dirty="0" smtClean="0">
                  <a:cs typeface="Times New Roman" panose="02020603050405020304" pitchFamily="18" charset="0"/>
                </a:rPr>
                <a:t>of </a:t>
              </a:r>
              <a:r>
                <a:rPr lang="en-US" sz="2800" dirty="0" err="1" smtClean="0">
                  <a:cs typeface="Times New Roman" panose="02020603050405020304" pitchFamily="18" charset="0"/>
                </a:rPr>
                <a:t>vec</a:t>
              </a:r>
              <a:r>
                <a:rPr lang="en-US" sz="2800" dirty="0" smtClean="0">
                  <a:cs typeface="Times New Roman" panose="02020603050405020304" pitchFamily="18" charset="0"/>
                </a:rPr>
                <a:t>(</a:t>
              </a:r>
              <a:r>
                <a:rPr lang="en-US" sz="2800" i="1" dirty="0" smtClean="0">
                  <a:cs typeface="Times New Roman" panose="02020603050405020304" pitchFamily="18" charset="0"/>
                </a:rPr>
                <a:t>E)</a:t>
              </a:r>
              <a:r>
                <a:rPr lang="en-US" sz="2800" dirty="0" smtClean="0">
                  <a:cs typeface="Times New Roman" panose="02020603050405020304" pitchFamily="18" charset="0"/>
                </a:rPr>
                <a:t>.</a:t>
              </a:r>
              <a:endParaRPr lang="en-US" sz="2800" dirty="0">
                <a:cs typeface="Times New Roman" panose="02020603050405020304" pitchFamily="18" charset="0"/>
              </a:endParaRPr>
            </a:p>
          </p:txBody>
        </p:sp>
      </p:grpSp>
      <p:sp>
        <p:nvSpPr>
          <p:cNvPr id="72" name="Frame 71"/>
          <p:cNvSpPr/>
          <p:nvPr/>
        </p:nvSpPr>
        <p:spPr>
          <a:xfrm>
            <a:off x="171990" y="9584267"/>
            <a:ext cx="14630400" cy="20514062"/>
          </a:xfrm>
          <a:prstGeom prst="frame">
            <a:avLst>
              <a:gd name="adj1" fmla="val 3538"/>
            </a:avLst>
          </a:prstGeom>
          <a:solidFill>
            <a:schemeClr val="accent2">
              <a:lumMod val="40000"/>
              <a:lumOff val="60000"/>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Text Box 42"/>
          <p:cNvSpPr txBox="1">
            <a:spLocks noChangeArrowheads="1"/>
          </p:cNvSpPr>
          <p:nvPr/>
        </p:nvSpPr>
        <p:spPr bwMode="auto">
          <a:xfrm>
            <a:off x="954749" y="10118058"/>
            <a:ext cx="6218885"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Robust PCA</a:t>
            </a:r>
            <a:endParaRPr lang="en-US" sz="6600" b="1" dirty="0"/>
          </a:p>
        </p:txBody>
      </p:sp>
      <p:sp>
        <p:nvSpPr>
          <p:cNvPr id="48" name="Text Box 42"/>
          <p:cNvSpPr txBox="1">
            <a:spLocks noChangeArrowheads="1"/>
          </p:cNvSpPr>
          <p:nvPr/>
        </p:nvSpPr>
        <p:spPr bwMode="auto">
          <a:xfrm>
            <a:off x="954749" y="11257989"/>
            <a:ext cx="11491878"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Optimization Problem </a:t>
            </a:r>
            <a:endParaRPr lang="en-US" sz="4800" dirty="0"/>
          </a:p>
        </p:txBody>
      </p:sp>
      <p:sp>
        <p:nvSpPr>
          <p:cNvPr id="49" name="Text Box 42"/>
          <p:cNvSpPr txBox="1">
            <a:spLocks noChangeArrowheads="1"/>
          </p:cNvSpPr>
          <p:nvPr/>
        </p:nvSpPr>
        <p:spPr bwMode="auto">
          <a:xfrm>
            <a:off x="954749" y="14764712"/>
            <a:ext cx="4104213"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Algorithm</a:t>
            </a:r>
            <a:endParaRPr lang="en-US" sz="4800" dirty="0"/>
          </a:p>
        </p:txBody>
      </p:sp>
      <p:sp>
        <p:nvSpPr>
          <p:cNvPr id="59" name="TextBox 58"/>
          <p:cNvSpPr txBox="1"/>
          <p:nvPr/>
        </p:nvSpPr>
        <p:spPr>
          <a:xfrm>
            <a:off x="954749" y="12120921"/>
            <a:ext cx="13015251" cy="1384995"/>
          </a:xfrm>
          <a:prstGeom prst="rect">
            <a:avLst/>
          </a:prstGeom>
          <a:noFill/>
        </p:spPr>
        <p:txBody>
          <a:bodyPr wrap="square" rtlCol="0">
            <a:spAutoFit/>
          </a:bodyPr>
          <a:lstStyle/>
          <a:p>
            <a:pPr algn="just"/>
            <a:r>
              <a:rPr lang="en-US" sz="2800" dirty="0" smtClean="0">
                <a:cs typeface="Times New Roman" panose="02020603050405020304" pitchFamily="18" charset="0"/>
              </a:rPr>
              <a:t>Robust </a:t>
            </a:r>
            <a:r>
              <a:rPr lang="en-US" sz="2800" dirty="0">
                <a:cs typeface="Times New Roman" panose="02020603050405020304" pitchFamily="18" charset="0"/>
              </a:rPr>
              <a:t>PCA breaks the noisy image into two parts: </a:t>
            </a:r>
            <a:r>
              <a:rPr lang="en-US" sz="2800" i="1" dirty="0" smtClean="0">
                <a:cs typeface="Times New Roman" panose="02020603050405020304" pitchFamily="18" charset="0"/>
              </a:rPr>
              <a:t>D </a:t>
            </a:r>
            <a:r>
              <a:rPr lang="en-US" sz="2800" dirty="0" smtClean="0">
                <a:cs typeface="Times New Roman" panose="02020603050405020304" pitchFamily="18" charset="0"/>
              </a:rPr>
              <a:t>= </a:t>
            </a:r>
            <a:r>
              <a:rPr lang="en-US" sz="2800" i="1" dirty="0" smtClean="0">
                <a:cs typeface="Times New Roman" panose="02020603050405020304" pitchFamily="18" charset="0"/>
              </a:rPr>
              <a:t>A </a:t>
            </a:r>
            <a:r>
              <a:rPr lang="en-US" sz="2800" dirty="0" smtClean="0">
                <a:cs typeface="Times New Roman" panose="02020603050405020304" pitchFamily="18" charset="0"/>
              </a:rPr>
              <a:t>+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where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is the original image 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is the noise, assuming that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has low rank 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is sparse. To find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we solve the problem:</a:t>
            </a:r>
          </a:p>
        </p:txBody>
      </p:sp>
      <p:sp>
        <p:nvSpPr>
          <p:cNvPr id="61" name="TextBox 60"/>
          <p:cNvSpPr txBox="1"/>
          <p:nvPr/>
        </p:nvSpPr>
        <p:spPr>
          <a:xfrm>
            <a:off x="954749" y="15627644"/>
            <a:ext cx="11675197" cy="523220"/>
          </a:xfrm>
          <a:prstGeom prst="rect">
            <a:avLst/>
          </a:prstGeom>
          <a:noFill/>
        </p:spPr>
        <p:txBody>
          <a:bodyPr wrap="square" rtlCol="0">
            <a:spAutoFit/>
          </a:bodyPr>
          <a:lstStyle/>
          <a:p>
            <a:r>
              <a:rPr lang="en-US" sz="2800" dirty="0" smtClean="0">
                <a:cs typeface="Times New Roman" panose="02020603050405020304" pitchFamily="18" charset="0"/>
              </a:rPr>
              <a:t>First</a:t>
            </a:r>
            <a:r>
              <a:rPr lang="en-US" sz="2800" dirty="0">
                <a:cs typeface="Times New Roman" panose="02020603050405020304" pitchFamily="18" charset="0"/>
              </a:rPr>
              <a:t>, </a:t>
            </a:r>
            <a:r>
              <a:rPr lang="en-US" sz="2800" dirty="0" smtClean="0">
                <a:cs typeface="Times New Roman" panose="02020603050405020304" pitchFamily="18" charset="0"/>
              </a:rPr>
              <a:t>we </a:t>
            </a:r>
            <a:r>
              <a:rPr lang="en-US" sz="2800" dirty="0">
                <a:cs typeface="Times New Roman" panose="02020603050405020304" pitchFamily="18" charset="0"/>
              </a:rPr>
              <a:t>replace the constraint with a penalty term:</a:t>
            </a:r>
          </a:p>
        </p:txBody>
      </p:sp>
      <p:graphicFrame>
        <p:nvGraphicFramePr>
          <p:cNvPr id="62" name="Object 61"/>
          <p:cNvGraphicFramePr>
            <a:graphicFrameLocks noChangeAspect="1"/>
          </p:cNvGraphicFramePr>
          <p:nvPr>
            <p:extLst>
              <p:ext uri="{D42A27DB-BD31-4B8C-83A1-F6EECF244321}">
                <p14:modId xmlns:p14="http://schemas.microsoft.com/office/powerpoint/2010/main" val="1414108542"/>
              </p:ext>
            </p:extLst>
          </p:nvPr>
        </p:nvGraphicFramePr>
        <p:xfrm>
          <a:off x="4646212" y="16182799"/>
          <a:ext cx="5130800" cy="673100"/>
        </p:xfrm>
        <a:graphic>
          <a:graphicData uri="http://schemas.openxmlformats.org/presentationml/2006/ole">
            <mc:AlternateContent xmlns:mc="http://schemas.openxmlformats.org/markup-compatibility/2006">
              <mc:Choice xmlns:v="urn:schemas-microsoft-com:vml" Requires="v">
                <p:oleObj spid="_x0000_s1901" name="Equation" r:id="rId20" imgW="5130720" imgH="672840" progId="Equation.DSMT4">
                  <p:embed/>
                </p:oleObj>
              </mc:Choice>
              <mc:Fallback>
                <p:oleObj name="Equation" r:id="rId20" imgW="5130720" imgH="672840" progId="Equation.DSMT4">
                  <p:embed/>
                  <p:pic>
                    <p:nvPicPr>
                      <p:cNvPr id="0" name=""/>
                      <p:cNvPicPr/>
                      <p:nvPr/>
                    </p:nvPicPr>
                    <p:blipFill>
                      <a:blip r:embed="rId21"/>
                      <a:stretch>
                        <a:fillRect/>
                      </a:stretch>
                    </p:blipFill>
                    <p:spPr>
                      <a:xfrm>
                        <a:off x="4646212" y="16182799"/>
                        <a:ext cx="5130800" cy="6731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423592187"/>
              </p:ext>
            </p:extLst>
          </p:nvPr>
        </p:nvGraphicFramePr>
        <p:xfrm>
          <a:off x="1030949" y="16887834"/>
          <a:ext cx="5410200" cy="457200"/>
        </p:xfrm>
        <a:graphic>
          <a:graphicData uri="http://schemas.openxmlformats.org/presentationml/2006/ole">
            <mc:AlternateContent xmlns:mc="http://schemas.openxmlformats.org/markup-compatibility/2006">
              <mc:Choice xmlns:v="urn:schemas-microsoft-com:vml" Requires="v">
                <p:oleObj spid="_x0000_s1902" name="Equation" r:id="rId22" imgW="5410080" imgH="457200" progId="Equation.DSMT4">
                  <p:embed/>
                </p:oleObj>
              </mc:Choice>
              <mc:Fallback>
                <p:oleObj name="Equation" r:id="rId22" imgW="5410080" imgH="457200" progId="Equation.DSMT4">
                  <p:embed/>
                  <p:pic>
                    <p:nvPicPr>
                      <p:cNvPr id="0" name=""/>
                      <p:cNvPicPr/>
                      <p:nvPr/>
                    </p:nvPicPr>
                    <p:blipFill>
                      <a:blip r:embed="rId23"/>
                      <a:stretch>
                        <a:fillRect/>
                      </a:stretch>
                    </p:blipFill>
                    <p:spPr>
                      <a:xfrm>
                        <a:off x="1030949" y="16887834"/>
                        <a:ext cx="5410200" cy="457200"/>
                      </a:xfrm>
                      <a:prstGeom prst="rect">
                        <a:avLst/>
                      </a:prstGeom>
                    </p:spPr>
                  </p:pic>
                </p:oleObj>
              </mc:Fallback>
            </mc:AlternateContent>
          </a:graphicData>
        </a:graphic>
      </p:graphicFrame>
      <p:sp>
        <p:nvSpPr>
          <p:cNvPr id="64" name="TextBox 63"/>
          <p:cNvSpPr txBox="1"/>
          <p:nvPr/>
        </p:nvSpPr>
        <p:spPr>
          <a:xfrm>
            <a:off x="954749" y="17376969"/>
            <a:ext cx="13015251" cy="1815882"/>
          </a:xfrm>
          <a:prstGeom prst="rect">
            <a:avLst/>
          </a:prstGeom>
          <a:noFill/>
        </p:spPr>
        <p:txBody>
          <a:bodyPr wrap="square" rtlCol="0">
            <a:spAutoFit/>
          </a:bodyPr>
          <a:lstStyle/>
          <a:p>
            <a:pPr algn="just"/>
            <a:r>
              <a:rPr lang="en-US" sz="2800" dirty="0" smtClean="0">
                <a:cs typeface="Times New Roman" panose="02020603050405020304" pitchFamily="18" charset="0"/>
              </a:rPr>
              <a:t>Then</a:t>
            </a:r>
            <a:r>
              <a:rPr lang="en-US" sz="2800" dirty="0">
                <a:cs typeface="Times New Roman" panose="02020603050405020304" pitchFamily="18" charset="0"/>
              </a:rPr>
              <a:t>, we implement FISTA method to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separately. For the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part, the proximal mapping of nuclear norm is to first find the SVD, and then do the soft threshold to each of the singular values. For the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part, the proximal mapping of the </a:t>
            </a:r>
            <a:r>
              <a:rPr lang="en-US" sz="2800" i="1" dirty="0" smtClean="0">
                <a:cs typeface="Times New Roman" panose="02020603050405020304" pitchFamily="18" charset="0"/>
              </a:rPr>
              <a:t>l</a:t>
            </a:r>
            <a:r>
              <a:rPr lang="en-US" sz="2800" baseline="30000" dirty="0" smtClean="0">
                <a:cs typeface="Times New Roman" panose="02020603050405020304" pitchFamily="18" charset="0"/>
              </a:rPr>
              <a:t>1</a:t>
            </a:r>
            <a:r>
              <a:rPr lang="en-US" sz="2800" dirty="0" smtClean="0">
                <a:cs typeface="Times New Roman" panose="02020603050405020304" pitchFamily="18" charset="0"/>
              </a:rPr>
              <a:t>-norm </a:t>
            </a:r>
            <a:r>
              <a:rPr lang="en-US" sz="2800" dirty="0">
                <a:cs typeface="Times New Roman" panose="02020603050405020304" pitchFamily="18" charset="0"/>
              </a:rPr>
              <a:t>is to take the soft threshold of each element.</a:t>
            </a:r>
          </a:p>
        </p:txBody>
      </p:sp>
      <p:sp>
        <p:nvSpPr>
          <p:cNvPr id="65" name="TextBox 64"/>
          <p:cNvSpPr txBox="1"/>
          <p:nvPr/>
        </p:nvSpPr>
        <p:spPr>
          <a:xfrm>
            <a:off x="1005549" y="23193721"/>
            <a:ext cx="13015251" cy="1384995"/>
          </a:xfrm>
          <a:prstGeom prst="rect">
            <a:avLst/>
          </a:prstGeom>
          <a:noFill/>
        </p:spPr>
        <p:txBody>
          <a:bodyPr wrap="square" rtlCol="0">
            <a:spAutoFit/>
          </a:bodyPr>
          <a:lstStyle/>
          <a:p>
            <a:pPr algn="just"/>
            <a:r>
              <a:rPr lang="en-US" sz="2800" dirty="0" smtClean="0">
                <a:cs typeface="Times New Roman" panose="02020603050405020304" pitchFamily="18" charset="0"/>
              </a:rPr>
              <a:t>where </a:t>
            </a:r>
            <a:r>
              <a:rPr lang="en-US" sz="2800" i="1" dirty="0" err="1" smtClean="0">
                <a:cs typeface="Times New Roman" panose="02020603050405020304" pitchFamily="18" charset="0"/>
              </a:rPr>
              <a:t>t</a:t>
            </a:r>
            <a:r>
              <a:rPr lang="en-US" sz="2800" i="1" baseline="-25000" dirty="0" err="1" smtClean="0">
                <a:cs typeface="Times New Roman" panose="02020603050405020304" pitchFamily="18" charset="0"/>
              </a:rPr>
              <a:t>k</a:t>
            </a:r>
            <a:r>
              <a:rPr lang="en-US" sz="2800" dirty="0" smtClean="0">
                <a:cs typeface="Times New Roman" panose="02020603050405020304" pitchFamily="18" charset="0"/>
              </a:rPr>
              <a:t>, </a:t>
            </a:r>
            <a:r>
              <a:rPr lang="en-US" sz="2800" dirty="0">
                <a:cs typeface="Times New Roman" panose="02020603050405020304" pitchFamily="18" charset="0"/>
              </a:rPr>
              <a:t>the extrapolating parameter for FISTA, is chosen as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to obtain a convergence rate of </a:t>
            </a:r>
            <a:r>
              <a:rPr lang="en-US" sz="2800" i="1" dirty="0" smtClean="0">
                <a:cs typeface="Times New Roman" panose="02020603050405020304" pitchFamily="18" charset="0"/>
              </a:rPr>
              <a:t>O</a:t>
            </a:r>
            <a:r>
              <a:rPr lang="en-US" sz="2800" dirty="0" smtClean="0">
                <a:cs typeface="Times New Roman" panose="02020603050405020304" pitchFamily="18" charset="0"/>
              </a:rPr>
              <a:t>(</a:t>
            </a:r>
            <a:r>
              <a:rPr lang="en-US" sz="2800" i="1" dirty="0" smtClean="0">
                <a:cs typeface="Times New Roman" panose="02020603050405020304" pitchFamily="18" charset="0"/>
              </a:rPr>
              <a:t>k</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while </a:t>
            </a:r>
            <a:r>
              <a:rPr lang="en-US" sz="2800" i="1" dirty="0">
                <a:cs typeface="Times New Roman" panose="02020603050405020304" pitchFamily="18" charset="0"/>
              </a:rPr>
              <a:t>µ</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dirty="0" smtClean="0">
                <a:cs typeface="Times New Roman" panose="02020603050405020304" pitchFamily="18" charset="0"/>
              </a:rPr>
              <a:t>max{0.9</a:t>
            </a:r>
            <a:r>
              <a:rPr lang="en-US" sz="2800" i="1" dirty="0">
                <a:cs typeface="Times New Roman" panose="02020603050405020304" pitchFamily="18" charset="0"/>
              </a:rPr>
              <a:t>µ</a:t>
            </a:r>
            <a:r>
              <a:rPr lang="en-US" sz="2800" i="1" baseline="-25000" dirty="0">
                <a:cs typeface="Times New Roman" panose="02020603050405020304" pitchFamily="18" charset="0"/>
              </a:rPr>
              <a:t>k</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µ</a:t>
            </a:r>
            <a:r>
              <a:rPr lang="en-US" sz="2800" baseline="-25000" dirty="0" smtClean="0">
                <a:cs typeface="Times New Roman" panose="02020603050405020304" pitchFamily="18" charset="0"/>
              </a:rPr>
              <a:t>0</a:t>
            </a:r>
            <a:r>
              <a:rPr lang="en-US" sz="2800" dirty="0" smtClean="0">
                <a:cs typeface="Times New Roman" panose="02020603050405020304" pitchFamily="18" charset="0"/>
              </a:rPr>
              <a:t>} </a:t>
            </a:r>
            <a:r>
              <a:rPr lang="en-US" sz="2800" dirty="0">
                <a:cs typeface="Times New Roman" panose="02020603050405020304" pitchFamily="18" charset="0"/>
              </a:rPr>
              <a:t>decreases exponentially until reaching a preset minimum </a:t>
            </a:r>
            <a:r>
              <a:rPr lang="en-US" sz="2800" i="1" dirty="0">
                <a:cs typeface="Times New Roman" panose="02020603050405020304" pitchFamily="18" charset="0"/>
              </a:rPr>
              <a:t>µ</a:t>
            </a:r>
            <a:r>
              <a:rPr lang="en-US" sz="2800" baseline="-25000" dirty="0">
                <a:cs typeface="Times New Roman" panose="02020603050405020304" pitchFamily="18" charset="0"/>
              </a:rPr>
              <a:t>0</a:t>
            </a:r>
            <a:r>
              <a:rPr lang="en-US" sz="2800" dirty="0" smtClean="0">
                <a:cs typeface="Times New Roman" panose="02020603050405020304" pitchFamily="18" charset="0"/>
              </a:rPr>
              <a:t>.</a:t>
            </a:r>
            <a:endParaRPr lang="en-US" sz="2800" dirty="0">
              <a:cs typeface="Times New Roman" panose="02020603050405020304" pitchFamily="18" charset="0"/>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83050285"/>
              </p:ext>
            </p:extLst>
          </p:nvPr>
        </p:nvGraphicFramePr>
        <p:xfrm>
          <a:off x="2312988" y="19224786"/>
          <a:ext cx="9271000" cy="3937000"/>
        </p:xfrm>
        <a:graphic>
          <a:graphicData uri="http://schemas.openxmlformats.org/presentationml/2006/ole">
            <mc:AlternateContent xmlns:mc="http://schemas.openxmlformats.org/markup-compatibility/2006">
              <mc:Choice xmlns:v="urn:schemas-microsoft-com:vml" Requires="v">
                <p:oleObj spid="_x0000_s1903" name="Equation" r:id="rId24" imgW="9270720" imgH="3936960" progId="Equation.DSMT4">
                  <p:embed/>
                </p:oleObj>
              </mc:Choice>
              <mc:Fallback>
                <p:oleObj name="Equation" r:id="rId24" imgW="9270720" imgH="3936960" progId="Equation.DSMT4">
                  <p:embed/>
                  <p:pic>
                    <p:nvPicPr>
                      <p:cNvPr id="0" name=""/>
                      <p:cNvPicPr/>
                      <p:nvPr/>
                    </p:nvPicPr>
                    <p:blipFill>
                      <a:blip r:embed="rId25"/>
                      <a:stretch>
                        <a:fillRect/>
                      </a:stretch>
                    </p:blipFill>
                    <p:spPr>
                      <a:xfrm>
                        <a:off x="2312988" y="19224786"/>
                        <a:ext cx="9271000" cy="3937000"/>
                      </a:xfrm>
                      <a:prstGeom prst="rect">
                        <a:avLst/>
                      </a:prstGeom>
                      <a:ln w="28575">
                        <a:noFill/>
                      </a:ln>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3512308528"/>
              </p:ext>
            </p:extLst>
          </p:nvPr>
        </p:nvGraphicFramePr>
        <p:xfrm>
          <a:off x="4646212" y="13537851"/>
          <a:ext cx="5638800" cy="609600"/>
        </p:xfrm>
        <a:graphic>
          <a:graphicData uri="http://schemas.openxmlformats.org/presentationml/2006/ole">
            <mc:AlternateContent xmlns:mc="http://schemas.openxmlformats.org/markup-compatibility/2006">
              <mc:Choice xmlns:v="urn:schemas-microsoft-com:vml" Requires="v">
                <p:oleObj spid="_x0000_s1904" name="Equation" r:id="rId26" imgW="5638680" imgH="609480" progId="Equation.DSMT4">
                  <p:embed/>
                </p:oleObj>
              </mc:Choice>
              <mc:Fallback>
                <p:oleObj name="Equation" r:id="rId26" imgW="5638680" imgH="609480" progId="Equation.DSMT4">
                  <p:embed/>
                  <p:pic>
                    <p:nvPicPr>
                      <p:cNvPr id="0" name=""/>
                      <p:cNvPicPr/>
                      <p:nvPr/>
                    </p:nvPicPr>
                    <p:blipFill>
                      <a:blip r:embed="rId27"/>
                      <a:stretch>
                        <a:fillRect/>
                      </a:stretch>
                    </p:blipFill>
                    <p:spPr>
                      <a:xfrm>
                        <a:off x="4646212" y="13537851"/>
                        <a:ext cx="5638800" cy="609600"/>
                      </a:xfrm>
                      <a:prstGeom prst="rect">
                        <a:avLst/>
                      </a:prstGeom>
                    </p:spPr>
                  </p:pic>
                </p:oleObj>
              </mc:Fallback>
            </mc:AlternateContent>
          </a:graphicData>
        </a:graphic>
      </p:graphicFrame>
      <p:sp>
        <p:nvSpPr>
          <p:cNvPr id="74" name="TextBox 73"/>
          <p:cNvSpPr txBox="1"/>
          <p:nvPr/>
        </p:nvSpPr>
        <p:spPr>
          <a:xfrm>
            <a:off x="8296880" y="25043746"/>
            <a:ext cx="4457144" cy="3970318"/>
          </a:xfrm>
          <a:prstGeom prst="rect">
            <a:avLst/>
          </a:prstGeom>
          <a:noFill/>
        </p:spPr>
        <p:txBody>
          <a:bodyPr wrap="square" rtlCol="0">
            <a:spAutoFit/>
          </a:bodyPr>
          <a:lstStyle/>
          <a:p>
            <a:r>
              <a:rPr lang="en-US" sz="2800" dirty="0" smtClean="0">
                <a:cs typeface="Times New Roman" panose="02020603050405020304" pitchFamily="18" charset="0"/>
              </a:rPr>
              <a:t>The proportion of MSE remained vs log of running time. As the proportion of MSE deducted increases linearly, the time cost grows exponentially, before the proportion of MSE deducted reaches its limit.</a:t>
            </a:r>
            <a:endParaRPr lang="en-US" sz="2800" dirty="0">
              <a:cs typeface="Times New Roman" panose="02020603050405020304" pitchFamily="18" charset="0"/>
            </a:endParaRPr>
          </a:p>
        </p:txBody>
      </p:sp>
      <p:sp>
        <p:nvSpPr>
          <p:cNvPr id="75" name="Text Box 42"/>
          <p:cNvSpPr txBox="1">
            <a:spLocks noChangeArrowheads="1"/>
          </p:cNvSpPr>
          <p:nvPr/>
        </p:nvSpPr>
        <p:spPr bwMode="auto">
          <a:xfrm>
            <a:off x="954749" y="3393356"/>
            <a:ext cx="11491878"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Introduction</a:t>
            </a:r>
            <a:endParaRPr lang="en-US" sz="5400" b="1" dirty="0"/>
          </a:p>
        </p:txBody>
      </p:sp>
      <p:sp>
        <p:nvSpPr>
          <p:cNvPr id="76" name="TextBox 75"/>
          <p:cNvSpPr txBox="1"/>
          <p:nvPr/>
        </p:nvSpPr>
        <p:spPr>
          <a:xfrm>
            <a:off x="954749" y="4451824"/>
            <a:ext cx="13236987" cy="4832092"/>
          </a:xfrm>
          <a:prstGeom prst="rect">
            <a:avLst/>
          </a:prstGeom>
          <a:noFill/>
        </p:spPr>
        <p:txBody>
          <a:bodyPr wrap="square" rtlCol="0">
            <a:spAutoFit/>
          </a:bodyPr>
          <a:lstStyle/>
          <a:p>
            <a:pPr algn="just"/>
            <a:r>
              <a:rPr lang="en-US" sz="2800" dirty="0" smtClean="0">
                <a:cs typeface="Times New Roman" panose="02020603050405020304" pitchFamily="18" charset="0"/>
              </a:rPr>
              <a:t>Digital images are often corrupted by impulse noise due to transmission errors, malfunctioning pixel elements in the camera sensors, faulty memory locations, and timing error in analog-to-digital conversion. An important characteristic of this type of noise is that only part of the pixels are corrupted and the rest are untouched. Assuming that the </a:t>
            </a:r>
            <a:r>
              <a:rPr lang="en-US" sz="2800" dirty="0">
                <a:cs typeface="Times New Roman" panose="02020603050405020304" pitchFamily="18" charset="0"/>
              </a:rPr>
              <a:t>o</a:t>
            </a:r>
            <a:r>
              <a:rPr lang="en-US" sz="2800" dirty="0" smtClean="0">
                <a:cs typeface="Times New Roman" panose="02020603050405020304" pitchFamily="18" charset="0"/>
              </a:rPr>
              <a:t>riginal image has low rank, </a:t>
            </a:r>
            <a:r>
              <a:rPr lang="en-US" sz="2800" dirty="0" smtClean="0">
                <a:cs typeface="Times New Roman" panose="02020603050405020304" pitchFamily="18" charset="0"/>
              </a:rPr>
              <a:t>Robust </a:t>
            </a:r>
            <a:r>
              <a:rPr lang="en-US" sz="2800" dirty="0" smtClean="0">
                <a:cs typeface="Times New Roman" panose="02020603050405020304" pitchFamily="18" charset="0"/>
              </a:rPr>
              <a:t>Principal </a:t>
            </a:r>
            <a:r>
              <a:rPr lang="en-US" sz="2800" dirty="0">
                <a:cs typeface="Times New Roman" panose="02020603050405020304" pitchFamily="18" charset="0"/>
              </a:rPr>
              <a:t>C</a:t>
            </a:r>
            <a:r>
              <a:rPr lang="en-US" sz="2800" dirty="0" smtClean="0">
                <a:cs typeface="Times New Roman" panose="02020603050405020304" pitchFamily="18" charset="0"/>
              </a:rPr>
              <a:t>omponent </a:t>
            </a:r>
            <a:r>
              <a:rPr lang="en-US" sz="2800" dirty="0">
                <a:cs typeface="Times New Roman" panose="02020603050405020304" pitchFamily="18" charset="0"/>
              </a:rPr>
              <a:t>Analysis </a:t>
            </a:r>
            <a:r>
              <a:rPr lang="en-US" sz="2800" dirty="0" smtClean="0">
                <a:cs typeface="Times New Roman" panose="02020603050405020304" pitchFamily="18" charset="0"/>
              </a:rPr>
              <a:t>(RPCA ) </a:t>
            </a:r>
            <a:r>
              <a:rPr lang="en-US" sz="2800" dirty="0" smtClean="0">
                <a:cs typeface="Times New Roman" panose="02020603050405020304" pitchFamily="18" charset="0"/>
              </a:rPr>
              <a:t>is widely used to recover the image. However, it uses SVD in every iteration and costs quite a lot of time. To reduce the running time, </a:t>
            </a:r>
            <a:r>
              <a:rPr lang="en-US" sz="2800" dirty="0">
                <a:cs typeface="Times New Roman" panose="02020603050405020304" pitchFamily="18" charset="0"/>
              </a:rPr>
              <a:t>w</a:t>
            </a:r>
            <a:r>
              <a:rPr lang="en-US" sz="2800" dirty="0" smtClean="0">
                <a:cs typeface="Times New Roman" panose="02020603050405020304" pitchFamily="18" charset="0"/>
              </a:rPr>
              <a:t>e propose Partially Observed </a:t>
            </a:r>
            <a:r>
              <a:rPr lang="en-US" sz="2800" dirty="0">
                <a:cs typeface="Times New Roman" panose="02020603050405020304" pitchFamily="18" charset="0"/>
              </a:rPr>
              <a:t>Principal Component Analysis </a:t>
            </a:r>
            <a:r>
              <a:rPr lang="en-US" sz="2800" dirty="0" smtClean="0">
                <a:cs typeface="Times New Roman" panose="02020603050405020304" pitchFamily="18" charset="0"/>
              </a:rPr>
              <a:t>(POPCA) to take advantage of the explicit solution of PCA. To do that, we need a variance-covariance matrix for the column vectors of the image. We manage to subtract the effect of noise to get an </a:t>
            </a:r>
            <a:r>
              <a:rPr lang="en-US" sz="2800" dirty="0" smtClean="0">
                <a:cs typeface="Times New Roman" panose="02020603050405020304" pitchFamily="18" charset="0"/>
              </a:rPr>
              <a:t>unbiased </a:t>
            </a:r>
            <a:r>
              <a:rPr lang="en-US" sz="2800" dirty="0" smtClean="0">
                <a:cs typeface="Times New Roman" panose="02020603050405020304" pitchFamily="18" charset="0"/>
              </a:rPr>
              <a:t>estimator for the variance-covariance matrix.</a:t>
            </a:r>
            <a:endParaRPr lang="en-US" sz="2800" baseline="-25000" dirty="0">
              <a:cs typeface="Times New Roman" panose="02020603050405020304" pitchFamily="18" charset="0"/>
            </a:endParaRPr>
          </a:p>
        </p:txBody>
      </p:sp>
      <p:sp>
        <p:nvSpPr>
          <p:cNvPr id="70" name="Frame 69"/>
          <p:cNvSpPr/>
          <p:nvPr/>
        </p:nvSpPr>
        <p:spPr>
          <a:xfrm>
            <a:off x="15122909" y="3399690"/>
            <a:ext cx="12599102" cy="6910872"/>
          </a:xfrm>
          <a:prstGeom prst="frame">
            <a:avLst>
              <a:gd name="adj1" fmla="val 7154"/>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Text Box 42"/>
          <p:cNvSpPr txBox="1">
            <a:spLocks noChangeArrowheads="1"/>
          </p:cNvSpPr>
          <p:nvPr/>
        </p:nvSpPr>
        <p:spPr bwMode="auto">
          <a:xfrm>
            <a:off x="15609078" y="3927241"/>
            <a:ext cx="5680335"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Noise Model</a:t>
            </a:r>
            <a:endParaRPr lang="en-US" sz="6600" b="1" dirty="0"/>
          </a:p>
        </p:txBody>
      </p:sp>
      <p:pic>
        <p:nvPicPr>
          <p:cNvPr id="9" name="Picture 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458599" y="11370757"/>
            <a:ext cx="6760032" cy="6760032"/>
          </a:xfrm>
          <a:prstGeom prst="rect">
            <a:avLst/>
          </a:prstGeom>
        </p:spPr>
      </p:pic>
      <p:sp>
        <p:nvSpPr>
          <p:cNvPr id="11" name="TextBox 10"/>
          <p:cNvSpPr txBox="1"/>
          <p:nvPr/>
        </p:nvSpPr>
        <p:spPr>
          <a:xfrm>
            <a:off x="15801085" y="5197273"/>
            <a:ext cx="11173716" cy="2677656"/>
          </a:xfrm>
          <a:prstGeom prst="rect">
            <a:avLst/>
          </a:prstGeom>
          <a:noFill/>
        </p:spPr>
        <p:txBody>
          <a:bodyPr wrap="square" rtlCol="0">
            <a:spAutoFit/>
          </a:bodyPr>
          <a:lstStyle/>
          <a:p>
            <a:pPr algn="just"/>
            <a:r>
              <a:rPr lang="en-US" sz="2800" dirty="0" smtClean="0"/>
              <a:t>For a given clear </a:t>
            </a:r>
            <a:r>
              <a:rPr lang="en-US" sz="2800" dirty="0" smtClean="0"/>
              <a:t>image, </a:t>
            </a:r>
            <a:r>
              <a:rPr lang="en-US" sz="2800" dirty="0" smtClean="0"/>
              <a:t>we can obtain the corrupted </a:t>
            </a:r>
            <a:r>
              <a:rPr lang="en-US" sz="2800" dirty="0" smtClean="0"/>
              <a:t>image</a:t>
            </a:r>
            <a:r>
              <a:rPr lang="en-US" sz="2800" dirty="0" smtClean="0"/>
              <a:t> </a:t>
            </a:r>
            <a:r>
              <a:rPr lang="en-US" sz="2800" dirty="0" smtClean="0"/>
              <a:t>by two steps. 1) Choose noise pixels and 2) choose the pixel value. In our model, we pick noise pixels from a Binomial distribution with corruption probability p. Then for each noise pixel, we generate their value from a Uniform distribution. Therefore, for input image matrix </a:t>
            </a:r>
            <a:r>
              <a:rPr lang="en-US" sz="2800" i="1" dirty="0" smtClean="0"/>
              <a:t>X</a:t>
            </a:r>
            <a:r>
              <a:rPr lang="en-US" sz="2800" dirty="0" smtClean="0"/>
              <a:t>, the </a:t>
            </a:r>
            <a:r>
              <a:rPr lang="en-US" sz="2800" dirty="0" smtClean="0"/>
              <a:t>observed corrupted image </a:t>
            </a:r>
            <a:r>
              <a:rPr lang="en-US" sz="2800" dirty="0" smtClean="0"/>
              <a:t>has</a:t>
            </a:r>
          </a:p>
        </p:txBody>
      </p:sp>
      <p:sp>
        <p:nvSpPr>
          <p:cNvPr id="18" name="TextBox 17"/>
          <p:cNvSpPr txBox="1"/>
          <p:nvPr/>
        </p:nvSpPr>
        <p:spPr>
          <a:xfrm>
            <a:off x="22448637" y="11588726"/>
            <a:ext cx="4735973" cy="6124754"/>
          </a:xfrm>
          <a:prstGeom prst="rect">
            <a:avLst/>
          </a:prstGeom>
          <a:noFill/>
        </p:spPr>
        <p:txBody>
          <a:bodyPr wrap="square" rtlCol="0">
            <a:spAutoFit/>
          </a:bodyPr>
          <a:lstStyle/>
          <a:p>
            <a:r>
              <a:rPr lang="en-US" sz="2800" dirty="0" smtClean="0"/>
              <a:t>The top left </a:t>
            </a:r>
            <a:r>
              <a:rPr lang="en-US" sz="2800" dirty="0" smtClean="0"/>
              <a:t>image </a:t>
            </a:r>
            <a:r>
              <a:rPr lang="en-US" sz="2800" dirty="0" smtClean="0"/>
              <a:t>is NC State logo of size 256 by 256, and it is not of full rank. Using the noise model stated above, we generated the top right noise picture with </a:t>
            </a:r>
            <a:r>
              <a:rPr lang="en-US" sz="2800" i="1" dirty="0" smtClean="0"/>
              <a:t>p=0.3</a:t>
            </a:r>
            <a:r>
              <a:rPr lang="en-US" sz="2800" dirty="0" smtClean="0"/>
              <a:t>. </a:t>
            </a:r>
          </a:p>
          <a:p>
            <a:endParaRPr lang="en-US" sz="2800" dirty="0"/>
          </a:p>
          <a:p>
            <a:r>
              <a:rPr lang="en-US" sz="2800" dirty="0" smtClean="0"/>
              <a:t>The second line shows two </a:t>
            </a:r>
            <a:r>
              <a:rPr lang="en-US" sz="2800" smtClean="0"/>
              <a:t>recovered </a:t>
            </a:r>
            <a:r>
              <a:rPr lang="en-US" sz="2800" smtClean="0"/>
              <a:t>images </a:t>
            </a:r>
            <a:r>
              <a:rPr lang="en-US" sz="2800" dirty="0" smtClean="0"/>
              <a:t>by POPCA and RPCA method. We can see that at this size, RPCA has a better performance.</a:t>
            </a:r>
            <a:endParaRPr lang="en-US" sz="2800" dirty="0"/>
          </a:p>
        </p:txBody>
      </p:sp>
      <p:sp>
        <p:nvSpPr>
          <p:cNvPr id="22" name="TextBox 21"/>
          <p:cNvSpPr txBox="1"/>
          <p:nvPr/>
        </p:nvSpPr>
        <p:spPr>
          <a:xfrm>
            <a:off x="15597532" y="18889850"/>
            <a:ext cx="3704047" cy="5262979"/>
          </a:xfrm>
          <a:prstGeom prst="rect">
            <a:avLst/>
          </a:prstGeom>
          <a:noFill/>
        </p:spPr>
        <p:txBody>
          <a:bodyPr wrap="square" rtlCol="0">
            <a:spAutoFit/>
          </a:bodyPr>
          <a:lstStyle/>
          <a:p>
            <a:r>
              <a:rPr lang="en-US" sz="2800" dirty="0" smtClean="0"/>
              <a:t>The SVD </a:t>
            </a:r>
            <a:r>
              <a:rPr lang="en-US" sz="2800" dirty="0" smtClean="0"/>
              <a:t>step in both algorithms </a:t>
            </a:r>
            <a:r>
              <a:rPr lang="en-US" sz="2800" dirty="0" smtClean="0"/>
              <a:t>determines </a:t>
            </a:r>
            <a:r>
              <a:rPr lang="en-US" sz="2800" dirty="0" smtClean="0"/>
              <a:t>that each iteration is </a:t>
            </a:r>
            <a:r>
              <a:rPr lang="en-US" sz="2800" i="1" dirty="0" smtClean="0"/>
              <a:t>O(n</a:t>
            </a:r>
            <a:r>
              <a:rPr lang="en-US" sz="2800" i="1" baseline="30000" dirty="0" smtClean="0"/>
              <a:t>3</a:t>
            </a:r>
            <a:r>
              <a:rPr lang="en-US" sz="2800" i="1" dirty="0" smtClean="0"/>
              <a:t>). </a:t>
            </a:r>
            <a:r>
              <a:rPr lang="en-US" sz="2800" dirty="0" smtClean="0"/>
              <a:t>However, POPCA has great advantage over RPCA since it needs only one step while RPCA using FISTA needs </a:t>
            </a:r>
            <a:r>
              <a:rPr lang="en-US" sz="2800" i="1" dirty="0" smtClean="0"/>
              <a:t>O(1/</a:t>
            </a:r>
            <a:r>
              <a:rPr lang="el-GR" sz="2800" i="1" dirty="0" smtClean="0"/>
              <a:t>ε</a:t>
            </a:r>
            <a:r>
              <a:rPr lang="en-US" sz="2800" i="1" baseline="30000" dirty="0" smtClean="0"/>
              <a:t>1/2</a:t>
            </a:r>
            <a:r>
              <a:rPr lang="en-US" sz="2800" i="1" dirty="0" smtClean="0"/>
              <a:t>) </a:t>
            </a:r>
            <a:r>
              <a:rPr lang="en-US" sz="2800" dirty="0" smtClean="0"/>
              <a:t>steps. As image size gets larger </a:t>
            </a:r>
            <a:endParaRPr lang="en-US" sz="2800" dirty="0"/>
          </a:p>
        </p:txBody>
      </p:sp>
      <p:sp>
        <p:nvSpPr>
          <p:cNvPr id="51" name="Text Box 42"/>
          <p:cNvSpPr txBox="1">
            <a:spLocks noChangeArrowheads="1"/>
          </p:cNvSpPr>
          <p:nvPr/>
        </p:nvSpPr>
        <p:spPr bwMode="auto">
          <a:xfrm>
            <a:off x="15591993" y="18094821"/>
            <a:ext cx="13114409"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Complexity</a:t>
            </a:r>
            <a:endParaRPr lang="en-US" sz="4800" dirty="0"/>
          </a:p>
        </p:txBody>
      </p:sp>
      <p:sp>
        <p:nvSpPr>
          <p:cNvPr id="54" name="Text Box 42"/>
          <p:cNvSpPr txBox="1">
            <a:spLocks noChangeArrowheads="1"/>
          </p:cNvSpPr>
          <p:nvPr/>
        </p:nvSpPr>
        <p:spPr bwMode="auto">
          <a:xfrm>
            <a:off x="15591992" y="24116861"/>
            <a:ext cx="13114409"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Performance</a:t>
            </a:r>
            <a:endParaRPr lang="en-US" sz="4800" dirty="0"/>
          </a:p>
        </p:txBody>
      </p:sp>
      <p:sp>
        <p:nvSpPr>
          <p:cNvPr id="25" name="TextBox 24"/>
          <p:cNvSpPr txBox="1"/>
          <p:nvPr/>
        </p:nvSpPr>
        <p:spPr>
          <a:xfrm>
            <a:off x="22547485" y="24917636"/>
            <a:ext cx="4162926" cy="4401205"/>
          </a:xfrm>
          <a:prstGeom prst="rect">
            <a:avLst/>
          </a:prstGeom>
          <a:noFill/>
        </p:spPr>
        <p:txBody>
          <a:bodyPr wrap="square" rtlCol="0">
            <a:spAutoFit/>
          </a:bodyPr>
          <a:lstStyle/>
          <a:p>
            <a:r>
              <a:rPr lang="en-US" sz="2800" dirty="0" smtClean="0"/>
              <a:t>When image size is small, POPCA does better work, and it is still acceptable when the problem scales up. Notice that when the input matrix is rather small, RPCA gives output even worse than corrupted picture.</a:t>
            </a:r>
            <a:endParaRPr lang="en-US" sz="28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460431015"/>
              </p:ext>
            </p:extLst>
          </p:nvPr>
        </p:nvGraphicFramePr>
        <p:xfrm>
          <a:off x="15979035" y="8036965"/>
          <a:ext cx="9715500" cy="1625600"/>
        </p:xfrm>
        <a:graphic>
          <a:graphicData uri="http://schemas.openxmlformats.org/presentationml/2006/ole">
            <mc:AlternateContent xmlns:mc="http://schemas.openxmlformats.org/markup-compatibility/2006">
              <mc:Choice xmlns:v="urn:schemas-microsoft-com:vml" Requires="v">
                <p:oleObj spid="_x0000_s1905" name="Equation" r:id="rId29" imgW="9715320" imgH="1625400" progId="Equation.DSMT4">
                  <p:embed/>
                </p:oleObj>
              </mc:Choice>
              <mc:Fallback>
                <p:oleObj name="Equation" r:id="rId29" imgW="9715320" imgH="1625400" progId="Equation.DSMT4">
                  <p:embed/>
                  <p:pic>
                    <p:nvPicPr>
                      <p:cNvPr id="0" name=""/>
                      <p:cNvPicPr/>
                      <p:nvPr/>
                    </p:nvPicPr>
                    <p:blipFill>
                      <a:blip r:embed="rId30"/>
                      <a:stretch>
                        <a:fillRect/>
                      </a:stretch>
                    </p:blipFill>
                    <p:spPr>
                      <a:xfrm>
                        <a:off x="15979035" y="8036965"/>
                        <a:ext cx="9715500" cy="1625600"/>
                      </a:xfrm>
                      <a:prstGeom prst="rect">
                        <a:avLst/>
                      </a:prstGeom>
                    </p:spPr>
                  </p:pic>
                </p:oleObj>
              </mc:Fallback>
            </mc:AlternateContent>
          </a:graphicData>
        </a:graphic>
      </p:graphicFrame>
      <p:sp>
        <p:nvSpPr>
          <p:cNvPr id="38" name="Text Box 42"/>
          <p:cNvSpPr txBox="1">
            <a:spLocks noChangeArrowheads="1"/>
          </p:cNvSpPr>
          <p:nvPr/>
        </p:nvSpPr>
        <p:spPr bwMode="auto">
          <a:xfrm>
            <a:off x="15591994" y="10298729"/>
            <a:ext cx="13114409"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Comparison</a:t>
            </a:r>
            <a:endParaRPr lang="en-US" sz="6600" b="1" dirty="0"/>
          </a:p>
        </p:txBody>
      </p:sp>
      <p:grpSp>
        <p:nvGrpSpPr>
          <p:cNvPr id="37" name="Group 36"/>
          <p:cNvGrpSpPr/>
          <p:nvPr/>
        </p:nvGrpSpPr>
        <p:grpSpPr>
          <a:xfrm>
            <a:off x="29059190" y="22220966"/>
            <a:ext cx="12540378" cy="4684105"/>
            <a:chOff x="29059190" y="22631202"/>
            <a:chExt cx="12540378" cy="4684105"/>
          </a:xfrm>
        </p:grpSpPr>
        <p:pic>
          <p:nvPicPr>
            <p:cNvPr id="3" name="Picture 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5354093" y="22631202"/>
              <a:ext cx="6245475" cy="4684105"/>
            </a:xfrm>
            <a:prstGeom prst="rect">
              <a:avLst/>
            </a:prstGeom>
          </p:spPr>
        </p:pic>
        <p:pic>
          <p:nvPicPr>
            <p:cNvPr id="10" name="Picture 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059190" y="22631202"/>
              <a:ext cx="6245475" cy="4684105"/>
            </a:xfrm>
            <a:prstGeom prst="rect">
              <a:avLst/>
            </a:prstGeom>
          </p:spPr>
        </p:pic>
      </p:grpSp>
      <p:pic>
        <p:nvPicPr>
          <p:cNvPr id="13" name="Picture 1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327768" y="24686853"/>
            <a:ext cx="6245475" cy="4684105"/>
          </a:xfrm>
          <a:prstGeom prst="rect">
            <a:avLst/>
          </a:prstGeom>
        </p:spPr>
      </p:pic>
      <p:pic>
        <p:nvPicPr>
          <p:cNvPr id="31" name="Picture 30"/>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5695488" y="24911888"/>
            <a:ext cx="6870023" cy="5152516"/>
          </a:xfrm>
          <a:prstGeom prst="rect">
            <a:avLst/>
          </a:prstGeom>
        </p:spPr>
      </p:pic>
    </p:spTree>
    <p:extLst>
      <p:ext uri="{BB962C8B-B14F-4D97-AF65-F5344CB8AC3E}">
        <p14:creationId xmlns:p14="http://schemas.microsoft.com/office/powerpoint/2010/main" val="49940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microsoft.com/sharepoint/v3/fields"/>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652</TotalTime>
  <Words>826</Words>
  <Application>Microsoft Office PowerPoint</Application>
  <PresentationFormat>Custom</PresentationFormat>
  <Paragraphs>33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7" baseType="lpstr">
      <vt:lpstr>Arial</vt:lpstr>
      <vt:lpstr>Calibri</vt:lpstr>
      <vt:lpstr>Times New Roman</vt:lpstr>
      <vt:lpstr>NCState-Presentation-36x48</vt:lpstr>
      <vt:lpstr>Equation</vt:lpstr>
      <vt:lpstr>MathType 6.0 Equation</vt:lpstr>
      <vt:lpstr>PowerPoint Presentation</vt:lpstr>
    </vt:vector>
  </TitlesOfParts>
  <Company>NCSU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bliu17</dc:creator>
  <cp:lastModifiedBy>hchen36</cp:lastModifiedBy>
  <cp:revision>105</cp:revision>
  <dcterms:created xsi:type="dcterms:W3CDTF">2017-04-21T18:35:33Z</dcterms:created>
  <dcterms:modified xsi:type="dcterms:W3CDTF">2017-04-24T18:46:13Z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