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Lst>
  <p:notesMasterIdLst>
    <p:notesMasterId r:id="rId18"/>
  </p:notesMasterIdLst>
  <p:handoutMasterIdLst>
    <p:handoutMasterId r:id="rId19"/>
  </p:handoutMasterIdLst>
  <p:sldIdLst>
    <p:sldId id="277" r:id="rId2"/>
    <p:sldId id="269" r:id="rId3"/>
    <p:sldId id="278" r:id="rId4"/>
    <p:sldId id="275" r:id="rId5"/>
    <p:sldId id="291" r:id="rId6"/>
    <p:sldId id="258" r:id="rId7"/>
    <p:sldId id="280" r:id="rId8"/>
    <p:sldId id="289" r:id="rId9"/>
    <p:sldId id="283" r:id="rId10"/>
    <p:sldId id="284" r:id="rId11"/>
    <p:sldId id="285" r:id="rId12"/>
    <p:sldId id="286" r:id="rId13"/>
    <p:sldId id="287" r:id="rId14"/>
    <p:sldId id="281" r:id="rId15"/>
    <p:sldId id="290" r:id="rId16"/>
    <p:sldId id="288"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0" d="100"/>
          <a:sy n="70" d="100"/>
        </p:scale>
        <p:origin x="536" y="3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8ADE5A-66BD-4A65-950D-7E63A5582C06}"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74F1DF41-A47F-4DE7-A119-0B3CA4AEBC0B}">
      <dgm:prSet/>
      <dgm:spPr/>
      <dgm:t>
        <a:bodyPr/>
        <a:lstStyle/>
        <a:p>
          <a:r>
            <a:rPr lang="en-US" b="0" i="0" dirty="0"/>
            <a:t>Kotlin is a general purpose, free, open source, statically typed “pragmatic” programming language initially designed for the JVM (Java Virtual Machine) and Android and combines object-oriented and functional programming features. </a:t>
          </a:r>
          <a:endParaRPr lang="en-US" dirty="0"/>
        </a:p>
      </dgm:t>
    </dgm:pt>
    <dgm:pt modelId="{E42D2530-1519-4E24-B2A7-8540D57D30AB}" type="parTrans" cxnId="{E53BB04D-C3F7-45B3-BC2C-7CB2FD886313}">
      <dgm:prSet/>
      <dgm:spPr/>
      <dgm:t>
        <a:bodyPr/>
        <a:lstStyle/>
        <a:p>
          <a:endParaRPr lang="en-US"/>
        </a:p>
      </dgm:t>
    </dgm:pt>
    <dgm:pt modelId="{A70C56C0-63A2-4AD5-9C12-2097780A1486}" type="sibTrans" cxnId="{E53BB04D-C3F7-45B3-BC2C-7CB2FD886313}">
      <dgm:prSet/>
      <dgm:spPr/>
      <dgm:t>
        <a:bodyPr/>
        <a:lstStyle/>
        <a:p>
          <a:endParaRPr lang="en-US"/>
        </a:p>
      </dgm:t>
    </dgm:pt>
    <dgm:pt modelId="{6B6B9966-2E2C-4409-AE04-7B4B0F7E2D8D}">
      <dgm:prSet/>
      <dgm:spPr/>
      <dgm:t>
        <a:bodyPr/>
        <a:lstStyle/>
        <a:p>
          <a:r>
            <a:rPr lang="en-US" b="0" i="0" dirty="0"/>
            <a:t>Kotlin originated at JetBrains, the company behind IntelliJ IDEA, in 2010, and has been open source since 2012. </a:t>
          </a:r>
          <a:endParaRPr lang="en-US" dirty="0"/>
        </a:p>
      </dgm:t>
    </dgm:pt>
    <dgm:pt modelId="{4191EB34-2A1C-4785-9AD2-769BF65ACB93}" type="parTrans" cxnId="{F9295A86-E916-4EB5-B686-D2CB37EF98A2}">
      <dgm:prSet/>
      <dgm:spPr/>
      <dgm:t>
        <a:bodyPr/>
        <a:lstStyle/>
        <a:p>
          <a:endParaRPr lang="en-US"/>
        </a:p>
      </dgm:t>
    </dgm:pt>
    <dgm:pt modelId="{1B6C5C7E-97B2-41CF-9A50-DA19E4C4DA18}" type="sibTrans" cxnId="{F9295A86-E916-4EB5-B686-D2CB37EF98A2}">
      <dgm:prSet/>
      <dgm:spPr/>
      <dgm:t>
        <a:bodyPr/>
        <a:lstStyle/>
        <a:p>
          <a:endParaRPr lang="en-US"/>
        </a:p>
      </dgm:t>
    </dgm:pt>
    <dgm:pt modelId="{8C207456-FEC9-4158-A551-8A7A820E7451}">
      <dgm:prSet/>
      <dgm:spPr/>
      <dgm:t>
        <a:bodyPr/>
        <a:lstStyle/>
        <a:p>
          <a:r>
            <a:rPr lang="en-US" b="0" i="0" dirty="0"/>
            <a:t>The Kotlin project on GitHub has more than 770 contributors while most of the team works at JetBrains, there have been nearly 100 external contributors to the Kotlin project. </a:t>
          </a:r>
          <a:endParaRPr lang="en-US" dirty="0"/>
        </a:p>
      </dgm:t>
    </dgm:pt>
    <dgm:pt modelId="{1D658DEE-C00A-4D6D-9ABA-2BB31A8CB841}" type="parTrans" cxnId="{7614B375-6EB2-431F-B24C-A8B59BDE1373}">
      <dgm:prSet/>
      <dgm:spPr/>
      <dgm:t>
        <a:bodyPr/>
        <a:lstStyle/>
        <a:p>
          <a:endParaRPr lang="en-US"/>
        </a:p>
      </dgm:t>
    </dgm:pt>
    <dgm:pt modelId="{4149BD12-6FE5-4DA9-B9BE-FE2D3F509A16}" type="sibTrans" cxnId="{7614B375-6EB2-431F-B24C-A8B59BDE1373}">
      <dgm:prSet/>
      <dgm:spPr/>
      <dgm:t>
        <a:bodyPr/>
        <a:lstStyle/>
        <a:p>
          <a:endParaRPr lang="en-US"/>
        </a:p>
      </dgm:t>
    </dgm:pt>
    <dgm:pt modelId="{D0BE803F-967F-44FB-A957-4BDF4715CB67}">
      <dgm:prSet/>
      <dgm:spPr/>
      <dgm:t>
        <a:bodyPr/>
        <a:lstStyle/>
        <a:p>
          <a:r>
            <a:rPr lang="en-US" b="0" i="0"/>
            <a:t>JetBrains uses Kotlin in many of its products including its flagship IntelliJ IDEA.</a:t>
          </a:r>
          <a:endParaRPr lang="en-US"/>
        </a:p>
      </dgm:t>
    </dgm:pt>
    <dgm:pt modelId="{92103F5C-0E83-4AF8-80C1-C883758D5294}" type="parTrans" cxnId="{3C7FC774-5451-4A87-ADC7-2ABD0A71A449}">
      <dgm:prSet/>
      <dgm:spPr/>
      <dgm:t>
        <a:bodyPr/>
        <a:lstStyle/>
        <a:p>
          <a:endParaRPr lang="en-US"/>
        </a:p>
      </dgm:t>
    </dgm:pt>
    <dgm:pt modelId="{E11D798D-7D43-4F12-85AF-B803622CBA1D}" type="sibTrans" cxnId="{3C7FC774-5451-4A87-ADC7-2ABD0A71A449}">
      <dgm:prSet/>
      <dgm:spPr/>
      <dgm:t>
        <a:bodyPr/>
        <a:lstStyle/>
        <a:p>
          <a:endParaRPr lang="en-US"/>
        </a:p>
      </dgm:t>
    </dgm:pt>
    <dgm:pt modelId="{A6999720-E5DE-4E70-BCA2-8CB74420F6D0}" type="pres">
      <dgm:prSet presAssocID="{768ADE5A-66BD-4A65-950D-7E63A5582C06}" presName="linear" presStyleCnt="0">
        <dgm:presLayoutVars>
          <dgm:animLvl val="lvl"/>
          <dgm:resizeHandles val="exact"/>
        </dgm:presLayoutVars>
      </dgm:prSet>
      <dgm:spPr/>
    </dgm:pt>
    <dgm:pt modelId="{E19A2D3D-35F8-4F47-89B5-D5967AF8E5A2}" type="pres">
      <dgm:prSet presAssocID="{74F1DF41-A47F-4DE7-A119-0B3CA4AEBC0B}" presName="parentText" presStyleLbl="node1" presStyleIdx="0" presStyleCnt="4">
        <dgm:presLayoutVars>
          <dgm:chMax val="0"/>
          <dgm:bulletEnabled val="1"/>
        </dgm:presLayoutVars>
      </dgm:prSet>
      <dgm:spPr/>
    </dgm:pt>
    <dgm:pt modelId="{43F67EAF-697D-4DD7-9FE7-972972D75194}" type="pres">
      <dgm:prSet presAssocID="{A70C56C0-63A2-4AD5-9C12-2097780A1486}" presName="spacer" presStyleCnt="0"/>
      <dgm:spPr/>
    </dgm:pt>
    <dgm:pt modelId="{4A7A86CC-78E4-4EF8-AFFC-9970BA9798CD}" type="pres">
      <dgm:prSet presAssocID="{6B6B9966-2E2C-4409-AE04-7B4B0F7E2D8D}" presName="parentText" presStyleLbl="node1" presStyleIdx="1" presStyleCnt="4">
        <dgm:presLayoutVars>
          <dgm:chMax val="0"/>
          <dgm:bulletEnabled val="1"/>
        </dgm:presLayoutVars>
      </dgm:prSet>
      <dgm:spPr/>
    </dgm:pt>
    <dgm:pt modelId="{050A6D0C-0A00-4C18-8C21-CC8752A13864}" type="pres">
      <dgm:prSet presAssocID="{1B6C5C7E-97B2-41CF-9A50-DA19E4C4DA18}" presName="spacer" presStyleCnt="0"/>
      <dgm:spPr/>
    </dgm:pt>
    <dgm:pt modelId="{5B029317-EA9A-4D2E-A802-EF2F55AD5E77}" type="pres">
      <dgm:prSet presAssocID="{8C207456-FEC9-4158-A551-8A7A820E7451}" presName="parentText" presStyleLbl="node1" presStyleIdx="2" presStyleCnt="4">
        <dgm:presLayoutVars>
          <dgm:chMax val="0"/>
          <dgm:bulletEnabled val="1"/>
        </dgm:presLayoutVars>
      </dgm:prSet>
      <dgm:spPr/>
    </dgm:pt>
    <dgm:pt modelId="{C5BE4F99-AE1A-4E78-A59D-B425B6B0A039}" type="pres">
      <dgm:prSet presAssocID="{4149BD12-6FE5-4DA9-B9BE-FE2D3F509A16}" presName="spacer" presStyleCnt="0"/>
      <dgm:spPr/>
    </dgm:pt>
    <dgm:pt modelId="{4527AEEA-37A2-44C2-86E2-0D459293751F}" type="pres">
      <dgm:prSet presAssocID="{D0BE803F-967F-44FB-A957-4BDF4715CB67}" presName="parentText" presStyleLbl="node1" presStyleIdx="3" presStyleCnt="4">
        <dgm:presLayoutVars>
          <dgm:chMax val="0"/>
          <dgm:bulletEnabled val="1"/>
        </dgm:presLayoutVars>
      </dgm:prSet>
      <dgm:spPr/>
    </dgm:pt>
  </dgm:ptLst>
  <dgm:cxnLst>
    <dgm:cxn modelId="{76CFE401-FF35-47FE-8F54-CC3FFA954B20}" type="presOf" srcId="{6B6B9966-2E2C-4409-AE04-7B4B0F7E2D8D}" destId="{4A7A86CC-78E4-4EF8-AFFC-9970BA9798CD}" srcOrd="0" destOrd="0" presId="urn:microsoft.com/office/officeart/2005/8/layout/vList2"/>
    <dgm:cxn modelId="{800D0C0C-6350-4B8B-A1D1-40A45AE740BB}" type="presOf" srcId="{8C207456-FEC9-4158-A551-8A7A820E7451}" destId="{5B029317-EA9A-4D2E-A802-EF2F55AD5E77}" srcOrd="0" destOrd="0" presId="urn:microsoft.com/office/officeart/2005/8/layout/vList2"/>
    <dgm:cxn modelId="{F2BCA20D-62CD-41F5-91D1-0A16F4D44F33}" type="presOf" srcId="{768ADE5A-66BD-4A65-950D-7E63A5582C06}" destId="{A6999720-E5DE-4E70-BCA2-8CB74420F6D0}" srcOrd="0" destOrd="0" presId="urn:microsoft.com/office/officeart/2005/8/layout/vList2"/>
    <dgm:cxn modelId="{E53BB04D-C3F7-45B3-BC2C-7CB2FD886313}" srcId="{768ADE5A-66BD-4A65-950D-7E63A5582C06}" destId="{74F1DF41-A47F-4DE7-A119-0B3CA4AEBC0B}" srcOrd="0" destOrd="0" parTransId="{E42D2530-1519-4E24-B2A7-8540D57D30AB}" sibTransId="{A70C56C0-63A2-4AD5-9C12-2097780A1486}"/>
    <dgm:cxn modelId="{3C7FC774-5451-4A87-ADC7-2ABD0A71A449}" srcId="{768ADE5A-66BD-4A65-950D-7E63A5582C06}" destId="{D0BE803F-967F-44FB-A957-4BDF4715CB67}" srcOrd="3" destOrd="0" parTransId="{92103F5C-0E83-4AF8-80C1-C883758D5294}" sibTransId="{E11D798D-7D43-4F12-85AF-B803622CBA1D}"/>
    <dgm:cxn modelId="{7614B375-6EB2-431F-B24C-A8B59BDE1373}" srcId="{768ADE5A-66BD-4A65-950D-7E63A5582C06}" destId="{8C207456-FEC9-4158-A551-8A7A820E7451}" srcOrd="2" destOrd="0" parTransId="{1D658DEE-C00A-4D6D-9ABA-2BB31A8CB841}" sibTransId="{4149BD12-6FE5-4DA9-B9BE-FE2D3F509A16}"/>
    <dgm:cxn modelId="{F9295A86-E916-4EB5-B686-D2CB37EF98A2}" srcId="{768ADE5A-66BD-4A65-950D-7E63A5582C06}" destId="{6B6B9966-2E2C-4409-AE04-7B4B0F7E2D8D}" srcOrd="1" destOrd="0" parTransId="{4191EB34-2A1C-4785-9AD2-769BF65ACB93}" sibTransId="{1B6C5C7E-97B2-41CF-9A50-DA19E4C4DA18}"/>
    <dgm:cxn modelId="{3D2634AC-7F5F-475E-B726-7B3F6C35B4F7}" type="presOf" srcId="{74F1DF41-A47F-4DE7-A119-0B3CA4AEBC0B}" destId="{E19A2D3D-35F8-4F47-89B5-D5967AF8E5A2}" srcOrd="0" destOrd="0" presId="urn:microsoft.com/office/officeart/2005/8/layout/vList2"/>
    <dgm:cxn modelId="{940A2BC6-E308-444A-8399-63D77FCDC016}" type="presOf" srcId="{D0BE803F-967F-44FB-A957-4BDF4715CB67}" destId="{4527AEEA-37A2-44C2-86E2-0D459293751F}" srcOrd="0" destOrd="0" presId="urn:microsoft.com/office/officeart/2005/8/layout/vList2"/>
    <dgm:cxn modelId="{7055FD7E-F2B8-493D-BA5B-584D9A8D088B}" type="presParOf" srcId="{A6999720-E5DE-4E70-BCA2-8CB74420F6D0}" destId="{E19A2D3D-35F8-4F47-89B5-D5967AF8E5A2}" srcOrd="0" destOrd="0" presId="urn:microsoft.com/office/officeart/2005/8/layout/vList2"/>
    <dgm:cxn modelId="{684E1D57-3667-429B-87EA-3344DEEC47C6}" type="presParOf" srcId="{A6999720-E5DE-4E70-BCA2-8CB74420F6D0}" destId="{43F67EAF-697D-4DD7-9FE7-972972D75194}" srcOrd="1" destOrd="0" presId="urn:microsoft.com/office/officeart/2005/8/layout/vList2"/>
    <dgm:cxn modelId="{A2794260-F286-44AB-ACF6-B6A071715B96}" type="presParOf" srcId="{A6999720-E5DE-4E70-BCA2-8CB74420F6D0}" destId="{4A7A86CC-78E4-4EF8-AFFC-9970BA9798CD}" srcOrd="2" destOrd="0" presId="urn:microsoft.com/office/officeart/2005/8/layout/vList2"/>
    <dgm:cxn modelId="{36DC0585-7F78-4D81-8E80-8D4B03A13B6E}" type="presParOf" srcId="{A6999720-E5DE-4E70-BCA2-8CB74420F6D0}" destId="{050A6D0C-0A00-4C18-8C21-CC8752A13864}" srcOrd="3" destOrd="0" presId="urn:microsoft.com/office/officeart/2005/8/layout/vList2"/>
    <dgm:cxn modelId="{DD2FD508-ABE9-487C-8A5F-478062AE2E08}" type="presParOf" srcId="{A6999720-E5DE-4E70-BCA2-8CB74420F6D0}" destId="{5B029317-EA9A-4D2E-A802-EF2F55AD5E77}" srcOrd="4" destOrd="0" presId="urn:microsoft.com/office/officeart/2005/8/layout/vList2"/>
    <dgm:cxn modelId="{0BE86A8C-A407-4B34-BBDD-D858C72AEDDA}" type="presParOf" srcId="{A6999720-E5DE-4E70-BCA2-8CB74420F6D0}" destId="{C5BE4F99-AE1A-4E78-A59D-B425B6B0A039}" srcOrd="5" destOrd="0" presId="urn:microsoft.com/office/officeart/2005/8/layout/vList2"/>
    <dgm:cxn modelId="{58CB69BF-38F5-4742-A090-EDDFC395BF69}" type="presParOf" srcId="{A6999720-E5DE-4E70-BCA2-8CB74420F6D0}" destId="{4527AEEA-37A2-44C2-86E2-0D459293751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A2D3D-35F8-4F47-89B5-D5967AF8E5A2}">
      <dsp:nvSpPr>
        <dsp:cNvPr id="0" name=""/>
        <dsp:cNvSpPr/>
      </dsp:nvSpPr>
      <dsp:spPr>
        <a:xfrm>
          <a:off x="0" y="3398"/>
          <a:ext cx="4047290" cy="8564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Kotlin is a general purpose, free, open source, statically typed “pragmatic” programming language initially designed for the JVM (Java Virtual Machine) and Android and combines object-oriented and functional programming features. </a:t>
          </a:r>
          <a:endParaRPr lang="en-US" sz="1200" kern="1200" dirty="0"/>
        </a:p>
      </dsp:txBody>
      <dsp:txXfrm>
        <a:off x="41808" y="45206"/>
        <a:ext cx="3963674" cy="772824"/>
      </dsp:txXfrm>
    </dsp:sp>
    <dsp:sp modelId="{4A7A86CC-78E4-4EF8-AFFC-9970BA9798CD}">
      <dsp:nvSpPr>
        <dsp:cNvPr id="0" name=""/>
        <dsp:cNvSpPr/>
      </dsp:nvSpPr>
      <dsp:spPr>
        <a:xfrm>
          <a:off x="0" y="894398"/>
          <a:ext cx="4047290" cy="85644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Kotlin originated at JetBrains, the company behind IntelliJ IDEA, in 2010, and has been open source since 2012. </a:t>
          </a:r>
          <a:endParaRPr lang="en-US" sz="1200" kern="1200" dirty="0"/>
        </a:p>
      </dsp:txBody>
      <dsp:txXfrm>
        <a:off x="41808" y="936206"/>
        <a:ext cx="3963674" cy="772824"/>
      </dsp:txXfrm>
    </dsp:sp>
    <dsp:sp modelId="{5B029317-EA9A-4D2E-A802-EF2F55AD5E77}">
      <dsp:nvSpPr>
        <dsp:cNvPr id="0" name=""/>
        <dsp:cNvSpPr/>
      </dsp:nvSpPr>
      <dsp:spPr>
        <a:xfrm>
          <a:off x="0" y="1785398"/>
          <a:ext cx="4047290" cy="85644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The Kotlin project on GitHub has more than 770 contributors while most of the team works at JetBrains, there have been nearly 100 external contributors to the Kotlin project. </a:t>
          </a:r>
          <a:endParaRPr lang="en-US" sz="1200" kern="1200" dirty="0"/>
        </a:p>
      </dsp:txBody>
      <dsp:txXfrm>
        <a:off x="41808" y="1827206"/>
        <a:ext cx="3963674" cy="772824"/>
      </dsp:txXfrm>
    </dsp:sp>
    <dsp:sp modelId="{4527AEEA-37A2-44C2-86E2-0D459293751F}">
      <dsp:nvSpPr>
        <dsp:cNvPr id="0" name=""/>
        <dsp:cNvSpPr/>
      </dsp:nvSpPr>
      <dsp:spPr>
        <a:xfrm>
          <a:off x="0" y="2676398"/>
          <a:ext cx="4047290" cy="8564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JetBrains uses Kotlin in many of its products including its flagship IntelliJ IDEA.</a:t>
          </a:r>
          <a:endParaRPr lang="en-US" sz="1200" kern="1200"/>
        </a:p>
      </dsp:txBody>
      <dsp:txXfrm>
        <a:off x="41808" y="2718206"/>
        <a:ext cx="3963674" cy="7728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12/27/2022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12/27/2022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2</a:t>
            </a:fld>
            <a:endParaRPr lang="en-US"/>
          </a:p>
        </p:txBody>
      </p:sp>
    </p:spTree>
    <p:extLst>
      <p:ext uri="{BB962C8B-B14F-4D97-AF65-F5344CB8AC3E}">
        <p14:creationId xmlns:p14="http://schemas.microsoft.com/office/powerpoint/2010/main" val="27865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6</a:t>
            </a:fld>
            <a:endParaRPr lang="en-US"/>
          </a:p>
        </p:txBody>
      </p:sp>
    </p:spTree>
    <p:extLst>
      <p:ext uri="{BB962C8B-B14F-4D97-AF65-F5344CB8AC3E}">
        <p14:creationId xmlns:p14="http://schemas.microsoft.com/office/powerpoint/2010/main" val="240561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87C6-E2EA-9EE4-38DE-40D3A7B04C76}"/>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4D88E5C9-9FB5-970B-B2FC-27BF6F3F891A}"/>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5D8448-7A5F-5AF5-19F7-47AF18A5CBD7}"/>
              </a:ext>
            </a:extLst>
          </p:cNvPr>
          <p:cNvSpPr>
            <a:spLocks noGrp="1"/>
          </p:cNvSpPr>
          <p:nvPr>
            <p:ph type="dt" sz="half" idx="10"/>
          </p:nvPr>
        </p:nvSpPr>
        <p:spPr/>
        <p:txBody>
          <a:bodyPr/>
          <a:lstStyle/>
          <a:p>
            <a:fld id="{83829175-527E-46A3-863C-1BB1F163B849}" type="datetimeFigureOut">
              <a:rPr lang="en-US" smtClean="0"/>
              <a:t>12/27/2022</a:t>
            </a:fld>
            <a:endParaRPr lang="en-US" dirty="0"/>
          </a:p>
        </p:txBody>
      </p:sp>
      <p:sp>
        <p:nvSpPr>
          <p:cNvPr id="5" name="Footer Placeholder 4">
            <a:extLst>
              <a:ext uri="{FF2B5EF4-FFF2-40B4-BE49-F238E27FC236}">
                <a16:creationId xmlns:a16="http://schemas.microsoft.com/office/drawing/2014/main" id="{56FC1DC4-737C-E1F5-4B66-FA3805FC5D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B31E12-B5B8-0431-41EB-E029CF0606C7}"/>
              </a:ext>
            </a:extLst>
          </p:cNvPr>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95405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F0A3-70AB-61DD-E4BF-680B3F8512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66597-DBFA-184D-0C98-68EE06ABB0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7699A-4438-0289-27C6-8C72404E1884}"/>
              </a:ext>
            </a:extLst>
          </p:cNvPr>
          <p:cNvSpPr>
            <a:spLocks noGrp="1"/>
          </p:cNvSpPr>
          <p:nvPr>
            <p:ph type="dt" sz="half" idx="10"/>
          </p:nvPr>
        </p:nvSpPr>
        <p:spPr/>
        <p:txBody>
          <a:bodyPr/>
          <a:lstStyle/>
          <a:p>
            <a:fld id="{83829175-527E-46A3-863C-1BB1F163B849}" type="datetimeFigureOut">
              <a:rPr lang="en-US" smtClean="0"/>
              <a:t>12/27/2022</a:t>
            </a:fld>
            <a:endParaRPr lang="en-US"/>
          </a:p>
        </p:txBody>
      </p:sp>
      <p:sp>
        <p:nvSpPr>
          <p:cNvPr id="5" name="Footer Placeholder 4">
            <a:extLst>
              <a:ext uri="{FF2B5EF4-FFF2-40B4-BE49-F238E27FC236}">
                <a16:creationId xmlns:a16="http://schemas.microsoft.com/office/drawing/2014/main" id="{07F3BC1D-EF7D-014D-2A27-22FF1F63F9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6BCDEA-4453-6B05-3E16-1A5D931B6CA3}"/>
              </a:ext>
            </a:extLst>
          </p:cNvPr>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19774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7A811-883D-E454-4DE9-B44304773C3F}"/>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94174E-35C7-4397-4110-98B66343B463}"/>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F3DA3-90FE-D551-4F02-34AB16761775}"/>
              </a:ext>
            </a:extLst>
          </p:cNvPr>
          <p:cNvSpPr>
            <a:spLocks noGrp="1"/>
          </p:cNvSpPr>
          <p:nvPr>
            <p:ph type="dt" sz="half" idx="10"/>
          </p:nvPr>
        </p:nvSpPr>
        <p:spPr/>
        <p:txBody>
          <a:bodyPr/>
          <a:lstStyle/>
          <a:p>
            <a:fld id="{83829175-527E-46A3-863C-1BB1F163B849}" type="datetimeFigureOut">
              <a:rPr lang="en-US" smtClean="0"/>
              <a:t>12/27/2022</a:t>
            </a:fld>
            <a:endParaRPr lang="en-US"/>
          </a:p>
        </p:txBody>
      </p:sp>
      <p:sp>
        <p:nvSpPr>
          <p:cNvPr id="5" name="Footer Placeholder 4">
            <a:extLst>
              <a:ext uri="{FF2B5EF4-FFF2-40B4-BE49-F238E27FC236}">
                <a16:creationId xmlns:a16="http://schemas.microsoft.com/office/drawing/2014/main" id="{F9032C90-C861-3192-84F1-2019D9289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39E19-0A3E-B621-2ED8-A4A471414B76}"/>
              </a:ext>
            </a:extLst>
          </p:cNvPr>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14852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DB48-FC33-F662-624A-E7AE5A503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FD879-B569-5949-4B81-B65923454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9F94E-CAEE-7031-84A0-D173572B8C73}"/>
              </a:ext>
            </a:extLst>
          </p:cNvPr>
          <p:cNvSpPr>
            <a:spLocks noGrp="1"/>
          </p:cNvSpPr>
          <p:nvPr>
            <p:ph type="dt" sz="half" idx="10"/>
          </p:nvPr>
        </p:nvSpPr>
        <p:spPr/>
        <p:txBody>
          <a:bodyPr/>
          <a:lstStyle/>
          <a:p>
            <a:fld id="{83829175-527E-46A3-863C-1BB1F163B849}" type="datetimeFigureOut">
              <a:rPr lang="en-US" smtClean="0"/>
              <a:t>12/27/2022</a:t>
            </a:fld>
            <a:endParaRPr lang="en-US" dirty="0"/>
          </a:p>
        </p:txBody>
      </p:sp>
      <p:sp>
        <p:nvSpPr>
          <p:cNvPr id="5" name="Footer Placeholder 4">
            <a:extLst>
              <a:ext uri="{FF2B5EF4-FFF2-40B4-BE49-F238E27FC236}">
                <a16:creationId xmlns:a16="http://schemas.microsoft.com/office/drawing/2014/main" id="{242B42FD-E536-9BBA-379E-8CCBD6509B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BC4A72-62CC-8E0A-7FDA-E5545D6D5364}"/>
              </a:ext>
            </a:extLst>
          </p:cNvPr>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374225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2966-6304-D936-A2C9-99C745CAA8AD}"/>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7FED1A9B-85F7-A162-0894-2D900493CC7D}"/>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B0F24E-3EFF-C03E-1894-BDA061A2EF01}"/>
              </a:ext>
            </a:extLst>
          </p:cNvPr>
          <p:cNvSpPr>
            <a:spLocks noGrp="1"/>
          </p:cNvSpPr>
          <p:nvPr>
            <p:ph type="dt" sz="half" idx="10"/>
          </p:nvPr>
        </p:nvSpPr>
        <p:spPr/>
        <p:txBody>
          <a:bodyPr/>
          <a:lstStyle/>
          <a:p>
            <a:fld id="{83829175-527E-46A3-863C-1BB1F163B849}" type="datetimeFigureOut">
              <a:rPr lang="en-US" smtClean="0"/>
              <a:t>12/27/2022</a:t>
            </a:fld>
            <a:endParaRPr lang="en-US" dirty="0"/>
          </a:p>
        </p:txBody>
      </p:sp>
      <p:sp>
        <p:nvSpPr>
          <p:cNvPr id="5" name="Footer Placeholder 4">
            <a:extLst>
              <a:ext uri="{FF2B5EF4-FFF2-40B4-BE49-F238E27FC236}">
                <a16:creationId xmlns:a16="http://schemas.microsoft.com/office/drawing/2014/main" id="{617B5CAC-8C7C-6646-5140-4528C8035B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962937-AC24-AF94-4606-321C27DC33BF}"/>
              </a:ext>
            </a:extLst>
          </p:cNvPr>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41173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50B6-5F00-A32A-C96F-610ED5A38A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61B8F-EE51-6F78-0C8E-1FB2E7040F9F}"/>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75A2F9-542B-DFF3-1AA0-DF44CB01D3B3}"/>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43106A-DCB7-BD20-FEB1-60223871ABAC}"/>
              </a:ext>
            </a:extLst>
          </p:cNvPr>
          <p:cNvSpPr>
            <a:spLocks noGrp="1"/>
          </p:cNvSpPr>
          <p:nvPr>
            <p:ph type="dt" sz="half" idx="10"/>
          </p:nvPr>
        </p:nvSpPr>
        <p:spPr/>
        <p:txBody>
          <a:bodyPr/>
          <a:lstStyle/>
          <a:p>
            <a:fld id="{83829175-527E-46A3-863C-1BB1F163B849}" type="datetimeFigureOut">
              <a:rPr lang="en-US" smtClean="0"/>
              <a:t>12/27/2022</a:t>
            </a:fld>
            <a:endParaRPr lang="en-US"/>
          </a:p>
        </p:txBody>
      </p:sp>
      <p:sp>
        <p:nvSpPr>
          <p:cNvPr id="6" name="Footer Placeholder 5">
            <a:extLst>
              <a:ext uri="{FF2B5EF4-FFF2-40B4-BE49-F238E27FC236}">
                <a16:creationId xmlns:a16="http://schemas.microsoft.com/office/drawing/2014/main" id="{6E624D14-FD2B-122D-32FC-7188CA588C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848D0A-3E9E-AACB-E161-7A5B3E6069C4}"/>
              </a:ext>
            </a:extLst>
          </p:cNvPr>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0767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1F1D-4C25-CC2A-94FF-5DEAAC53161D}"/>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E0B091-CA8F-F74F-3AAE-212F3B4C1650}"/>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31953-31D9-401A-D833-9A50274FD875}"/>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B1FD24-0B10-ADD0-17B2-42C59D74BBF5}"/>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9C0D4-4FE6-F297-CAA4-DB4CBB0B86A6}"/>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931A5-E215-D7AC-BED5-8D8822152FD4}"/>
              </a:ext>
            </a:extLst>
          </p:cNvPr>
          <p:cNvSpPr>
            <a:spLocks noGrp="1"/>
          </p:cNvSpPr>
          <p:nvPr>
            <p:ph type="dt" sz="half" idx="10"/>
          </p:nvPr>
        </p:nvSpPr>
        <p:spPr/>
        <p:txBody>
          <a:bodyPr/>
          <a:lstStyle/>
          <a:p>
            <a:fld id="{83829175-527E-46A3-863C-1BB1F163B849}" type="datetimeFigureOut">
              <a:rPr lang="en-US" smtClean="0"/>
              <a:t>12/27/2022</a:t>
            </a:fld>
            <a:endParaRPr lang="en-US" dirty="0"/>
          </a:p>
        </p:txBody>
      </p:sp>
      <p:sp>
        <p:nvSpPr>
          <p:cNvPr id="8" name="Footer Placeholder 7">
            <a:extLst>
              <a:ext uri="{FF2B5EF4-FFF2-40B4-BE49-F238E27FC236}">
                <a16:creationId xmlns:a16="http://schemas.microsoft.com/office/drawing/2014/main" id="{2C173768-52F7-C508-6BAC-0938BE9A1D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B8E6E23-B1CA-E774-F56B-7F8E585AA124}"/>
              </a:ext>
            </a:extLst>
          </p:cNvPr>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7790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703B-38C6-4BE9-40BC-D8A9BFF088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4891F2-76DD-86D2-5EAA-90428033827A}"/>
              </a:ext>
            </a:extLst>
          </p:cNvPr>
          <p:cNvSpPr>
            <a:spLocks noGrp="1"/>
          </p:cNvSpPr>
          <p:nvPr>
            <p:ph type="dt" sz="half" idx="10"/>
          </p:nvPr>
        </p:nvSpPr>
        <p:spPr/>
        <p:txBody>
          <a:bodyPr/>
          <a:lstStyle/>
          <a:p>
            <a:fld id="{83829175-527E-46A3-863C-1BB1F163B849}" type="datetimeFigureOut">
              <a:rPr lang="en-US" smtClean="0"/>
              <a:t>12/27/2022</a:t>
            </a:fld>
            <a:endParaRPr lang="en-US"/>
          </a:p>
        </p:txBody>
      </p:sp>
      <p:sp>
        <p:nvSpPr>
          <p:cNvPr id="4" name="Footer Placeholder 3">
            <a:extLst>
              <a:ext uri="{FF2B5EF4-FFF2-40B4-BE49-F238E27FC236}">
                <a16:creationId xmlns:a16="http://schemas.microsoft.com/office/drawing/2014/main" id="{9FA193CE-AC57-3E14-65F5-8BF03AD345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71BEEE0-EC5E-AA83-0360-6539C94F55E2}"/>
              </a:ext>
            </a:extLst>
          </p:cNvPr>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19451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2CBCE-9668-4BDA-9F18-FD10B404D9EF}"/>
              </a:ext>
            </a:extLst>
          </p:cNvPr>
          <p:cNvSpPr>
            <a:spLocks noGrp="1"/>
          </p:cNvSpPr>
          <p:nvPr>
            <p:ph type="dt" sz="half" idx="10"/>
          </p:nvPr>
        </p:nvSpPr>
        <p:spPr/>
        <p:txBody>
          <a:bodyPr/>
          <a:lstStyle/>
          <a:p>
            <a:fld id="{83829175-527E-46A3-863C-1BB1F163B849}" type="datetimeFigureOut">
              <a:rPr lang="en-US" smtClean="0"/>
              <a:t>12/27/2022</a:t>
            </a:fld>
            <a:endParaRPr lang="en-US"/>
          </a:p>
        </p:txBody>
      </p:sp>
      <p:sp>
        <p:nvSpPr>
          <p:cNvPr id="3" name="Footer Placeholder 2">
            <a:extLst>
              <a:ext uri="{FF2B5EF4-FFF2-40B4-BE49-F238E27FC236}">
                <a16:creationId xmlns:a16="http://schemas.microsoft.com/office/drawing/2014/main" id="{EE74D9F5-13AD-81BB-AED3-3E608EE1AE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2BFED5-2E8C-6D59-91AD-52D840AA6AAB}"/>
              </a:ext>
            </a:extLst>
          </p:cNvPr>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95344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4C5A-76A1-3486-A336-66A73B4C5D4A}"/>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119AB3FB-70FC-7E4E-F85C-B13CA46B9412}"/>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8388ED-56D7-94D3-2DED-0514204F9D03}"/>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04170-9217-2B26-09BC-DDAEE8DEB04B}"/>
              </a:ext>
            </a:extLst>
          </p:cNvPr>
          <p:cNvSpPr>
            <a:spLocks noGrp="1"/>
          </p:cNvSpPr>
          <p:nvPr>
            <p:ph type="dt" sz="half" idx="10"/>
          </p:nvPr>
        </p:nvSpPr>
        <p:spPr/>
        <p:txBody>
          <a:bodyPr/>
          <a:lstStyle/>
          <a:p>
            <a:fld id="{83829175-527E-46A3-863C-1BB1F163B849}" type="datetimeFigureOut">
              <a:rPr lang="en-US" smtClean="0"/>
              <a:pPr/>
              <a:t>12/27/2022</a:t>
            </a:fld>
            <a:endParaRPr lang="en-US" dirty="0"/>
          </a:p>
        </p:txBody>
      </p:sp>
      <p:sp>
        <p:nvSpPr>
          <p:cNvPr id="6" name="Footer Placeholder 5">
            <a:extLst>
              <a:ext uri="{FF2B5EF4-FFF2-40B4-BE49-F238E27FC236}">
                <a16:creationId xmlns:a16="http://schemas.microsoft.com/office/drawing/2014/main" id="{43A5ECFB-1C6E-FA13-0713-C7E573D9B7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A41A7C-6FE3-D043-1288-88F6C1713809}"/>
              </a:ext>
            </a:extLst>
          </p:cNvPr>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275668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1922-25A0-D75E-06A1-487DB215C60E}"/>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3AEB7885-2F6B-4640-B040-C1BE35C6E1AE}"/>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24F74481-DC5A-7594-994D-55BC89287315}"/>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25136-4A85-EF24-1AA1-0C855E08F9E0}"/>
              </a:ext>
            </a:extLst>
          </p:cNvPr>
          <p:cNvSpPr>
            <a:spLocks noGrp="1"/>
          </p:cNvSpPr>
          <p:nvPr>
            <p:ph type="dt" sz="half" idx="10"/>
          </p:nvPr>
        </p:nvSpPr>
        <p:spPr/>
        <p:txBody>
          <a:bodyPr/>
          <a:lstStyle/>
          <a:p>
            <a:fld id="{00BC6FB1-9A1B-4F1B-B2A7-95B78AA2FE11}" type="datetimeFigureOut">
              <a:rPr lang="en-US" smtClean="0"/>
              <a:t>12/27/2022</a:t>
            </a:fld>
            <a:endParaRPr lang="en-US"/>
          </a:p>
        </p:txBody>
      </p:sp>
      <p:sp>
        <p:nvSpPr>
          <p:cNvPr id="6" name="Footer Placeholder 5">
            <a:extLst>
              <a:ext uri="{FF2B5EF4-FFF2-40B4-BE49-F238E27FC236}">
                <a16:creationId xmlns:a16="http://schemas.microsoft.com/office/drawing/2014/main" id="{379200B9-9FA4-36D4-2F23-2C4ED7D68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3D71E-21A5-05ED-A095-45E0741F46E6}"/>
              </a:ext>
            </a:extLst>
          </p:cNvPr>
          <p:cNvSpPr>
            <a:spLocks noGrp="1"/>
          </p:cNvSpPr>
          <p:nvPr>
            <p:ph type="sldNum" sz="quarter" idx="12"/>
          </p:nvPr>
        </p:nvSpPr>
        <p:spPr/>
        <p:txBody>
          <a:bodyPr/>
          <a:lstStyle/>
          <a:p>
            <a:fld id="{7C2CA7E2-039D-4A1D-8628-8825E9F54455}" type="slidenum">
              <a:rPr lang="en-US" smtClean="0"/>
              <a:t>‹#›</a:t>
            </a:fld>
            <a:endParaRPr lang="en-US"/>
          </a:p>
        </p:txBody>
      </p:sp>
    </p:spTree>
    <p:extLst>
      <p:ext uri="{BB962C8B-B14F-4D97-AF65-F5344CB8AC3E}">
        <p14:creationId xmlns:p14="http://schemas.microsoft.com/office/powerpoint/2010/main" val="10227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529F7B-4D6B-BC86-AD45-C111F9C89E10}"/>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5C14DB-CA61-774F-8BD2-59B7B1ECEB05}"/>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B3A95-0AF4-4ED4-6DA9-69BC541ED98D}"/>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29175-527E-46A3-863C-1BB1F163B849}" type="datetimeFigureOut">
              <a:rPr lang="en-US" smtClean="0"/>
              <a:pPr/>
              <a:t>12/27/2022</a:t>
            </a:fld>
            <a:endParaRPr lang="en-US" dirty="0"/>
          </a:p>
        </p:txBody>
      </p:sp>
      <p:sp>
        <p:nvSpPr>
          <p:cNvPr id="5" name="Footer Placeholder 4">
            <a:extLst>
              <a:ext uri="{FF2B5EF4-FFF2-40B4-BE49-F238E27FC236}">
                <a16:creationId xmlns:a16="http://schemas.microsoft.com/office/drawing/2014/main" id="{F26BA31D-5AF8-C1AE-E2DB-23CFF74A3EF2}"/>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97F745-49DF-D82A-7D6A-05C494BF4178}"/>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1842462578"/>
      </p:ext>
    </p:extLst>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teknodiot.com/stock-android-nedir" TargetMode="External"/><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hyperlink" Target="https://creativecommons.org/licenses/by-nc-nd/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111EF-8F58-1672-4C14-8E4B8CAF65E1}"/>
              </a:ext>
            </a:extLst>
          </p:cNvPr>
          <p:cNvSpPr>
            <a:spLocks noGrp="1"/>
          </p:cNvSpPr>
          <p:nvPr>
            <p:ph type="ctrTitle"/>
          </p:nvPr>
        </p:nvSpPr>
        <p:spPr>
          <a:xfrm>
            <a:off x="6193102" y="739978"/>
            <a:ext cx="5333541" cy="3004145"/>
          </a:xfrm>
        </p:spPr>
        <p:txBody>
          <a:bodyPr vert="horz" lIns="91440" tIns="45720" rIns="91440" bIns="45720" rtlCol="0">
            <a:normAutofit/>
          </a:bodyPr>
          <a:lstStyle/>
          <a:p>
            <a:pPr defTabSz="914400"/>
            <a:r>
              <a:rPr lang="en-US" b="1" kern="1200" spc="-50" baseline="0">
                <a:latin typeface="Arial" panose="020B0604020202020204" pitchFamily="34" charset="0"/>
                <a:cs typeface="Arial" panose="020B0604020202020204" pitchFamily="34" charset="0"/>
              </a:rPr>
              <a:t>MOOCS</a:t>
            </a:r>
            <a:endParaRPr lang="en-US" kern="1200" spc="-50" baseline="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20D3533-3004-613D-0C4C-8F42DA4EF491}"/>
              </a:ext>
            </a:extLst>
          </p:cNvPr>
          <p:cNvSpPr>
            <a:spLocks noGrp="1"/>
          </p:cNvSpPr>
          <p:nvPr>
            <p:ph type="subTitle" idx="1"/>
          </p:nvPr>
        </p:nvSpPr>
        <p:spPr>
          <a:xfrm>
            <a:off x="6193101" y="3836197"/>
            <a:ext cx="5333542" cy="2189214"/>
          </a:xfrm>
        </p:spPr>
        <p:txBody>
          <a:bodyPr vert="horz" lIns="0" tIns="45720" rIns="0" bIns="45720" rtlCol="0">
            <a:normAutofit/>
          </a:bodyPr>
          <a:lstStyle/>
          <a:p>
            <a:pPr defTabSz="914400"/>
            <a:r>
              <a:rPr lang="en-US" b="1">
                <a:latin typeface="+mn-lt"/>
              </a:rPr>
              <a:t>ANDROID DEVELOPMENT WITH KOTLIN</a:t>
            </a:r>
          </a:p>
          <a:p>
            <a:pPr defTabSz="914400"/>
            <a:endParaRPr lang="en-US" b="1">
              <a:latin typeface="+mn-lt"/>
            </a:endParaRPr>
          </a:p>
          <a:p>
            <a:pPr defTabSz="914400"/>
            <a:endParaRPr lang="en-US" b="1">
              <a:latin typeface="+mn-lt"/>
            </a:endParaRPr>
          </a:p>
          <a:p>
            <a:pPr defTabSz="914400"/>
            <a:endParaRPr lang="en-US" b="1">
              <a:latin typeface="+mn-lt"/>
            </a:endParaRPr>
          </a:p>
          <a:p>
            <a:pPr defTabSz="914400"/>
            <a:endParaRPr lang="en-US">
              <a:latin typeface="+mn-lt"/>
            </a:endParaRPr>
          </a:p>
        </p:txBody>
      </p:sp>
      <p:sp>
        <p:nvSpPr>
          <p:cNvPr id="5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390" y="1"/>
            <a:ext cx="11548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7919" y="0"/>
            <a:ext cx="1736948"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3"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699"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7776"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6798" y="5717906"/>
            <a:ext cx="1771147"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2" descr="See the source image">
            <a:extLst>
              <a:ext uri="{FF2B5EF4-FFF2-40B4-BE49-F238E27FC236}">
                <a16:creationId xmlns:a16="http://schemas.microsoft.com/office/drawing/2014/main" id="{1FB7D4D1-AD91-F3ED-78BB-18C78C31B30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708" r="27304" b="-1"/>
          <a:stretch/>
        </p:blipFill>
        <p:spPr bwMode="auto">
          <a:xfrm>
            <a:off x="631675" y="598720"/>
            <a:ext cx="5176900"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19335" y="6258756"/>
            <a:ext cx="1565532"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5615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8C02C-5A65-9461-EDBC-C2A9C75DB0CB}"/>
              </a:ext>
            </a:extLst>
          </p:cNvPr>
          <p:cNvSpPr txBox="1"/>
          <p:nvPr/>
        </p:nvSpPr>
        <p:spPr>
          <a:xfrm>
            <a:off x="18357" y="0"/>
            <a:ext cx="11809312" cy="6740307"/>
          </a:xfrm>
          <a:prstGeom prst="rect">
            <a:avLst/>
          </a:prstGeom>
          <a:noFill/>
        </p:spPr>
        <p:txBody>
          <a:bodyPr wrap="square">
            <a:spAutoFit/>
          </a:bodyPr>
          <a:lstStyle/>
          <a:p>
            <a:pPr marL="0" indent="0">
              <a:lnSpc>
                <a:spcPct val="100000"/>
              </a:lnSpc>
              <a:spcBef>
                <a:spcPts val="0"/>
              </a:spcBef>
              <a:buNone/>
            </a:pPr>
            <a:r>
              <a:rPr lang="en-IN" dirty="0">
                <a:cs typeface="Arial" panose="020B0604020202020204" pitchFamily="34" charset="0"/>
              </a:rPr>
              <a:t>&lt;</a:t>
            </a:r>
            <a:r>
              <a:rPr lang="en-IN" dirty="0" err="1">
                <a:cs typeface="Arial" panose="020B0604020202020204" pitchFamily="34" charset="0"/>
              </a:rPr>
              <a:t>TextView</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android:id</a:t>
            </a:r>
            <a:r>
              <a:rPr lang="en-IN" dirty="0">
                <a:cs typeface="Arial" panose="020B0604020202020204" pitchFamily="34" charset="0"/>
              </a:rPr>
              <a:t>="@+id/</a:t>
            </a:r>
            <a:r>
              <a:rPr lang="en-IN" dirty="0" err="1">
                <a:cs typeface="Arial" panose="020B0604020202020204" pitchFamily="34" charset="0"/>
              </a:rPr>
              <a:t>textView</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android:layout_width</a:t>
            </a:r>
            <a:r>
              <a:rPr lang="en-IN" dirty="0">
                <a:cs typeface="Arial" panose="020B0604020202020204" pitchFamily="34" charset="0"/>
              </a:rPr>
              <a:t>="200dp"        </a:t>
            </a:r>
          </a:p>
          <a:p>
            <a:pPr marL="0" indent="0">
              <a:lnSpc>
                <a:spcPct val="100000"/>
              </a:lnSpc>
              <a:spcBef>
                <a:spcPts val="0"/>
              </a:spcBef>
              <a:buNone/>
            </a:pPr>
            <a:r>
              <a:rPr lang="en-IN" dirty="0" err="1">
                <a:cs typeface="Arial" panose="020B0604020202020204" pitchFamily="34" charset="0"/>
              </a:rPr>
              <a:t>android:layout_height</a:t>
            </a:r>
            <a:r>
              <a:rPr lang="en-IN" dirty="0">
                <a:cs typeface="Arial" panose="020B0604020202020204" pitchFamily="34" charset="0"/>
              </a:rPr>
              <a:t>="</a:t>
            </a:r>
            <a:r>
              <a:rPr lang="en-IN" dirty="0" err="1">
                <a:cs typeface="Arial" panose="020B0604020202020204" pitchFamily="34" charset="0"/>
              </a:rPr>
              <a:t>wrap_content</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android:text</a:t>
            </a:r>
            <a:r>
              <a:rPr lang="en-IN" dirty="0">
                <a:cs typeface="Arial" panose="020B0604020202020204" pitchFamily="34" charset="0"/>
              </a:rPr>
              <a:t>="What are the two official languages for Android development? \n\n A) Kotlin and Java \n\n B) Java and Python \n\n C) Kotlin and Python"        </a:t>
            </a:r>
          </a:p>
          <a:p>
            <a:pPr marL="0" indent="0">
              <a:lnSpc>
                <a:spcPct val="100000"/>
              </a:lnSpc>
              <a:spcBef>
                <a:spcPts val="0"/>
              </a:spcBef>
              <a:buNone/>
            </a:pPr>
            <a:r>
              <a:rPr lang="en-IN" dirty="0" err="1">
                <a:cs typeface="Arial" panose="020B0604020202020204" pitchFamily="34" charset="0"/>
              </a:rPr>
              <a:t>android:textSize</a:t>
            </a:r>
            <a:r>
              <a:rPr lang="en-IN" dirty="0">
                <a:cs typeface="Arial" panose="020B0604020202020204" pitchFamily="34" charset="0"/>
              </a:rPr>
              <a:t>="11sp"        </a:t>
            </a:r>
          </a:p>
          <a:p>
            <a:pPr marL="0" indent="0">
              <a:lnSpc>
                <a:spcPct val="100000"/>
              </a:lnSpc>
              <a:spcBef>
                <a:spcPts val="0"/>
              </a:spcBef>
              <a:buNone/>
            </a:pPr>
            <a:r>
              <a:rPr lang="en-IN" dirty="0" err="1">
                <a:cs typeface="Arial" panose="020B0604020202020204" pitchFamily="34" charset="0"/>
              </a:rPr>
              <a:t>app:layout_constraintBottom_toTopOf</a:t>
            </a:r>
            <a:r>
              <a:rPr lang="en-IN" dirty="0">
                <a:cs typeface="Arial" panose="020B0604020202020204" pitchFamily="34" charset="0"/>
              </a:rPr>
              <a:t>="@+id/button"        </a:t>
            </a:r>
          </a:p>
          <a:p>
            <a:pPr marL="0" indent="0">
              <a:lnSpc>
                <a:spcPct val="100000"/>
              </a:lnSpc>
              <a:spcBef>
                <a:spcPts val="0"/>
              </a:spcBef>
              <a:buNone/>
            </a:pPr>
            <a:r>
              <a:rPr lang="en-IN" dirty="0" err="1">
                <a:cs typeface="Arial" panose="020B0604020202020204" pitchFamily="34" charset="0"/>
              </a:rPr>
              <a:t>app:layout_constraintEnd_toEndOf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app:layout_constraintHorizontal_bias</a:t>
            </a:r>
            <a:r>
              <a:rPr lang="en-IN" dirty="0">
                <a:cs typeface="Arial" panose="020B0604020202020204" pitchFamily="34" charset="0"/>
              </a:rPr>
              <a:t>="0.498"        </a:t>
            </a:r>
          </a:p>
          <a:p>
            <a:pPr marL="0" indent="0">
              <a:lnSpc>
                <a:spcPct val="100000"/>
              </a:lnSpc>
              <a:spcBef>
                <a:spcPts val="0"/>
              </a:spcBef>
              <a:buNone/>
            </a:pPr>
            <a:r>
              <a:rPr lang="en-IN" dirty="0" err="1">
                <a:cs typeface="Arial" panose="020B0604020202020204" pitchFamily="34" charset="0"/>
              </a:rPr>
              <a:t>app:layout_constraintStart_toStartOf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app:layout_constraintTop_toBottomOf</a:t>
            </a:r>
            <a:r>
              <a:rPr lang="en-IN" dirty="0">
                <a:cs typeface="Arial" panose="020B0604020202020204" pitchFamily="34" charset="0"/>
              </a:rPr>
              <a:t>="@+id/textView2"        </a:t>
            </a:r>
          </a:p>
          <a:p>
            <a:pPr marL="0" indent="0">
              <a:lnSpc>
                <a:spcPct val="100000"/>
              </a:lnSpc>
              <a:spcBef>
                <a:spcPts val="0"/>
              </a:spcBef>
              <a:buNone/>
            </a:pPr>
            <a:r>
              <a:rPr lang="en-IN" dirty="0" err="1">
                <a:cs typeface="Arial" panose="020B0604020202020204" pitchFamily="34" charset="0"/>
              </a:rPr>
              <a:t>app:layout_constraintVertical_bias</a:t>
            </a:r>
            <a:r>
              <a:rPr lang="en-IN" dirty="0">
                <a:cs typeface="Arial" panose="020B0604020202020204" pitchFamily="34" charset="0"/>
              </a:rPr>
              <a:t>="0.083" /&gt;</a:t>
            </a:r>
          </a:p>
          <a:p>
            <a:pPr marL="0" indent="0">
              <a:lnSpc>
                <a:spcPct val="100000"/>
              </a:lnSpc>
              <a:spcBef>
                <a:spcPts val="0"/>
              </a:spcBef>
              <a:buNone/>
            </a:pPr>
            <a:endParaRPr lang="en-IN" dirty="0">
              <a:cs typeface="Arial" panose="020B0604020202020204" pitchFamily="34" charset="0"/>
            </a:endParaRPr>
          </a:p>
          <a:p>
            <a:pPr marL="0" indent="0">
              <a:lnSpc>
                <a:spcPct val="100000"/>
              </a:lnSpc>
              <a:spcBef>
                <a:spcPts val="0"/>
              </a:spcBef>
              <a:buNone/>
            </a:pPr>
            <a:r>
              <a:rPr lang="en-IN" dirty="0">
                <a:cs typeface="Arial" panose="020B0604020202020204" pitchFamily="34" charset="0"/>
              </a:rPr>
              <a:t>&lt;Button        </a:t>
            </a:r>
          </a:p>
          <a:p>
            <a:pPr marL="0" indent="0">
              <a:lnSpc>
                <a:spcPct val="100000"/>
              </a:lnSpc>
              <a:spcBef>
                <a:spcPts val="0"/>
              </a:spcBef>
              <a:buNone/>
            </a:pPr>
            <a:r>
              <a:rPr lang="en-IN" dirty="0" err="1">
                <a:cs typeface="Arial" panose="020B0604020202020204" pitchFamily="34" charset="0"/>
              </a:rPr>
              <a:t>android:id</a:t>
            </a:r>
            <a:r>
              <a:rPr lang="en-IN" dirty="0">
                <a:cs typeface="Arial" panose="020B0604020202020204" pitchFamily="34" charset="0"/>
              </a:rPr>
              <a:t>="@+id/button"        </a:t>
            </a:r>
          </a:p>
          <a:p>
            <a:pPr marL="0" indent="0">
              <a:lnSpc>
                <a:spcPct val="100000"/>
              </a:lnSpc>
              <a:spcBef>
                <a:spcPts val="0"/>
              </a:spcBef>
              <a:buNone/>
            </a:pPr>
            <a:r>
              <a:rPr lang="en-IN" dirty="0" err="1">
                <a:cs typeface="Arial" panose="020B0604020202020204" pitchFamily="34" charset="0"/>
              </a:rPr>
              <a:t>android:layout_width</a:t>
            </a:r>
            <a:r>
              <a:rPr lang="en-IN" dirty="0">
                <a:cs typeface="Arial" panose="020B0604020202020204" pitchFamily="34" charset="0"/>
              </a:rPr>
              <a:t>="</a:t>
            </a:r>
            <a:r>
              <a:rPr lang="en-IN" dirty="0" err="1">
                <a:cs typeface="Arial" panose="020B0604020202020204" pitchFamily="34" charset="0"/>
              </a:rPr>
              <a:t>wrap_content</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android:layout_height</a:t>
            </a:r>
            <a:r>
              <a:rPr lang="en-IN" dirty="0">
                <a:cs typeface="Arial" panose="020B0604020202020204" pitchFamily="34" charset="0"/>
              </a:rPr>
              <a:t>="</a:t>
            </a:r>
            <a:r>
              <a:rPr lang="en-IN" dirty="0" err="1">
                <a:cs typeface="Arial" panose="020B0604020202020204" pitchFamily="34" charset="0"/>
              </a:rPr>
              <a:t>wrap_content</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android:layout_marginStart</a:t>
            </a:r>
            <a:r>
              <a:rPr lang="en-IN" dirty="0">
                <a:cs typeface="Arial" panose="020B0604020202020204" pitchFamily="34" charset="0"/>
              </a:rPr>
              <a:t>="32dp"       </a:t>
            </a:r>
          </a:p>
          <a:p>
            <a:pPr marL="0" indent="0">
              <a:lnSpc>
                <a:spcPct val="100000"/>
              </a:lnSpc>
              <a:spcBef>
                <a:spcPts val="0"/>
              </a:spcBef>
              <a:buNone/>
            </a:pPr>
            <a:r>
              <a:rPr lang="en-IN" dirty="0" err="1">
                <a:cs typeface="Arial" panose="020B0604020202020204" pitchFamily="34" charset="0"/>
              </a:rPr>
              <a:t>android:text</a:t>
            </a:r>
            <a:r>
              <a:rPr lang="en-IN" dirty="0">
                <a:cs typeface="Arial" panose="020B0604020202020204" pitchFamily="34" charset="0"/>
              </a:rPr>
              <a:t>="A"        </a:t>
            </a:r>
          </a:p>
          <a:p>
            <a:pPr marL="0" indent="0">
              <a:lnSpc>
                <a:spcPct val="100000"/>
              </a:lnSpc>
              <a:spcBef>
                <a:spcPts val="0"/>
              </a:spcBef>
              <a:buNone/>
            </a:pPr>
            <a:r>
              <a:rPr lang="en-IN" dirty="0" err="1">
                <a:cs typeface="Arial" panose="020B0604020202020204" pitchFamily="34" charset="0"/>
              </a:rPr>
              <a:t>app:layout_constraintBottom_toBottomOf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app:layout_constraintStart_toStartOf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app:layout_constraintTop_toTopOf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app:layout_constraintVertical_bias</a:t>
            </a:r>
            <a:r>
              <a:rPr lang="en-IN" dirty="0">
                <a:cs typeface="Arial" panose="020B0604020202020204" pitchFamily="34" charset="0"/>
              </a:rPr>
              <a:t>="0.674" /&gt;</a:t>
            </a:r>
          </a:p>
        </p:txBody>
      </p:sp>
    </p:spTree>
    <p:extLst>
      <p:ext uri="{BB962C8B-B14F-4D97-AF65-F5344CB8AC3E}">
        <p14:creationId xmlns:p14="http://schemas.microsoft.com/office/powerpoint/2010/main" val="414743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A783F1-6144-823F-B7C5-2D2E8D42C194}"/>
              </a:ext>
            </a:extLst>
          </p:cNvPr>
          <p:cNvSpPr txBox="1"/>
          <p:nvPr/>
        </p:nvSpPr>
        <p:spPr>
          <a:xfrm>
            <a:off x="189756" y="58847"/>
            <a:ext cx="10297143" cy="6740307"/>
          </a:xfrm>
          <a:prstGeom prst="rect">
            <a:avLst/>
          </a:prstGeom>
          <a:noFill/>
        </p:spPr>
        <p:txBody>
          <a:bodyPr wrap="square">
            <a:spAutoFit/>
          </a:bodyPr>
          <a:lstStyle/>
          <a:p>
            <a:pPr marL="0" indent="0">
              <a:lnSpc>
                <a:spcPct val="100000"/>
              </a:lnSpc>
              <a:spcBef>
                <a:spcPts val="0"/>
              </a:spcBef>
              <a:buNone/>
            </a:pPr>
            <a:r>
              <a:rPr lang="en-IN" dirty="0">
                <a:cs typeface="Arial" panose="020B0604020202020204" pitchFamily="34" charset="0"/>
              </a:rPr>
              <a:t>&lt;Button        </a:t>
            </a:r>
          </a:p>
          <a:p>
            <a:pPr marL="0" indent="0">
              <a:lnSpc>
                <a:spcPct val="100000"/>
              </a:lnSpc>
              <a:spcBef>
                <a:spcPts val="0"/>
              </a:spcBef>
              <a:buNone/>
            </a:pPr>
            <a:r>
              <a:rPr lang="en-IN" dirty="0" err="1">
                <a:cs typeface="Arial" panose="020B0604020202020204" pitchFamily="34" charset="0"/>
              </a:rPr>
              <a:t>android:id</a:t>
            </a:r>
            <a:r>
              <a:rPr lang="en-IN" dirty="0">
                <a:cs typeface="Arial" panose="020B0604020202020204" pitchFamily="34" charset="0"/>
              </a:rPr>
              <a:t>="@+id/button2"        </a:t>
            </a:r>
          </a:p>
          <a:p>
            <a:pPr marL="0" indent="0">
              <a:lnSpc>
                <a:spcPct val="100000"/>
              </a:lnSpc>
              <a:spcBef>
                <a:spcPts val="0"/>
              </a:spcBef>
              <a:buNone/>
            </a:pPr>
            <a:r>
              <a:rPr lang="en-IN" dirty="0" err="1">
                <a:cs typeface="Arial" panose="020B0604020202020204" pitchFamily="34" charset="0"/>
              </a:rPr>
              <a:t>android:layout_width</a:t>
            </a:r>
            <a:r>
              <a:rPr lang="en-IN" dirty="0">
                <a:cs typeface="Arial" panose="020B0604020202020204" pitchFamily="34" charset="0"/>
              </a:rPr>
              <a:t>="</a:t>
            </a:r>
            <a:r>
              <a:rPr lang="en-IN" dirty="0" err="1">
                <a:cs typeface="Arial" panose="020B0604020202020204" pitchFamily="34" charset="0"/>
              </a:rPr>
              <a:t>wrap_content</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android:layout_height</a:t>
            </a:r>
            <a:r>
              <a:rPr lang="en-IN" dirty="0">
                <a:cs typeface="Arial" panose="020B0604020202020204" pitchFamily="34" charset="0"/>
              </a:rPr>
              <a:t>="</a:t>
            </a:r>
            <a:r>
              <a:rPr lang="en-IN" dirty="0" err="1">
                <a:cs typeface="Arial" panose="020B0604020202020204" pitchFamily="34" charset="0"/>
              </a:rPr>
              <a:t>wrap_content</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android:layout_marginStart</a:t>
            </a:r>
            <a:r>
              <a:rPr lang="en-IN" dirty="0">
                <a:cs typeface="Arial" panose="020B0604020202020204" pitchFamily="34" charset="0"/>
              </a:rPr>
              <a:t>="40dp"        </a:t>
            </a:r>
          </a:p>
          <a:p>
            <a:pPr marL="0" indent="0">
              <a:lnSpc>
                <a:spcPct val="100000"/>
              </a:lnSpc>
              <a:spcBef>
                <a:spcPts val="0"/>
              </a:spcBef>
              <a:buNone/>
            </a:pPr>
            <a:r>
              <a:rPr lang="en-IN" dirty="0" err="1">
                <a:cs typeface="Arial" panose="020B0604020202020204" pitchFamily="34" charset="0"/>
              </a:rPr>
              <a:t>android:text</a:t>
            </a:r>
            <a:r>
              <a:rPr lang="en-IN" dirty="0">
                <a:cs typeface="Arial" panose="020B0604020202020204" pitchFamily="34" charset="0"/>
              </a:rPr>
              <a:t>="B"        </a:t>
            </a:r>
          </a:p>
          <a:p>
            <a:pPr marL="0" indent="0">
              <a:lnSpc>
                <a:spcPct val="100000"/>
              </a:lnSpc>
              <a:spcBef>
                <a:spcPts val="0"/>
              </a:spcBef>
              <a:buNone/>
            </a:pPr>
            <a:r>
              <a:rPr lang="en-IN" dirty="0" err="1">
                <a:cs typeface="Arial" panose="020B0604020202020204" pitchFamily="34" charset="0"/>
              </a:rPr>
              <a:t>app:layout_constraintBottom_toBottomOf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app:layout_constraintStart_toEndOf</a:t>
            </a:r>
            <a:r>
              <a:rPr lang="en-IN" dirty="0">
                <a:cs typeface="Arial" panose="020B0604020202020204" pitchFamily="34" charset="0"/>
              </a:rPr>
              <a:t>="@+id/button"        </a:t>
            </a:r>
          </a:p>
          <a:p>
            <a:pPr marL="0" indent="0">
              <a:lnSpc>
                <a:spcPct val="100000"/>
              </a:lnSpc>
              <a:spcBef>
                <a:spcPts val="0"/>
              </a:spcBef>
              <a:buNone/>
            </a:pPr>
            <a:r>
              <a:rPr lang="en-IN" dirty="0" err="1">
                <a:cs typeface="Arial" panose="020B0604020202020204" pitchFamily="34" charset="0"/>
              </a:rPr>
              <a:t>app:layout_constraintTop_toTopOf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app:layout_constraintVertical_bias</a:t>
            </a:r>
            <a:r>
              <a:rPr lang="en-IN" dirty="0">
                <a:cs typeface="Arial" panose="020B0604020202020204" pitchFamily="34" charset="0"/>
              </a:rPr>
              <a:t>="0.674" /&gt;</a:t>
            </a:r>
          </a:p>
          <a:p>
            <a:pPr marL="0" indent="0">
              <a:lnSpc>
                <a:spcPct val="100000"/>
              </a:lnSpc>
              <a:spcBef>
                <a:spcPts val="0"/>
              </a:spcBef>
              <a:buNone/>
            </a:pPr>
            <a:r>
              <a:rPr lang="en-IN" dirty="0">
                <a:cs typeface="Arial" panose="020B0604020202020204" pitchFamily="34" charset="0"/>
              </a:rPr>
              <a:t>    </a:t>
            </a:r>
          </a:p>
          <a:p>
            <a:pPr marL="0" indent="0">
              <a:lnSpc>
                <a:spcPct val="100000"/>
              </a:lnSpc>
              <a:spcBef>
                <a:spcPts val="0"/>
              </a:spcBef>
              <a:buNone/>
            </a:pPr>
            <a:r>
              <a:rPr lang="en-IN" dirty="0">
                <a:cs typeface="Arial" panose="020B0604020202020204" pitchFamily="34" charset="0"/>
              </a:rPr>
              <a:t>&lt;Button        </a:t>
            </a:r>
          </a:p>
          <a:p>
            <a:pPr marL="0" indent="0">
              <a:lnSpc>
                <a:spcPct val="100000"/>
              </a:lnSpc>
              <a:spcBef>
                <a:spcPts val="0"/>
              </a:spcBef>
              <a:buNone/>
            </a:pPr>
            <a:r>
              <a:rPr lang="en-IN" dirty="0" err="1">
                <a:cs typeface="Arial" panose="020B0604020202020204" pitchFamily="34" charset="0"/>
              </a:rPr>
              <a:t>android:id</a:t>
            </a:r>
            <a:r>
              <a:rPr lang="en-IN" dirty="0">
                <a:cs typeface="Arial" panose="020B0604020202020204" pitchFamily="34" charset="0"/>
              </a:rPr>
              <a:t>="@+id/button3"        </a:t>
            </a:r>
          </a:p>
          <a:p>
            <a:pPr marL="0" indent="0">
              <a:lnSpc>
                <a:spcPct val="100000"/>
              </a:lnSpc>
              <a:spcBef>
                <a:spcPts val="0"/>
              </a:spcBef>
              <a:buNone/>
            </a:pPr>
            <a:r>
              <a:rPr lang="en-IN" dirty="0" err="1">
                <a:cs typeface="Arial" panose="020B0604020202020204" pitchFamily="34" charset="0"/>
              </a:rPr>
              <a:t>android:layout_width</a:t>
            </a:r>
            <a:r>
              <a:rPr lang="en-IN" dirty="0">
                <a:cs typeface="Arial" panose="020B0604020202020204" pitchFamily="34" charset="0"/>
              </a:rPr>
              <a:t>="</a:t>
            </a:r>
            <a:r>
              <a:rPr lang="en-IN" dirty="0" err="1">
                <a:cs typeface="Arial" panose="020B0604020202020204" pitchFamily="34" charset="0"/>
              </a:rPr>
              <a:t>wrap_content</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android:layout_height</a:t>
            </a:r>
            <a:r>
              <a:rPr lang="en-IN" dirty="0">
                <a:cs typeface="Arial" panose="020B0604020202020204" pitchFamily="34" charset="0"/>
              </a:rPr>
              <a:t>="</a:t>
            </a:r>
            <a:r>
              <a:rPr lang="en-IN" dirty="0" err="1">
                <a:cs typeface="Arial" panose="020B0604020202020204" pitchFamily="34" charset="0"/>
              </a:rPr>
              <a:t>wrap_content</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android:text</a:t>
            </a:r>
            <a:r>
              <a:rPr lang="en-IN" dirty="0">
                <a:cs typeface="Arial" panose="020B0604020202020204" pitchFamily="34" charset="0"/>
              </a:rPr>
              <a:t>="C"        </a:t>
            </a:r>
          </a:p>
          <a:p>
            <a:pPr marL="0" indent="0">
              <a:lnSpc>
                <a:spcPct val="100000"/>
              </a:lnSpc>
              <a:spcBef>
                <a:spcPts val="0"/>
              </a:spcBef>
              <a:buNone/>
            </a:pPr>
            <a:r>
              <a:rPr lang="en-IN" dirty="0" err="1">
                <a:cs typeface="Arial" panose="020B0604020202020204" pitchFamily="34" charset="0"/>
              </a:rPr>
              <a:t>app:layout_constraintBottom_toBottomOf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app:layout_constraintEnd_toEndOf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app:layout_constraintHorizontal_bias</a:t>
            </a:r>
            <a:r>
              <a:rPr lang="en-IN" dirty="0">
                <a:cs typeface="Arial" panose="020B0604020202020204" pitchFamily="34" charset="0"/>
              </a:rPr>
              <a:t>="0.472"        </a:t>
            </a:r>
          </a:p>
          <a:p>
            <a:pPr marL="0" indent="0">
              <a:lnSpc>
                <a:spcPct val="100000"/>
              </a:lnSpc>
              <a:spcBef>
                <a:spcPts val="0"/>
              </a:spcBef>
              <a:buNone/>
            </a:pPr>
            <a:r>
              <a:rPr lang="en-IN" dirty="0" err="1">
                <a:cs typeface="Arial" panose="020B0604020202020204" pitchFamily="34" charset="0"/>
              </a:rPr>
              <a:t>app:layout_constraintStart_toEndOf</a:t>
            </a:r>
            <a:r>
              <a:rPr lang="en-IN" dirty="0">
                <a:cs typeface="Arial" panose="020B0604020202020204" pitchFamily="34" charset="0"/>
              </a:rPr>
              <a:t>="@+id/button2"        </a:t>
            </a:r>
          </a:p>
          <a:p>
            <a:pPr marL="0" indent="0">
              <a:lnSpc>
                <a:spcPct val="100000"/>
              </a:lnSpc>
              <a:spcBef>
                <a:spcPts val="0"/>
              </a:spcBef>
              <a:buNone/>
            </a:pPr>
            <a:r>
              <a:rPr lang="en-IN" dirty="0" err="1">
                <a:cs typeface="Arial" panose="020B0604020202020204" pitchFamily="34" charset="0"/>
              </a:rPr>
              <a:t>app:layout_constraintTop_toTopOf</a:t>
            </a:r>
            <a:r>
              <a:rPr lang="en-IN" dirty="0">
                <a:cs typeface="Arial" panose="020B0604020202020204" pitchFamily="34" charset="0"/>
              </a:rPr>
              <a:t>="parent"        </a:t>
            </a:r>
          </a:p>
          <a:p>
            <a:pPr marL="0" indent="0">
              <a:lnSpc>
                <a:spcPct val="100000"/>
              </a:lnSpc>
              <a:spcBef>
                <a:spcPts val="0"/>
              </a:spcBef>
              <a:buNone/>
            </a:pPr>
            <a:r>
              <a:rPr lang="en-IN" dirty="0" err="1">
                <a:cs typeface="Arial" panose="020B0604020202020204" pitchFamily="34" charset="0"/>
              </a:rPr>
              <a:t>app:layout_constraintVertical_bias</a:t>
            </a:r>
            <a:r>
              <a:rPr lang="en-IN" dirty="0">
                <a:cs typeface="Arial" panose="020B0604020202020204" pitchFamily="34" charset="0"/>
              </a:rPr>
              <a:t>="0.674" /&gt;</a:t>
            </a:r>
          </a:p>
          <a:p>
            <a:pPr marL="0" indent="0">
              <a:lnSpc>
                <a:spcPct val="100000"/>
              </a:lnSpc>
              <a:spcBef>
                <a:spcPts val="0"/>
              </a:spcBef>
              <a:buNone/>
            </a:pPr>
            <a:endParaRPr lang="en-IN" dirty="0">
              <a:cs typeface="Arial" panose="020B0604020202020204" pitchFamily="34" charset="0"/>
            </a:endParaRPr>
          </a:p>
          <a:p>
            <a:pPr marL="0" indent="0">
              <a:lnSpc>
                <a:spcPct val="100000"/>
              </a:lnSpc>
              <a:spcBef>
                <a:spcPts val="0"/>
              </a:spcBef>
              <a:buNone/>
            </a:pPr>
            <a:r>
              <a:rPr lang="en-IN" dirty="0">
                <a:cs typeface="Arial" panose="020B0604020202020204" pitchFamily="34" charset="0"/>
              </a:rPr>
              <a:t>&lt;/</a:t>
            </a:r>
            <a:r>
              <a:rPr lang="en-IN" dirty="0" err="1">
                <a:cs typeface="Arial" panose="020B0604020202020204" pitchFamily="34" charset="0"/>
              </a:rPr>
              <a:t>androidx.constraintlayout.widget.ConstraintLayout</a:t>
            </a:r>
            <a:r>
              <a:rPr lang="en-IN" dirty="0">
                <a:cs typeface="Arial" panose="020B0604020202020204" pitchFamily="34" charset="0"/>
              </a:rPr>
              <a:t>&gt;</a:t>
            </a:r>
          </a:p>
        </p:txBody>
      </p:sp>
    </p:spTree>
    <p:extLst>
      <p:ext uri="{BB962C8B-B14F-4D97-AF65-F5344CB8AC3E}">
        <p14:creationId xmlns:p14="http://schemas.microsoft.com/office/powerpoint/2010/main" val="380660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526EC-DB93-CBF4-59CA-A67331C86099}"/>
              </a:ext>
            </a:extLst>
          </p:cNvPr>
          <p:cNvSpPr txBox="1"/>
          <p:nvPr/>
        </p:nvSpPr>
        <p:spPr>
          <a:xfrm>
            <a:off x="59635" y="23732"/>
            <a:ext cx="12069554" cy="6894195"/>
          </a:xfrm>
          <a:prstGeom prst="rect">
            <a:avLst/>
          </a:prstGeom>
          <a:noFill/>
        </p:spPr>
        <p:txBody>
          <a:bodyPr wrap="square">
            <a:spAutoFit/>
          </a:bodyPr>
          <a:lstStyle/>
          <a:p>
            <a:pPr marL="0" indent="0">
              <a:lnSpc>
                <a:spcPct val="100000"/>
              </a:lnSpc>
              <a:spcBef>
                <a:spcPts val="0"/>
              </a:spcBef>
              <a:buNone/>
            </a:pPr>
            <a:r>
              <a:rPr lang="en-IN" sz="2800" b="1" dirty="0" err="1"/>
              <a:t>mainActivity.kt</a:t>
            </a:r>
            <a:r>
              <a:rPr lang="en-IN" sz="2800" dirty="0">
                <a:cs typeface="Arial" panose="020B0604020202020204" pitchFamily="34" charset="0"/>
              </a:rPr>
              <a:t> </a:t>
            </a:r>
          </a:p>
          <a:p>
            <a:pPr marL="0" indent="0">
              <a:lnSpc>
                <a:spcPct val="100000"/>
              </a:lnSpc>
              <a:spcBef>
                <a:spcPts val="0"/>
              </a:spcBef>
              <a:buNone/>
            </a:pPr>
            <a:r>
              <a:rPr lang="en-IN" dirty="0">
                <a:cs typeface="Arial" panose="020B0604020202020204" pitchFamily="34" charset="0"/>
              </a:rPr>
              <a:t>package </a:t>
            </a:r>
            <a:r>
              <a:rPr lang="en-IN" dirty="0" err="1">
                <a:cs typeface="Arial" panose="020B0604020202020204" pitchFamily="34" charset="0"/>
              </a:rPr>
              <a:t>com.example.myapplicationkotlin</a:t>
            </a:r>
            <a:endParaRPr lang="en-IN" dirty="0">
              <a:cs typeface="Arial" panose="020B0604020202020204" pitchFamily="34" charset="0"/>
            </a:endParaRPr>
          </a:p>
          <a:p>
            <a:pPr marL="0" indent="0">
              <a:lnSpc>
                <a:spcPct val="100000"/>
              </a:lnSpc>
              <a:spcBef>
                <a:spcPts val="0"/>
              </a:spcBef>
              <a:buNone/>
            </a:pPr>
            <a:r>
              <a:rPr lang="en-IN" dirty="0">
                <a:cs typeface="Arial" panose="020B0604020202020204" pitchFamily="34" charset="0"/>
              </a:rPr>
              <a:t>import </a:t>
            </a:r>
            <a:r>
              <a:rPr lang="en-IN" dirty="0" err="1">
                <a:cs typeface="Arial" panose="020B0604020202020204" pitchFamily="34" charset="0"/>
              </a:rPr>
              <a:t>androidx.appcompat.app.AppCompatActivity</a:t>
            </a:r>
            <a:endParaRPr lang="en-IN" dirty="0">
              <a:cs typeface="Arial" panose="020B0604020202020204" pitchFamily="34" charset="0"/>
            </a:endParaRPr>
          </a:p>
          <a:p>
            <a:pPr marL="0" indent="0">
              <a:lnSpc>
                <a:spcPct val="100000"/>
              </a:lnSpc>
              <a:spcBef>
                <a:spcPts val="0"/>
              </a:spcBef>
              <a:buNone/>
            </a:pPr>
            <a:r>
              <a:rPr lang="en-IN" dirty="0">
                <a:cs typeface="Arial" panose="020B0604020202020204" pitchFamily="34" charset="0"/>
              </a:rPr>
              <a:t>import </a:t>
            </a:r>
            <a:r>
              <a:rPr lang="en-IN" dirty="0" err="1">
                <a:cs typeface="Arial" panose="020B0604020202020204" pitchFamily="34" charset="0"/>
              </a:rPr>
              <a:t>android.os.Bundle</a:t>
            </a:r>
            <a:r>
              <a:rPr lang="en-IN" dirty="0">
                <a:cs typeface="Arial" panose="020B0604020202020204" pitchFamily="34" charset="0"/>
              </a:rPr>
              <a:t> </a:t>
            </a:r>
          </a:p>
          <a:p>
            <a:pPr marL="0" indent="0">
              <a:lnSpc>
                <a:spcPct val="100000"/>
              </a:lnSpc>
              <a:spcBef>
                <a:spcPts val="0"/>
              </a:spcBef>
              <a:buNone/>
            </a:pPr>
            <a:r>
              <a:rPr lang="en-IN" dirty="0">
                <a:cs typeface="Arial" panose="020B0604020202020204" pitchFamily="34" charset="0"/>
              </a:rPr>
              <a:t>import </a:t>
            </a:r>
            <a:r>
              <a:rPr lang="en-IN" dirty="0" err="1">
                <a:cs typeface="Arial" panose="020B0604020202020204" pitchFamily="34" charset="0"/>
              </a:rPr>
              <a:t>android.widget.Button</a:t>
            </a:r>
            <a:endParaRPr lang="en-IN" dirty="0">
              <a:cs typeface="Arial" panose="020B0604020202020204" pitchFamily="34" charset="0"/>
            </a:endParaRPr>
          </a:p>
          <a:p>
            <a:pPr marL="0" indent="0">
              <a:lnSpc>
                <a:spcPct val="100000"/>
              </a:lnSpc>
              <a:spcBef>
                <a:spcPts val="0"/>
              </a:spcBef>
              <a:buNone/>
            </a:pPr>
            <a:r>
              <a:rPr lang="en-IN" dirty="0">
                <a:cs typeface="Arial" panose="020B0604020202020204" pitchFamily="34" charset="0"/>
              </a:rPr>
              <a:t>import </a:t>
            </a:r>
            <a:r>
              <a:rPr lang="en-IN" dirty="0" err="1">
                <a:cs typeface="Arial" panose="020B0604020202020204" pitchFamily="34" charset="0"/>
              </a:rPr>
              <a:t>android.widget.TextView</a:t>
            </a:r>
            <a:endParaRPr lang="en-IN" dirty="0">
              <a:cs typeface="Arial" panose="020B0604020202020204" pitchFamily="34" charset="0"/>
            </a:endParaRPr>
          </a:p>
          <a:p>
            <a:pPr marL="0" indent="0">
              <a:lnSpc>
                <a:spcPct val="100000"/>
              </a:lnSpc>
              <a:spcBef>
                <a:spcPts val="0"/>
              </a:spcBef>
              <a:buNone/>
            </a:pPr>
            <a:r>
              <a:rPr lang="en-IN" dirty="0">
                <a:cs typeface="Arial" panose="020B0604020202020204" pitchFamily="34" charset="0"/>
              </a:rPr>
              <a:t>import </a:t>
            </a:r>
            <a:r>
              <a:rPr lang="en-IN" dirty="0" err="1">
                <a:cs typeface="Arial" panose="020B0604020202020204" pitchFamily="34" charset="0"/>
              </a:rPr>
              <a:t>android.widget.Toast</a:t>
            </a:r>
            <a:endParaRPr lang="en-IN" dirty="0">
              <a:cs typeface="Arial" panose="020B0604020202020204" pitchFamily="34" charset="0"/>
            </a:endParaRPr>
          </a:p>
          <a:p>
            <a:pPr marL="0" indent="0">
              <a:lnSpc>
                <a:spcPct val="100000"/>
              </a:lnSpc>
              <a:spcBef>
                <a:spcPts val="0"/>
              </a:spcBef>
              <a:buNone/>
            </a:pPr>
            <a:r>
              <a:rPr lang="en-IN" dirty="0">
                <a:cs typeface="Arial" panose="020B0604020202020204" pitchFamily="34" charset="0"/>
              </a:rPr>
              <a:t>class </a:t>
            </a:r>
            <a:r>
              <a:rPr lang="en-IN" dirty="0" err="1">
                <a:cs typeface="Arial" panose="020B0604020202020204" pitchFamily="34" charset="0"/>
              </a:rPr>
              <a:t>MainActivity</a:t>
            </a:r>
            <a:r>
              <a:rPr lang="en-IN" dirty="0">
                <a:cs typeface="Arial" panose="020B0604020202020204" pitchFamily="34" charset="0"/>
              </a:rPr>
              <a:t> : </a:t>
            </a:r>
            <a:r>
              <a:rPr lang="en-IN" dirty="0" err="1">
                <a:cs typeface="Arial" panose="020B0604020202020204" pitchFamily="34" charset="0"/>
              </a:rPr>
              <a:t>AppCompatActivity</a:t>
            </a:r>
            <a:r>
              <a:rPr lang="en-IN" dirty="0">
                <a:cs typeface="Arial" panose="020B0604020202020204" pitchFamily="34" charset="0"/>
              </a:rPr>
              <a:t>() {   </a:t>
            </a:r>
          </a:p>
          <a:p>
            <a:pPr marL="0" indent="0">
              <a:lnSpc>
                <a:spcPct val="100000"/>
              </a:lnSpc>
              <a:spcBef>
                <a:spcPts val="0"/>
              </a:spcBef>
              <a:buNone/>
            </a:pPr>
            <a:r>
              <a:rPr lang="en-IN" dirty="0">
                <a:cs typeface="Arial" panose="020B0604020202020204" pitchFamily="34" charset="0"/>
              </a:rPr>
              <a:t>var </a:t>
            </a:r>
            <a:r>
              <a:rPr lang="en-IN" dirty="0" err="1">
                <a:cs typeface="Arial" panose="020B0604020202020204" pitchFamily="34" charset="0"/>
              </a:rPr>
              <a:t>questionNo</a:t>
            </a:r>
            <a:r>
              <a:rPr lang="en-IN" dirty="0">
                <a:cs typeface="Arial" panose="020B0604020202020204" pitchFamily="34" charset="0"/>
              </a:rPr>
              <a:t> = 0    </a:t>
            </a:r>
          </a:p>
          <a:p>
            <a:pPr marL="0" indent="0">
              <a:lnSpc>
                <a:spcPct val="100000"/>
              </a:lnSpc>
              <a:spcBef>
                <a:spcPts val="0"/>
              </a:spcBef>
              <a:buNone/>
            </a:pPr>
            <a:r>
              <a:rPr lang="en-IN" dirty="0">
                <a:cs typeface="Arial" panose="020B0604020202020204" pitchFamily="34" charset="0"/>
              </a:rPr>
              <a:t>var questions = </a:t>
            </a:r>
            <a:r>
              <a:rPr lang="en-IN" dirty="0" err="1">
                <a:cs typeface="Arial" panose="020B0604020202020204" pitchFamily="34" charset="0"/>
              </a:rPr>
              <a:t>listOf</a:t>
            </a:r>
            <a:r>
              <a:rPr lang="en-IN" dirty="0">
                <a:cs typeface="Arial" panose="020B0604020202020204" pitchFamily="34" charset="0"/>
              </a:rPr>
              <a:t>("What are the two official languages for Android development? \n\n A) Kotlin and Java \n\n B) Java and Python \n\n C) Kotlin and Python", "How do you define a function in Kotlin? \n\n A) void \n\n B) var \n\n C) function", "What is a variable used for? \n\n A) To contain data \n\n B) To insert a random value \n\n C) Don't know", "What does SDK stand for in Android SDK? \n\n A) Software Development Kit \n\n B) Software Development Kotlin \n\n C) Something Don't Know")    </a:t>
            </a:r>
          </a:p>
          <a:p>
            <a:pPr marL="0" indent="0">
              <a:lnSpc>
                <a:spcPct val="100000"/>
              </a:lnSpc>
              <a:spcBef>
                <a:spcPts val="0"/>
              </a:spcBef>
              <a:buNone/>
            </a:pPr>
            <a:endParaRPr lang="en-IN" dirty="0">
              <a:cs typeface="Arial" panose="020B0604020202020204" pitchFamily="34" charset="0"/>
            </a:endParaRPr>
          </a:p>
          <a:p>
            <a:pPr marL="0" indent="0">
              <a:lnSpc>
                <a:spcPct val="100000"/>
              </a:lnSpc>
              <a:spcBef>
                <a:spcPts val="0"/>
              </a:spcBef>
              <a:buNone/>
            </a:pPr>
            <a:r>
              <a:rPr lang="en-IN" dirty="0">
                <a:cs typeface="Arial" panose="020B0604020202020204" pitchFamily="34" charset="0"/>
              </a:rPr>
              <a:t>var </a:t>
            </a:r>
            <a:r>
              <a:rPr lang="en-IN" dirty="0" err="1">
                <a:cs typeface="Arial" panose="020B0604020202020204" pitchFamily="34" charset="0"/>
              </a:rPr>
              <a:t>rightAnswers</a:t>
            </a:r>
            <a:r>
              <a:rPr lang="en-IN" dirty="0">
                <a:cs typeface="Arial" panose="020B0604020202020204" pitchFamily="34" charset="0"/>
              </a:rPr>
              <a:t> = </a:t>
            </a:r>
            <a:r>
              <a:rPr lang="en-IN" dirty="0" err="1">
                <a:cs typeface="Arial" panose="020B0604020202020204" pitchFamily="34" charset="0"/>
              </a:rPr>
              <a:t>listOf</a:t>
            </a:r>
            <a:r>
              <a:rPr lang="en-IN" dirty="0">
                <a:cs typeface="Arial" panose="020B0604020202020204" pitchFamily="34" charset="0"/>
              </a:rPr>
              <a:t>(1, 2, 1, 1)</a:t>
            </a:r>
          </a:p>
          <a:p>
            <a:pPr marL="0" indent="0">
              <a:lnSpc>
                <a:spcPct val="100000"/>
              </a:lnSpc>
              <a:spcBef>
                <a:spcPts val="0"/>
              </a:spcBef>
              <a:buNone/>
            </a:pPr>
            <a:r>
              <a:rPr lang="en-IN" dirty="0">
                <a:cs typeface="Arial" panose="020B0604020202020204" pitchFamily="34" charset="0"/>
              </a:rPr>
              <a:t>override fun </a:t>
            </a:r>
            <a:r>
              <a:rPr lang="en-IN" dirty="0" err="1">
                <a:cs typeface="Arial" panose="020B0604020202020204" pitchFamily="34" charset="0"/>
              </a:rPr>
              <a:t>onCreate</a:t>
            </a:r>
            <a:r>
              <a:rPr lang="en-IN" dirty="0">
                <a:cs typeface="Arial" panose="020B0604020202020204" pitchFamily="34" charset="0"/>
              </a:rPr>
              <a:t>(</a:t>
            </a:r>
            <a:r>
              <a:rPr lang="en-IN" dirty="0" err="1">
                <a:cs typeface="Arial" panose="020B0604020202020204" pitchFamily="34" charset="0"/>
              </a:rPr>
              <a:t>savedInstanceState</a:t>
            </a:r>
            <a:r>
              <a:rPr lang="en-IN" dirty="0">
                <a:cs typeface="Arial" panose="020B0604020202020204" pitchFamily="34" charset="0"/>
              </a:rPr>
              <a:t>: Bundle?) {        </a:t>
            </a:r>
          </a:p>
          <a:p>
            <a:pPr marL="0" indent="0">
              <a:lnSpc>
                <a:spcPct val="100000"/>
              </a:lnSpc>
              <a:spcBef>
                <a:spcPts val="0"/>
              </a:spcBef>
              <a:buNone/>
            </a:pPr>
            <a:r>
              <a:rPr lang="en-IN" dirty="0" err="1">
                <a:cs typeface="Arial" panose="020B0604020202020204" pitchFamily="34" charset="0"/>
              </a:rPr>
              <a:t>super.onCreate</a:t>
            </a:r>
            <a:r>
              <a:rPr lang="en-IN" dirty="0">
                <a:cs typeface="Arial" panose="020B0604020202020204" pitchFamily="34" charset="0"/>
              </a:rPr>
              <a:t>(</a:t>
            </a:r>
            <a:r>
              <a:rPr lang="en-IN" dirty="0" err="1">
                <a:cs typeface="Arial" panose="020B0604020202020204" pitchFamily="34" charset="0"/>
              </a:rPr>
              <a:t>savedInstanceState</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setContentView</a:t>
            </a:r>
            <a:r>
              <a:rPr lang="en-IN" dirty="0">
                <a:cs typeface="Arial" panose="020B0604020202020204" pitchFamily="34" charset="0"/>
              </a:rPr>
              <a:t>(</a:t>
            </a:r>
            <a:r>
              <a:rPr lang="en-IN" dirty="0" err="1">
                <a:cs typeface="Arial" panose="020B0604020202020204" pitchFamily="34" charset="0"/>
              </a:rPr>
              <a:t>R.layout.activity_main</a:t>
            </a: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val</a:t>
            </a:r>
            <a:r>
              <a:rPr lang="en-IN" dirty="0">
                <a:cs typeface="Arial" panose="020B0604020202020204" pitchFamily="34" charset="0"/>
              </a:rPr>
              <a:t> button: Button = </a:t>
            </a:r>
            <a:r>
              <a:rPr lang="en-IN" dirty="0" err="1">
                <a:cs typeface="Arial" panose="020B0604020202020204" pitchFamily="34" charset="0"/>
              </a:rPr>
              <a:t>findViewById</a:t>
            </a:r>
            <a:r>
              <a:rPr lang="en-IN" dirty="0">
                <a:cs typeface="Arial" panose="020B0604020202020204" pitchFamily="34" charset="0"/>
              </a:rPr>
              <a:t>(</a:t>
            </a:r>
            <a:r>
              <a:rPr lang="en-IN" dirty="0" err="1">
                <a:cs typeface="Arial" panose="020B0604020202020204" pitchFamily="34" charset="0"/>
              </a:rPr>
              <a:t>R.id.button</a:t>
            </a:r>
            <a:r>
              <a:rPr lang="en-IN" dirty="0">
                <a:cs typeface="Arial" panose="020B0604020202020204" pitchFamily="34" charset="0"/>
              </a:rPr>
              <a:t>)       </a:t>
            </a:r>
          </a:p>
          <a:p>
            <a:pPr marL="0" indent="0">
              <a:lnSpc>
                <a:spcPct val="100000"/>
              </a:lnSpc>
              <a:spcBef>
                <a:spcPts val="0"/>
              </a:spcBef>
              <a:buNone/>
            </a:pPr>
            <a:r>
              <a:rPr lang="en-IN" dirty="0">
                <a:cs typeface="Arial" panose="020B0604020202020204" pitchFamily="34" charset="0"/>
              </a:rPr>
              <a:t> </a:t>
            </a:r>
            <a:r>
              <a:rPr lang="en-IN" dirty="0" err="1">
                <a:cs typeface="Arial" panose="020B0604020202020204" pitchFamily="34" charset="0"/>
              </a:rPr>
              <a:t>button.setOnClickListener</a:t>
            </a:r>
            <a:r>
              <a:rPr lang="en-IN" dirty="0">
                <a:cs typeface="Arial" panose="020B0604020202020204" pitchFamily="34" charset="0"/>
              </a:rPr>
              <a:t> {            </a:t>
            </a:r>
            <a:r>
              <a:rPr lang="en-IN" dirty="0" err="1">
                <a:cs typeface="Arial" panose="020B0604020202020204" pitchFamily="34" charset="0"/>
              </a:rPr>
              <a:t>showToast</a:t>
            </a:r>
            <a:r>
              <a:rPr lang="en-IN" dirty="0">
                <a:cs typeface="Arial" panose="020B0604020202020204" pitchFamily="34" charset="0"/>
              </a:rPr>
              <a:t>(1)        }     </a:t>
            </a:r>
          </a:p>
          <a:p>
            <a:pPr marL="0" indent="0">
              <a:lnSpc>
                <a:spcPct val="100000"/>
              </a:lnSpc>
              <a:spcBef>
                <a:spcPts val="0"/>
              </a:spcBef>
              <a:buNone/>
            </a:pPr>
            <a:r>
              <a:rPr lang="en-IN" dirty="0">
                <a:cs typeface="Arial" panose="020B0604020202020204" pitchFamily="34" charset="0"/>
              </a:rPr>
              <a:t>   </a:t>
            </a:r>
            <a:r>
              <a:rPr lang="en-IN" dirty="0" err="1">
                <a:cs typeface="Arial" panose="020B0604020202020204" pitchFamily="34" charset="0"/>
              </a:rPr>
              <a:t>val</a:t>
            </a:r>
            <a:r>
              <a:rPr lang="en-IN" dirty="0">
                <a:cs typeface="Arial" panose="020B0604020202020204" pitchFamily="34" charset="0"/>
              </a:rPr>
              <a:t> button2: Button = </a:t>
            </a:r>
            <a:r>
              <a:rPr lang="en-IN" dirty="0" err="1">
                <a:cs typeface="Arial" panose="020B0604020202020204" pitchFamily="34" charset="0"/>
              </a:rPr>
              <a:t>findViewById</a:t>
            </a:r>
            <a:r>
              <a:rPr lang="en-IN" dirty="0">
                <a:cs typeface="Arial" panose="020B0604020202020204" pitchFamily="34" charset="0"/>
              </a:rPr>
              <a:t>(R.id.button2)       </a:t>
            </a:r>
          </a:p>
          <a:p>
            <a:pPr marL="0" indent="0">
              <a:lnSpc>
                <a:spcPct val="100000"/>
              </a:lnSpc>
              <a:spcBef>
                <a:spcPts val="0"/>
              </a:spcBef>
              <a:buNone/>
            </a:pPr>
            <a:r>
              <a:rPr lang="en-IN" dirty="0">
                <a:cs typeface="Arial" panose="020B0604020202020204" pitchFamily="34" charset="0"/>
              </a:rPr>
              <a:t> button2.setOnClickListener {            </a:t>
            </a:r>
            <a:r>
              <a:rPr lang="en-IN" dirty="0" err="1">
                <a:cs typeface="Arial" panose="020B0604020202020204" pitchFamily="34" charset="0"/>
              </a:rPr>
              <a:t>showToast</a:t>
            </a:r>
            <a:r>
              <a:rPr lang="en-IN" dirty="0">
                <a:cs typeface="Arial" panose="020B0604020202020204" pitchFamily="34" charset="0"/>
              </a:rPr>
              <a:t>(2)        }     </a:t>
            </a:r>
          </a:p>
          <a:p>
            <a:pPr marL="0" indent="0">
              <a:lnSpc>
                <a:spcPct val="100000"/>
              </a:lnSpc>
              <a:spcBef>
                <a:spcPts val="0"/>
              </a:spcBef>
              <a:buNone/>
            </a:pPr>
            <a:r>
              <a:rPr lang="en-IN" dirty="0">
                <a:cs typeface="Arial" panose="020B0604020202020204" pitchFamily="34" charset="0"/>
              </a:rPr>
              <a:t>   </a:t>
            </a:r>
            <a:r>
              <a:rPr lang="en-IN" dirty="0" err="1">
                <a:cs typeface="Arial" panose="020B0604020202020204" pitchFamily="34" charset="0"/>
              </a:rPr>
              <a:t>val</a:t>
            </a:r>
            <a:r>
              <a:rPr lang="en-IN" dirty="0">
                <a:cs typeface="Arial" panose="020B0604020202020204" pitchFamily="34" charset="0"/>
              </a:rPr>
              <a:t> button3: Button = </a:t>
            </a:r>
            <a:r>
              <a:rPr lang="en-IN" dirty="0" err="1">
                <a:cs typeface="Arial" panose="020B0604020202020204" pitchFamily="34" charset="0"/>
              </a:rPr>
              <a:t>findViewById</a:t>
            </a:r>
            <a:r>
              <a:rPr lang="en-IN" dirty="0">
                <a:cs typeface="Arial" panose="020B0604020202020204" pitchFamily="34" charset="0"/>
              </a:rPr>
              <a:t>(R.id.button3)       </a:t>
            </a:r>
          </a:p>
          <a:p>
            <a:pPr marL="0" indent="0">
              <a:lnSpc>
                <a:spcPct val="100000"/>
              </a:lnSpc>
              <a:spcBef>
                <a:spcPts val="0"/>
              </a:spcBef>
              <a:buNone/>
            </a:pPr>
            <a:r>
              <a:rPr lang="en-IN" dirty="0">
                <a:cs typeface="Arial" panose="020B0604020202020204" pitchFamily="34" charset="0"/>
              </a:rPr>
              <a:t> button3.setOnClickListener {            </a:t>
            </a:r>
            <a:r>
              <a:rPr lang="en-IN" dirty="0" err="1">
                <a:cs typeface="Arial" panose="020B0604020202020204" pitchFamily="34" charset="0"/>
              </a:rPr>
              <a:t>showToast</a:t>
            </a:r>
            <a:r>
              <a:rPr lang="en-IN" dirty="0">
                <a:cs typeface="Arial" panose="020B0604020202020204" pitchFamily="34" charset="0"/>
              </a:rPr>
              <a:t>(3)        }    }</a:t>
            </a:r>
            <a:endParaRPr lang="en-US" b="1" dirty="0"/>
          </a:p>
        </p:txBody>
      </p:sp>
    </p:spTree>
    <p:extLst>
      <p:ext uri="{BB962C8B-B14F-4D97-AF65-F5344CB8AC3E}">
        <p14:creationId xmlns:p14="http://schemas.microsoft.com/office/powerpoint/2010/main" val="307874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ADA26-411A-DB42-E16B-01B70CD16490}"/>
              </a:ext>
            </a:extLst>
          </p:cNvPr>
          <p:cNvSpPr txBox="1"/>
          <p:nvPr/>
        </p:nvSpPr>
        <p:spPr>
          <a:xfrm>
            <a:off x="261764" y="116632"/>
            <a:ext cx="11449272" cy="4801314"/>
          </a:xfrm>
          <a:prstGeom prst="rect">
            <a:avLst/>
          </a:prstGeom>
          <a:noFill/>
        </p:spPr>
        <p:txBody>
          <a:bodyPr wrap="square">
            <a:spAutoFit/>
          </a:bodyPr>
          <a:lstStyle/>
          <a:p>
            <a:pPr marL="0" indent="0">
              <a:lnSpc>
                <a:spcPct val="100000"/>
              </a:lnSpc>
              <a:spcBef>
                <a:spcPts val="0"/>
              </a:spcBef>
              <a:buNone/>
            </a:pPr>
            <a:r>
              <a:rPr lang="en-IN" dirty="0">
                <a:cs typeface="Arial" panose="020B0604020202020204" pitchFamily="34" charset="0"/>
              </a:rPr>
              <a:t>fun </a:t>
            </a:r>
            <a:r>
              <a:rPr lang="en-IN" dirty="0" err="1">
                <a:cs typeface="Arial" panose="020B0604020202020204" pitchFamily="34" charset="0"/>
              </a:rPr>
              <a:t>showToast</a:t>
            </a:r>
            <a:r>
              <a:rPr lang="en-IN" dirty="0">
                <a:cs typeface="Arial" panose="020B0604020202020204" pitchFamily="34" charset="0"/>
              </a:rPr>
              <a:t>(answer : Int) </a:t>
            </a:r>
          </a:p>
          <a:p>
            <a:pPr marL="0" indent="0">
              <a:lnSpc>
                <a:spcPct val="100000"/>
              </a:lnSpc>
              <a:spcBef>
                <a:spcPts val="0"/>
              </a:spcBef>
              <a:buNone/>
            </a:pPr>
            <a:r>
              <a:rPr lang="en-IN" dirty="0">
                <a:cs typeface="Arial" panose="020B0604020202020204" pitchFamily="34" charset="0"/>
              </a:rPr>
              <a:t>{</a:t>
            </a:r>
          </a:p>
          <a:p>
            <a:pPr marL="0" indent="0">
              <a:lnSpc>
                <a:spcPct val="100000"/>
              </a:lnSpc>
              <a:spcBef>
                <a:spcPts val="0"/>
              </a:spcBef>
              <a:buNone/>
            </a:pPr>
            <a:r>
              <a:rPr lang="en-IN" dirty="0">
                <a:cs typeface="Arial" panose="020B0604020202020204" pitchFamily="34" charset="0"/>
              </a:rPr>
              <a:t>if (answer==</a:t>
            </a:r>
            <a:r>
              <a:rPr lang="en-IN" dirty="0" err="1">
                <a:cs typeface="Arial" panose="020B0604020202020204" pitchFamily="34" charset="0"/>
              </a:rPr>
              <a:t>rightAnswers.get</a:t>
            </a:r>
            <a:r>
              <a:rPr lang="en-IN" dirty="0">
                <a:cs typeface="Arial" panose="020B0604020202020204" pitchFamily="34" charset="0"/>
              </a:rPr>
              <a:t>(</a:t>
            </a:r>
            <a:r>
              <a:rPr lang="en-IN" dirty="0" err="1">
                <a:cs typeface="Arial" panose="020B0604020202020204" pitchFamily="34" charset="0"/>
              </a:rPr>
              <a:t>questionNo</a:t>
            </a:r>
            <a:r>
              <a:rPr lang="en-IN" dirty="0">
                <a:cs typeface="Arial" panose="020B0604020202020204" pitchFamily="34" charset="0"/>
              </a:rPr>
              <a:t>)) </a:t>
            </a:r>
          </a:p>
          <a:p>
            <a:pPr marL="0" indent="0">
              <a:lnSpc>
                <a:spcPct val="100000"/>
              </a:lnSpc>
              <a:spcBef>
                <a:spcPts val="0"/>
              </a:spcBef>
              <a:buNone/>
            </a:pP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Toast.makeText</a:t>
            </a:r>
            <a:r>
              <a:rPr lang="en-IN" dirty="0">
                <a:cs typeface="Arial" panose="020B0604020202020204" pitchFamily="34" charset="0"/>
              </a:rPr>
              <a:t>(</a:t>
            </a:r>
            <a:r>
              <a:rPr lang="en-IN" dirty="0" err="1">
                <a:cs typeface="Arial" panose="020B0604020202020204" pitchFamily="34" charset="0"/>
              </a:rPr>
              <a:t>applicationContext</a:t>
            </a:r>
            <a:r>
              <a:rPr lang="en-IN" dirty="0">
                <a:cs typeface="Arial" panose="020B0604020202020204" pitchFamily="34" charset="0"/>
              </a:rPr>
              <a:t>, "CORRECT!", </a:t>
            </a:r>
            <a:r>
              <a:rPr lang="en-IN" dirty="0" err="1">
                <a:cs typeface="Arial" panose="020B0604020202020204" pitchFamily="34" charset="0"/>
              </a:rPr>
              <a:t>Toast.LENGTH_SHORT</a:t>
            </a:r>
            <a:r>
              <a:rPr lang="en-IN" dirty="0">
                <a:cs typeface="Arial" panose="020B0604020202020204" pitchFamily="34" charset="0"/>
              </a:rPr>
              <a:t>).show()            </a:t>
            </a:r>
            <a:r>
              <a:rPr lang="en-IN" dirty="0" err="1">
                <a:cs typeface="Arial" panose="020B0604020202020204" pitchFamily="34" charset="0"/>
              </a:rPr>
              <a:t>updateQuestion</a:t>
            </a:r>
            <a:r>
              <a:rPr lang="en-IN" dirty="0">
                <a:cs typeface="Arial" panose="020B0604020202020204" pitchFamily="34" charset="0"/>
              </a:rPr>
              <a:t>()        </a:t>
            </a:r>
          </a:p>
          <a:p>
            <a:pPr marL="0" indent="0">
              <a:lnSpc>
                <a:spcPct val="100000"/>
              </a:lnSpc>
              <a:spcBef>
                <a:spcPts val="0"/>
              </a:spcBef>
              <a:buNone/>
            </a:pPr>
            <a:r>
              <a:rPr lang="en-IN" dirty="0">
                <a:cs typeface="Arial" panose="020B0604020202020204" pitchFamily="34" charset="0"/>
              </a:rPr>
              <a:t>} </a:t>
            </a:r>
          </a:p>
          <a:p>
            <a:pPr marL="0" indent="0">
              <a:lnSpc>
                <a:spcPct val="100000"/>
              </a:lnSpc>
              <a:spcBef>
                <a:spcPts val="0"/>
              </a:spcBef>
              <a:buNone/>
            </a:pPr>
            <a:r>
              <a:rPr lang="en-IN" dirty="0">
                <a:cs typeface="Arial" panose="020B0604020202020204" pitchFamily="34" charset="0"/>
              </a:rPr>
              <a:t>else </a:t>
            </a:r>
          </a:p>
          <a:p>
            <a:pPr marL="0" indent="0">
              <a:lnSpc>
                <a:spcPct val="100000"/>
              </a:lnSpc>
              <a:spcBef>
                <a:spcPts val="0"/>
              </a:spcBef>
              <a:buNone/>
            </a:pPr>
            <a:r>
              <a:rPr lang="en-IN" dirty="0">
                <a:cs typeface="Arial" panose="020B0604020202020204" pitchFamily="34" charset="0"/>
              </a:rPr>
              <a:t>{            </a:t>
            </a:r>
          </a:p>
          <a:p>
            <a:pPr marL="0" indent="0">
              <a:lnSpc>
                <a:spcPct val="100000"/>
              </a:lnSpc>
              <a:spcBef>
                <a:spcPts val="0"/>
              </a:spcBef>
              <a:buNone/>
            </a:pPr>
            <a:r>
              <a:rPr lang="en-IN" dirty="0" err="1">
                <a:cs typeface="Arial" panose="020B0604020202020204" pitchFamily="34" charset="0"/>
              </a:rPr>
              <a:t>Toast.makeText</a:t>
            </a:r>
            <a:r>
              <a:rPr lang="en-IN" dirty="0">
                <a:cs typeface="Arial" panose="020B0604020202020204" pitchFamily="34" charset="0"/>
              </a:rPr>
              <a:t>(</a:t>
            </a:r>
            <a:r>
              <a:rPr lang="en-IN" dirty="0" err="1">
                <a:cs typeface="Arial" panose="020B0604020202020204" pitchFamily="34" charset="0"/>
              </a:rPr>
              <a:t>applicationContext</a:t>
            </a:r>
            <a:r>
              <a:rPr lang="en-IN" dirty="0">
                <a:cs typeface="Arial" panose="020B0604020202020204" pitchFamily="34" charset="0"/>
              </a:rPr>
              <a:t>, "WRONGO!", </a:t>
            </a:r>
            <a:r>
              <a:rPr lang="en-IN" dirty="0" err="1">
                <a:cs typeface="Arial" panose="020B0604020202020204" pitchFamily="34" charset="0"/>
              </a:rPr>
              <a:t>Toast.LENGTH_SHORT</a:t>
            </a:r>
            <a:r>
              <a:rPr lang="en-IN" dirty="0">
                <a:cs typeface="Arial" panose="020B0604020202020204" pitchFamily="34" charset="0"/>
              </a:rPr>
              <a:t>).show()        </a:t>
            </a:r>
          </a:p>
          <a:p>
            <a:pPr marL="0" indent="0">
              <a:lnSpc>
                <a:spcPct val="100000"/>
              </a:lnSpc>
              <a:spcBef>
                <a:spcPts val="0"/>
              </a:spcBef>
              <a:buNone/>
            </a:pPr>
            <a:r>
              <a:rPr lang="en-IN" dirty="0">
                <a:cs typeface="Arial" panose="020B0604020202020204" pitchFamily="34" charset="0"/>
              </a:rPr>
              <a:t>}    </a:t>
            </a:r>
          </a:p>
          <a:p>
            <a:pPr marL="0" indent="0">
              <a:lnSpc>
                <a:spcPct val="100000"/>
              </a:lnSpc>
              <a:spcBef>
                <a:spcPts val="0"/>
              </a:spcBef>
              <a:buNone/>
            </a:pPr>
            <a:r>
              <a:rPr lang="en-IN" dirty="0">
                <a:cs typeface="Arial" panose="020B0604020202020204" pitchFamily="34" charset="0"/>
              </a:rPr>
              <a:t>}    </a:t>
            </a:r>
          </a:p>
          <a:p>
            <a:pPr marL="0" indent="0">
              <a:lnSpc>
                <a:spcPct val="100000"/>
              </a:lnSpc>
              <a:spcBef>
                <a:spcPts val="0"/>
              </a:spcBef>
              <a:buNone/>
            </a:pPr>
            <a:endParaRPr lang="en-IN" dirty="0">
              <a:cs typeface="Arial" panose="020B0604020202020204" pitchFamily="34" charset="0"/>
            </a:endParaRPr>
          </a:p>
          <a:p>
            <a:pPr marL="0" indent="0">
              <a:lnSpc>
                <a:spcPct val="100000"/>
              </a:lnSpc>
              <a:spcBef>
                <a:spcPts val="0"/>
              </a:spcBef>
              <a:buNone/>
            </a:pPr>
            <a:r>
              <a:rPr lang="en-IN" dirty="0">
                <a:cs typeface="Arial" panose="020B0604020202020204" pitchFamily="34" charset="0"/>
              </a:rPr>
              <a:t>fun </a:t>
            </a:r>
            <a:r>
              <a:rPr lang="en-IN" dirty="0" err="1">
                <a:cs typeface="Arial" panose="020B0604020202020204" pitchFamily="34" charset="0"/>
              </a:rPr>
              <a:t>updateQuestion</a:t>
            </a:r>
            <a:r>
              <a:rPr lang="en-IN" dirty="0">
                <a:cs typeface="Arial" panose="020B0604020202020204" pitchFamily="34" charset="0"/>
              </a:rPr>
              <a:t>() {        </a:t>
            </a:r>
          </a:p>
          <a:p>
            <a:pPr marL="0" indent="0">
              <a:lnSpc>
                <a:spcPct val="100000"/>
              </a:lnSpc>
              <a:spcBef>
                <a:spcPts val="0"/>
              </a:spcBef>
              <a:buNone/>
            </a:pPr>
            <a:r>
              <a:rPr lang="en-IN" dirty="0" err="1">
                <a:cs typeface="Arial" panose="020B0604020202020204" pitchFamily="34" charset="0"/>
              </a:rPr>
              <a:t>questionNo</a:t>
            </a:r>
            <a:r>
              <a:rPr lang="en-IN" dirty="0">
                <a:cs typeface="Arial" panose="020B0604020202020204" pitchFamily="34" charset="0"/>
              </a:rPr>
              <a:t> = </a:t>
            </a:r>
            <a:r>
              <a:rPr lang="en-IN" dirty="0" err="1">
                <a:cs typeface="Arial" panose="020B0604020202020204" pitchFamily="34" charset="0"/>
              </a:rPr>
              <a:t>questionNo</a:t>
            </a:r>
            <a:r>
              <a:rPr lang="en-IN" dirty="0">
                <a:cs typeface="Arial" panose="020B0604020202020204" pitchFamily="34" charset="0"/>
              </a:rPr>
              <a:t> + 1        </a:t>
            </a:r>
          </a:p>
          <a:p>
            <a:pPr marL="0" indent="0">
              <a:lnSpc>
                <a:spcPct val="100000"/>
              </a:lnSpc>
              <a:spcBef>
                <a:spcPts val="0"/>
              </a:spcBef>
              <a:buNone/>
            </a:pPr>
            <a:r>
              <a:rPr lang="en-IN" dirty="0" err="1">
                <a:cs typeface="Arial" panose="020B0604020202020204" pitchFamily="34" charset="0"/>
              </a:rPr>
              <a:t>val</a:t>
            </a:r>
            <a:r>
              <a:rPr lang="en-IN" dirty="0">
                <a:cs typeface="Arial" panose="020B0604020202020204" pitchFamily="34" charset="0"/>
              </a:rPr>
              <a:t> </a:t>
            </a:r>
            <a:r>
              <a:rPr lang="en-IN" dirty="0" err="1">
                <a:cs typeface="Arial" panose="020B0604020202020204" pitchFamily="34" charset="0"/>
              </a:rPr>
              <a:t>textView</a:t>
            </a:r>
            <a:r>
              <a:rPr lang="en-IN" dirty="0">
                <a:cs typeface="Arial" panose="020B0604020202020204" pitchFamily="34" charset="0"/>
              </a:rPr>
              <a:t>: </a:t>
            </a:r>
            <a:r>
              <a:rPr lang="en-IN" dirty="0" err="1">
                <a:cs typeface="Arial" panose="020B0604020202020204" pitchFamily="34" charset="0"/>
              </a:rPr>
              <a:t>TextView</a:t>
            </a:r>
            <a:r>
              <a:rPr lang="en-IN" dirty="0">
                <a:cs typeface="Arial" panose="020B0604020202020204" pitchFamily="34" charset="0"/>
              </a:rPr>
              <a:t> = </a:t>
            </a:r>
            <a:r>
              <a:rPr lang="en-IN" dirty="0" err="1">
                <a:cs typeface="Arial" panose="020B0604020202020204" pitchFamily="34" charset="0"/>
              </a:rPr>
              <a:t>findViewById</a:t>
            </a:r>
            <a:r>
              <a:rPr lang="en-IN" dirty="0">
                <a:cs typeface="Arial" panose="020B0604020202020204" pitchFamily="34" charset="0"/>
              </a:rPr>
              <a:t>(</a:t>
            </a:r>
            <a:r>
              <a:rPr lang="en-IN" dirty="0" err="1">
                <a:cs typeface="Arial" panose="020B0604020202020204" pitchFamily="34" charset="0"/>
              </a:rPr>
              <a:t>R.id.textView</a:t>
            </a:r>
            <a:r>
              <a:rPr lang="en-IN" dirty="0">
                <a:cs typeface="Arial" panose="020B0604020202020204" pitchFamily="34" charset="0"/>
              </a:rPr>
              <a:t>)        </a:t>
            </a:r>
            <a:r>
              <a:rPr lang="en-IN" dirty="0" err="1">
                <a:cs typeface="Arial" panose="020B0604020202020204" pitchFamily="34" charset="0"/>
              </a:rPr>
              <a:t>textView.setText</a:t>
            </a:r>
            <a:r>
              <a:rPr lang="en-IN" dirty="0">
                <a:cs typeface="Arial" panose="020B0604020202020204" pitchFamily="34" charset="0"/>
              </a:rPr>
              <a:t>(</a:t>
            </a:r>
            <a:r>
              <a:rPr lang="en-IN" dirty="0" err="1">
                <a:cs typeface="Arial" panose="020B0604020202020204" pitchFamily="34" charset="0"/>
              </a:rPr>
              <a:t>questions.get</a:t>
            </a:r>
            <a:r>
              <a:rPr lang="en-IN" dirty="0">
                <a:cs typeface="Arial" panose="020B0604020202020204" pitchFamily="34" charset="0"/>
              </a:rPr>
              <a:t>(</a:t>
            </a:r>
            <a:r>
              <a:rPr lang="en-IN" dirty="0" err="1">
                <a:cs typeface="Arial" panose="020B0604020202020204" pitchFamily="34" charset="0"/>
              </a:rPr>
              <a:t>questionNo</a:t>
            </a:r>
            <a:r>
              <a:rPr lang="en-IN" dirty="0">
                <a:cs typeface="Arial" panose="020B0604020202020204" pitchFamily="34" charset="0"/>
              </a:rPr>
              <a:t>))        </a:t>
            </a:r>
          </a:p>
          <a:p>
            <a:pPr marL="0" indent="0">
              <a:lnSpc>
                <a:spcPct val="100000"/>
              </a:lnSpc>
              <a:spcBef>
                <a:spcPts val="0"/>
              </a:spcBef>
              <a:buNone/>
            </a:pPr>
            <a:r>
              <a:rPr lang="en-IN" dirty="0">
                <a:cs typeface="Arial" panose="020B0604020202020204" pitchFamily="34" charset="0"/>
              </a:rPr>
              <a:t>}</a:t>
            </a:r>
          </a:p>
          <a:p>
            <a:pPr marL="0" indent="0">
              <a:lnSpc>
                <a:spcPct val="100000"/>
              </a:lnSpc>
              <a:spcBef>
                <a:spcPts val="0"/>
              </a:spcBef>
              <a:buNone/>
            </a:pPr>
            <a:r>
              <a:rPr lang="en-IN" dirty="0">
                <a:cs typeface="Arial" panose="020B0604020202020204" pitchFamily="34" charset="0"/>
              </a:rPr>
              <a:t>}</a:t>
            </a:r>
            <a:endParaRPr lang="en-US" dirty="0"/>
          </a:p>
        </p:txBody>
      </p:sp>
    </p:spTree>
    <p:extLst>
      <p:ext uri="{BB962C8B-B14F-4D97-AF65-F5344CB8AC3E}">
        <p14:creationId xmlns:p14="http://schemas.microsoft.com/office/powerpoint/2010/main" val="76838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058" y="-253670"/>
            <a:ext cx="1827162"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408" y="422146"/>
            <a:ext cx="645200"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0866" y="655140"/>
            <a:ext cx="687293"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4206" y="0"/>
            <a:ext cx="2834619"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4266" y="6115501"/>
            <a:ext cx="149412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01B96A3-06BD-B7FE-F626-A3D1A75F4A80}"/>
              </a:ext>
            </a:extLst>
          </p:cNvPr>
          <p:cNvPicPr>
            <a:picLocks noChangeAspect="1"/>
          </p:cNvPicPr>
          <p:nvPr/>
        </p:nvPicPr>
        <p:blipFill rotWithShape="1">
          <a:blip r:embed="rId2">
            <a:extLst>
              <a:ext uri="{28A0092B-C50C-407E-A947-70E740481C1C}">
                <a14:useLocalDpi xmlns:a14="http://schemas.microsoft.com/office/drawing/2010/main" val="0"/>
              </a:ext>
            </a:extLst>
          </a:blip>
          <a:srcRect b="8157"/>
          <a:stretch/>
        </p:blipFill>
        <p:spPr>
          <a:xfrm>
            <a:off x="2828916" y="394296"/>
            <a:ext cx="6530991" cy="6058847"/>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2099" y="6453143"/>
            <a:ext cx="814691"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63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058" y="-253670"/>
            <a:ext cx="1827162"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408" y="422146"/>
            <a:ext cx="645200"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0866" y="655140"/>
            <a:ext cx="687293"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4206" y="0"/>
            <a:ext cx="2834619"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4266" y="6115501"/>
            <a:ext cx="149412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2099" y="6453143"/>
            <a:ext cx="814691"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2252AC1-ABC5-9AF3-E047-5AF9ECB8EC3F}"/>
              </a:ext>
            </a:extLst>
          </p:cNvPr>
          <p:cNvPicPr>
            <a:picLocks noChangeAspect="1"/>
          </p:cNvPicPr>
          <p:nvPr/>
        </p:nvPicPr>
        <p:blipFill rotWithShape="1">
          <a:blip r:embed="rId2">
            <a:extLst>
              <a:ext uri="{28A0092B-C50C-407E-A947-70E740481C1C}">
                <a14:useLocalDpi xmlns:a14="http://schemas.microsoft.com/office/drawing/2010/main" val="0"/>
              </a:ext>
            </a:extLst>
          </a:blip>
          <a:srcRect t="4121" r="-3" b="8597"/>
          <a:stretch/>
        </p:blipFill>
        <p:spPr>
          <a:xfrm>
            <a:off x="321647" y="804959"/>
            <a:ext cx="5667207" cy="5248076"/>
          </a:xfrm>
          <a:prstGeom prst="rect">
            <a:avLst/>
          </a:prstGeom>
        </p:spPr>
      </p:pic>
      <p:pic>
        <p:nvPicPr>
          <p:cNvPr id="4" name="Picture 3">
            <a:extLst>
              <a:ext uri="{FF2B5EF4-FFF2-40B4-BE49-F238E27FC236}">
                <a16:creationId xmlns:a16="http://schemas.microsoft.com/office/drawing/2014/main" id="{F9EB2312-D5EB-F839-8BF7-7FDBC221AF0A}"/>
              </a:ext>
            </a:extLst>
          </p:cNvPr>
          <p:cNvPicPr>
            <a:picLocks noChangeAspect="1"/>
          </p:cNvPicPr>
          <p:nvPr/>
        </p:nvPicPr>
        <p:blipFill rotWithShape="1">
          <a:blip r:embed="rId3">
            <a:extLst>
              <a:ext uri="{28A0092B-C50C-407E-A947-70E740481C1C}">
                <a14:useLocalDpi xmlns:a14="http://schemas.microsoft.com/office/drawing/2010/main" val="0"/>
              </a:ext>
            </a:extLst>
          </a:blip>
          <a:srcRect l="1799" r="476" b="8627"/>
          <a:stretch/>
        </p:blipFill>
        <p:spPr>
          <a:xfrm>
            <a:off x="6199972" y="804960"/>
            <a:ext cx="5570840" cy="5248075"/>
          </a:xfrm>
          <a:prstGeom prst="rect">
            <a:avLst/>
          </a:prstGeom>
        </p:spPr>
      </p:pic>
    </p:spTree>
    <p:extLst>
      <p:ext uri="{BB962C8B-B14F-4D97-AF65-F5344CB8AC3E}">
        <p14:creationId xmlns:p14="http://schemas.microsoft.com/office/powerpoint/2010/main" val="591629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277B32F3-5EF6-6CC4-C2C5-A02EECFA38BA}"/>
              </a:ext>
            </a:extLst>
          </p:cNvPr>
          <p:cNvSpPr txBox="1"/>
          <p:nvPr/>
        </p:nvSpPr>
        <p:spPr>
          <a:xfrm>
            <a:off x="1355888" y="1661567"/>
            <a:ext cx="539195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200" b="1" dirty="0">
                <a:ea typeface="+mj-ea"/>
                <a:cs typeface="+mj-cs"/>
              </a:rPr>
              <a:t>Thank you!!!</a:t>
            </a:r>
          </a:p>
        </p:txBody>
      </p:sp>
      <p:sp>
        <p:nvSpPr>
          <p:cNvPr id="13" name="Freeform: Shape 12">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6001" y="1"/>
            <a:ext cx="1154841"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A780CDE-2977-BD34-807A-210FC81CFB9D}"/>
              </a:ext>
            </a:extLst>
          </p:cNvPr>
          <p:cNvSpPr txBox="1"/>
          <p:nvPr/>
        </p:nvSpPr>
        <p:spPr>
          <a:xfrm>
            <a:off x="311341" y="4923628"/>
            <a:ext cx="5391957" cy="4351338"/>
          </a:xfrm>
          <a:prstGeom prst="rect">
            <a:avLst/>
          </a:prstGeom>
        </p:spPr>
        <p:txBody>
          <a:bodyPr vert="horz" lIns="91440" tIns="45720" rIns="91440" bIns="45720" rtlCol="0">
            <a:normAutofit/>
          </a:bodyPr>
          <a:lstStyle/>
          <a:p>
            <a:pPr>
              <a:lnSpc>
                <a:spcPct val="90000"/>
              </a:lnSpc>
              <a:spcAft>
                <a:spcPts val="600"/>
              </a:spcAft>
            </a:pPr>
            <a:r>
              <a:rPr lang="en-US" dirty="0"/>
              <a:t>Name-Gurpreet Kaur Jassal</a:t>
            </a:r>
          </a:p>
          <a:p>
            <a:pPr>
              <a:lnSpc>
                <a:spcPct val="90000"/>
              </a:lnSpc>
              <a:spcAft>
                <a:spcPts val="600"/>
              </a:spcAft>
            </a:pPr>
            <a:r>
              <a:rPr lang="en-US" dirty="0"/>
              <a:t>Stdid-20042126 (55)</a:t>
            </a:r>
          </a:p>
          <a:p>
            <a:pPr>
              <a:lnSpc>
                <a:spcPct val="90000"/>
              </a:lnSpc>
              <a:spcAft>
                <a:spcPts val="600"/>
              </a:spcAft>
            </a:pPr>
            <a:r>
              <a:rPr lang="en-US" dirty="0"/>
              <a:t>University RollNo-2021082</a:t>
            </a:r>
          </a:p>
          <a:p>
            <a:pPr>
              <a:lnSpc>
                <a:spcPct val="90000"/>
              </a:lnSpc>
              <a:spcAft>
                <a:spcPts val="600"/>
              </a:spcAft>
            </a:pPr>
            <a:r>
              <a:rPr lang="en-US" dirty="0"/>
              <a:t>Course-BCA  Sec- ‘A’</a:t>
            </a:r>
          </a:p>
          <a:p>
            <a:pPr>
              <a:lnSpc>
                <a:spcPct val="90000"/>
              </a:lnSpc>
              <a:spcAft>
                <a:spcPts val="600"/>
              </a:spcAft>
            </a:pPr>
            <a:r>
              <a:rPr lang="en-US" dirty="0"/>
              <a:t>Semester-5</a:t>
            </a:r>
          </a:p>
        </p:txBody>
      </p:sp>
      <p:sp>
        <p:nvSpPr>
          <p:cNvPr id="15" name="Oval 14">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6412" y="3423959"/>
            <a:ext cx="630719"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6">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48286" y="5166682"/>
            <a:ext cx="1835247"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4" name="Picture 2" descr="See the source image">
            <a:extLst>
              <a:ext uri="{FF2B5EF4-FFF2-40B4-BE49-F238E27FC236}">
                <a16:creationId xmlns:a16="http://schemas.microsoft.com/office/drawing/2014/main" id="{6F09924B-59A4-6E43-2D46-D10E83EA793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708" r="27305"/>
          <a:stretch/>
        </p:blipFill>
        <p:spPr bwMode="auto">
          <a:xfrm>
            <a:off x="7749956" y="1075239"/>
            <a:ext cx="4127528"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38" name="Freeform: Shape 18">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7844" y="1"/>
            <a:ext cx="2066410"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5583"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7753" y="6033795"/>
            <a:ext cx="1990546"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48870" y="5519196"/>
            <a:ext cx="133995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61364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6" name="Rectangle 410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964947" y="851517"/>
            <a:ext cx="5129459" cy="1461778"/>
          </a:xfrm>
        </p:spPr>
        <p:txBody>
          <a:bodyPr>
            <a:normAutofit/>
          </a:bodyPr>
          <a:lstStyle/>
          <a:p>
            <a:r>
              <a:rPr lang="en-US" sz="4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What is Kotlin in Android</a:t>
            </a:r>
          </a:p>
        </p:txBody>
      </p:sp>
      <p:sp>
        <p:nvSpPr>
          <p:cNvPr id="4108" name="Freeform: Shape 410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935" y="851518"/>
            <a:ext cx="618319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Your first program in Kotlin">
            <a:extLst>
              <a:ext uri="{FF2B5EF4-FFF2-40B4-BE49-F238E27FC236}">
                <a16:creationId xmlns:a16="http://schemas.microsoft.com/office/drawing/2014/main" id="{80FC3CFC-9719-3744-197B-F2E9208D18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3367" y="3163947"/>
            <a:ext cx="3216495" cy="11003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01" name="Content Placeholder 2">
            <a:extLst>
              <a:ext uri="{FF2B5EF4-FFF2-40B4-BE49-F238E27FC236}">
                <a16:creationId xmlns:a16="http://schemas.microsoft.com/office/drawing/2014/main" id="{68B089A6-BEA4-47AB-59BA-7194F0D6B977}"/>
              </a:ext>
            </a:extLst>
          </p:cNvPr>
          <p:cNvGraphicFramePr>
            <a:graphicFrameLocks noGrp="1"/>
          </p:cNvGraphicFramePr>
          <p:nvPr>
            <p:ph idx="1"/>
            <p:extLst>
              <p:ext uri="{D42A27DB-BD31-4B8C-83A1-F6EECF244321}">
                <p14:modId xmlns:p14="http://schemas.microsoft.com/office/powerpoint/2010/main" val="2285012074"/>
              </p:ext>
            </p:extLst>
          </p:nvPr>
        </p:nvGraphicFramePr>
        <p:xfrm>
          <a:off x="964948" y="2470248"/>
          <a:ext cx="4047290" cy="35362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6036" y="1"/>
            <a:ext cx="1134770"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13C57EC5-7FD8-540C-73BD-C01AA8A09C25}"/>
              </a:ext>
            </a:extLst>
          </p:cNvPr>
          <p:cNvSpPr>
            <a:spLocks noGrp="1"/>
          </p:cNvSpPr>
          <p:nvPr>
            <p:ph idx="1"/>
          </p:nvPr>
        </p:nvSpPr>
        <p:spPr>
          <a:xfrm>
            <a:off x="254985" y="658768"/>
            <a:ext cx="6352293" cy="5556275"/>
          </a:xfrm>
        </p:spPr>
        <p:txBody>
          <a:bodyPr>
            <a:normAutofit fontScale="92500" lnSpcReduction="20000"/>
          </a:bodyPr>
          <a:lstStyle/>
          <a:p>
            <a:pPr marL="0" marR="0" indent="0">
              <a:spcBef>
                <a:spcPts val="0"/>
              </a:spcBef>
              <a:spcAft>
                <a:spcPts val="1200"/>
              </a:spcAft>
              <a:buNone/>
            </a:pPr>
            <a:r>
              <a:rPr lang="en-US" sz="4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Features of Kotlin</a:t>
            </a:r>
          </a:p>
          <a:p>
            <a:pPr marL="0" marR="0" indent="0">
              <a:spcBef>
                <a:spcPts val="0"/>
              </a:spcBef>
              <a:spcAft>
                <a:spcPts val="1200"/>
              </a:spcAft>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300"/>
              </a:spcBef>
              <a:spcAft>
                <a:spcPts val="0"/>
              </a:spcAft>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Concise: </a:t>
            </a:r>
            <a:r>
              <a:rPr lang="en-US" sz="1800" dirty="0">
                <a:effectLst/>
                <a:ea typeface="Times New Roman" panose="02020603050405020304" pitchFamily="18" charset="0"/>
                <a:cs typeface="Times New Roman" panose="02020603050405020304" pitchFamily="18" charset="0"/>
              </a:rPr>
              <a:t>Kotlin reduces writing the extra codes. This makes Kotlin more concise.</a:t>
            </a:r>
          </a:p>
          <a:p>
            <a:pPr marL="0" marR="0" lvl="0" indent="0">
              <a:spcBef>
                <a:spcPts val="300"/>
              </a:spcBef>
              <a:spcAft>
                <a:spcPts val="0"/>
              </a:spcAft>
              <a:buNone/>
            </a:pPr>
            <a:endParaRPr lang="en-US" sz="1800" dirty="0">
              <a:effectLst/>
              <a:ea typeface="Calibri" panose="020F0502020204030204" pitchFamily="34" charset="0"/>
              <a:cs typeface="Times New Roman" panose="02020603050405020304" pitchFamily="18" charset="0"/>
            </a:endParaRPr>
          </a:p>
          <a:p>
            <a:pPr marL="342900" marR="0" lvl="0" indent="-342900">
              <a:spcBef>
                <a:spcPts val="300"/>
              </a:spcBef>
              <a:spcAft>
                <a:spcPts val="0"/>
              </a:spcAft>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Null safety: </a:t>
            </a:r>
            <a:r>
              <a:rPr lang="en-US" sz="1800" dirty="0">
                <a:effectLst/>
                <a:ea typeface="Times New Roman" panose="02020603050405020304" pitchFamily="18" charset="0"/>
                <a:cs typeface="Times New Roman" panose="02020603050405020304" pitchFamily="18" charset="0"/>
              </a:rPr>
              <a:t>Kotlin is null safety language. Kotlin aimed to eliminate the </a:t>
            </a:r>
            <a:r>
              <a:rPr lang="en-US" sz="1800" dirty="0" err="1">
                <a:effectLst/>
                <a:ea typeface="Times New Roman" panose="02020603050405020304" pitchFamily="18" charset="0"/>
                <a:cs typeface="Times New Roman" panose="02020603050405020304" pitchFamily="18" charset="0"/>
              </a:rPr>
              <a:t>NullPointerException</a:t>
            </a:r>
            <a:r>
              <a:rPr lang="en-US" sz="1800" dirty="0">
                <a:effectLst/>
                <a:ea typeface="Times New Roman" panose="02020603050405020304" pitchFamily="18" charset="0"/>
                <a:cs typeface="Times New Roman" panose="02020603050405020304" pitchFamily="18" charset="0"/>
              </a:rPr>
              <a:t> (null reference) from the </a:t>
            </a:r>
            <a:r>
              <a:rPr lang="en-US" sz="1800" dirty="0" err="1">
                <a:effectLst/>
                <a:ea typeface="Times New Roman" panose="02020603050405020304" pitchFamily="18" charset="0"/>
                <a:cs typeface="Times New Roman" panose="02020603050405020304" pitchFamily="18" charset="0"/>
              </a:rPr>
              <a:t>code.Interoperable</a:t>
            </a:r>
            <a:r>
              <a:rPr lang="en-US" sz="1800" dirty="0">
                <a:effectLst/>
                <a:ea typeface="Times New Roman" panose="02020603050405020304" pitchFamily="18" charset="0"/>
                <a:cs typeface="Times New Roman" panose="02020603050405020304" pitchFamily="18" charset="0"/>
              </a:rPr>
              <a:t>.</a:t>
            </a:r>
          </a:p>
          <a:p>
            <a:pPr marL="0" marR="0" lvl="0" indent="0">
              <a:spcBef>
                <a:spcPts val="300"/>
              </a:spcBef>
              <a:spcAft>
                <a:spcPts val="0"/>
              </a:spcAft>
              <a:buNone/>
            </a:pPr>
            <a:endParaRPr lang="en-US" sz="1800" dirty="0">
              <a:effectLst/>
              <a:ea typeface="Calibri" panose="020F0502020204030204" pitchFamily="34" charset="0"/>
              <a:cs typeface="Times New Roman" panose="02020603050405020304" pitchFamily="18" charset="0"/>
            </a:endParaRPr>
          </a:p>
          <a:p>
            <a:pPr marL="342900" marR="0" lvl="0" indent="-342900">
              <a:spcBef>
                <a:spcPts val="300"/>
              </a:spcBef>
              <a:spcAft>
                <a:spcPts val="0"/>
              </a:spcAft>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Interoperable: </a:t>
            </a:r>
            <a:r>
              <a:rPr lang="en-US" sz="1800" dirty="0">
                <a:effectLst/>
                <a:ea typeface="Times New Roman" panose="02020603050405020304" pitchFamily="18" charset="0"/>
                <a:cs typeface="Times New Roman" panose="02020603050405020304" pitchFamily="18" charset="0"/>
              </a:rPr>
              <a:t>Kotlin easily calls the Java code in a natural way as well as Kotlin code can be used by Java.</a:t>
            </a:r>
          </a:p>
          <a:p>
            <a:pPr marL="0" marR="0" lvl="0" indent="0">
              <a:spcBef>
                <a:spcPts val="300"/>
              </a:spcBef>
              <a:spcAft>
                <a:spcPts val="0"/>
              </a:spcAft>
              <a:buNone/>
            </a:pPr>
            <a:endParaRPr lang="en-US" sz="1800" dirty="0">
              <a:effectLst/>
              <a:ea typeface="Calibri" panose="020F0502020204030204" pitchFamily="34" charset="0"/>
              <a:cs typeface="Times New Roman" panose="02020603050405020304" pitchFamily="18" charset="0"/>
            </a:endParaRPr>
          </a:p>
          <a:p>
            <a:pPr marL="342900" marR="0" lvl="0" indent="-342900">
              <a:spcBef>
                <a:spcPts val="300"/>
              </a:spcBef>
              <a:spcAft>
                <a:spcPts val="0"/>
              </a:spcAft>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Smart cast: </a:t>
            </a:r>
            <a:r>
              <a:rPr lang="en-US" sz="1800" dirty="0">
                <a:effectLst/>
                <a:ea typeface="Times New Roman" panose="02020603050405020304" pitchFamily="18" charset="0"/>
                <a:cs typeface="Times New Roman" panose="02020603050405020304" pitchFamily="18" charset="0"/>
              </a:rPr>
              <a:t>It explicitly typecasts the immutable values and inserts the value in its safe cast automatically.</a:t>
            </a:r>
          </a:p>
          <a:p>
            <a:pPr marL="0" marR="0" lvl="0" indent="0">
              <a:spcBef>
                <a:spcPts val="300"/>
              </a:spcBef>
              <a:spcAft>
                <a:spcPts val="0"/>
              </a:spcAft>
              <a:buNone/>
            </a:pPr>
            <a:endParaRPr lang="en-US" sz="1800" dirty="0">
              <a:effectLst/>
              <a:ea typeface="Calibri" panose="020F0502020204030204" pitchFamily="34" charset="0"/>
              <a:cs typeface="Times New Roman" panose="02020603050405020304" pitchFamily="18" charset="0"/>
            </a:endParaRPr>
          </a:p>
          <a:p>
            <a:pPr marL="342900" marR="0" lvl="0" indent="-342900">
              <a:spcBef>
                <a:spcPts val="300"/>
              </a:spcBef>
              <a:spcAft>
                <a:spcPts val="0"/>
              </a:spcAft>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Compilation Time: </a:t>
            </a:r>
            <a:r>
              <a:rPr lang="en-US" sz="1800" dirty="0">
                <a:effectLst/>
                <a:ea typeface="Times New Roman" panose="02020603050405020304" pitchFamily="18" charset="0"/>
                <a:cs typeface="Times New Roman" panose="02020603050405020304" pitchFamily="18" charset="0"/>
              </a:rPr>
              <a:t>It has better performance and fast compilation time.</a:t>
            </a:r>
          </a:p>
          <a:p>
            <a:pPr marL="0" marR="0" lvl="0" indent="0">
              <a:spcBef>
                <a:spcPts val="300"/>
              </a:spcBef>
              <a:spcAft>
                <a:spcPts val="0"/>
              </a:spcAft>
              <a:buNone/>
            </a:pPr>
            <a:endParaRPr lang="en-US" sz="1800" dirty="0">
              <a:effectLst/>
              <a:ea typeface="Calibri" panose="020F0502020204030204" pitchFamily="34" charset="0"/>
              <a:cs typeface="Times New Roman" panose="02020603050405020304" pitchFamily="18" charset="0"/>
            </a:endParaRPr>
          </a:p>
          <a:p>
            <a:pPr marL="342900" marR="0" lvl="0" indent="-342900">
              <a:spcBef>
                <a:spcPts val="300"/>
              </a:spcBef>
              <a:spcAft>
                <a:spcPts val="0"/>
              </a:spcAft>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Tool-friendly: </a:t>
            </a:r>
            <a:r>
              <a:rPr lang="en-US" sz="1800" dirty="0">
                <a:effectLst/>
                <a:ea typeface="Times New Roman" panose="02020603050405020304" pitchFamily="18" charset="0"/>
                <a:cs typeface="Times New Roman" panose="02020603050405020304" pitchFamily="18" charset="0"/>
              </a:rPr>
              <a:t>Kotlin programs are build using the command line as well as any of Java IDE.</a:t>
            </a:r>
          </a:p>
          <a:p>
            <a:pPr marL="0" marR="0" lvl="0" indent="0">
              <a:spcBef>
                <a:spcPts val="300"/>
              </a:spcBef>
              <a:spcAft>
                <a:spcPts val="0"/>
              </a:spcAft>
              <a:buNone/>
            </a:pPr>
            <a:endParaRPr lang="en-US" sz="1800" dirty="0">
              <a:effectLst/>
              <a:ea typeface="Calibri" panose="020F0502020204030204" pitchFamily="34" charset="0"/>
              <a:cs typeface="Times New Roman" panose="02020603050405020304" pitchFamily="18" charset="0"/>
            </a:endParaRPr>
          </a:p>
          <a:p>
            <a:pPr marL="342900" marR="0" lvl="0" indent="-342900">
              <a:spcBef>
                <a:spcPts val="300"/>
              </a:spcBef>
              <a:spcAft>
                <a:spcPts val="800"/>
              </a:spcAft>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Extension function: </a:t>
            </a:r>
            <a:r>
              <a:rPr lang="en-US" sz="1800" dirty="0">
                <a:effectLst/>
                <a:ea typeface="Times New Roman" panose="02020603050405020304" pitchFamily="18" charset="0"/>
                <a:cs typeface="Times New Roman" panose="02020603050405020304" pitchFamily="18" charset="0"/>
              </a:rPr>
              <a:t>Kotlin supports extension functions and extension properties which means it helps to extend the functionality of classes without touching their code.</a:t>
            </a:r>
            <a:endParaRPr lang="en-US" sz="1800" dirty="0">
              <a:effectLst/>
              <a:ea typeface="Calibri" panose="020F0502020204030204" pitchFamily="34" charset="0"/>
              <a:cs typeface="Times New Roman" panose="02020603050405020304" pitchFamily="18" charset="0"/>
            </a:endParaRPr>
          </a:p>
          <a:p>
            <a:pPr marL="0" indent="0">
              <a:buNone/>
            </a:pPr>
            <a:endParaRPr lang="en-US" sz="1100" dirty="0"/>
          </a:p>
        </p:txBody>
      </p:sp>
      <p:sp>
        <p:nvSpPr>
          <p:cNvPr id="13"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9533" y="2624479"/>
            <a:ext cx="812216"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09785" y="1218842"/>
            <a:ext cx="2387600" cy="2386978"/>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9533" y="0"/>
            <a:ext cx="231464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1584"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2683" y="4112081"/>
            <a:ext cx="1186142"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5354" y="4145122"/>
            <a:ext cx="4082370"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9533" y="4962670"/>
            <a:ext cx="264266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18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3B641F-3DAE-DE09-725D-27FF8583CDD3}"/>
              </a:ext>
            </a:extLst>
          </p:cNvPr>
          <p:cNvSpPr>
            <a:spLocks noGrp="1"/>
          </p:cNvSpPr>
          <p:nvPr>
            <p:ph type="title"/>
          </p:nvPr>
        </p:nvSpPr>
        <p:spPr>
          <a:xfrm>
            <a:off x="643299" y="321734"/>
            <a:ext cx="10902226" cy="1135737"/>
          </a:xfrm>
        </p:spPr>
        <p:txBody>
          <a:bodyPr>
            <a:normAutofit/>
          </a:bodyPr>
          <a:lstStyle/>
          <a:p>
            <a:r>
              <a:rPr lang="en-IN" sz="3600" b="1" i="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Kotlin as a more concise Java language</a:t>
            </a:r>
            <a:endParaRPr lang="en-IN" sz="360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3E92C672-A7CB-4BD9-D679-D4E94D1B1BD1}"/>
              </a:ext>
            </a:extLst>
          </p:cNvPr>
          <p:cNvSpPr>
            <a:spLocks noGrp="1"/>
          </p:cNvSpPr>
          <p:nvPr>
            <p:ph idx="1"/>
          </p:nvPr>
        </p:nvSpPr>
        <p:spPr>
          <a:xfrm>
            <a:off x="643301" y="1782981"/>
            <a:ext cx="4007340" cy="4393982"/>
          </a:xfrm>
        </p:spPr>
        <p:txBody>
          <a:bodyPr>
            <a:normAutofit/>
          </a:bodyPr>
          <a:lstStyle/>
          <a:p>
            <a:pPr marL="0" indent="0">
              <a:buNone/>
            </a:pPr>
            <a:r>
              <a:rPr lang="en-US" sz="2000" b="0" i="0" dirty="0">
                <a:effectLst/>
                <a:cs typeface="Arial" panose="020B0604020202020204" pitchFamily="34" charset="0"/>
              </a:rPr>
              <a:t>At first glance, Kotlin looks like a more concise and streamlined version of Java. Consider the screenshot, where I have </a:t>
            </a:r>
            <a:r>
              <a:rPr lang="en-US" sz="2000" b="0" i="0" u="none" strike="noStrike" dirty="0">
                <a:effectLst/>
                <a:cs typeface="Arial" panose="020B0604020202020204" pitchFamily="34" charset="0"/>
              </a:rPr>
              <a:t>converted a Java code sample</a:t>
            </a:r>
            <a:r>
              <a:rPr lang="en-US" sz="2000" b="0" i="0" dirty="0">
                <a:effectLst/>
                <a:cs typeface="Arial" panose="020B0604020202020204" pitchFamily="34" charset="0"/>
              </a:rPr>
              <a:t> (at left) to Kotlin automatically. Notice that the mindless repetition inherent in instantiating Java variables has gone away. </a:t>
            </a:r>
            <a:endParaRPr lang="en-US" sz="2000" b="0" i="0" dirty="0">
              <a:effectLst/>
            </a:endParaRPr>
          </a:p>
          <a:p>
            <a:endParaRPr lang="en-IN" sz="2000" dirty="0"/>
          </a:p>
          <a:p>
            <a:endParaRPr lang="en-IN" sz="2000" dirty="0"/>
          </a:p>
        </p:txBody>
      </p:sp>
      <p:grpSp>
        <p:nvGrpSpPr>
          <p:cNvPr id="1038" name="Group 103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3795" cy="2017580"/>
            <a:chOff x="0" y="4601497"/>
            <a:chExt cx="1014060" cy="2017580"/>
          </a:xfrm>
        </p:grpSpPr>
        <p:sp>
          <p:nvSpPr>
            <p:cNvPr id="1039" name="Isosceles Triangle 103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1" name="Picture 7" descr="convert java to kotlin">
            <a:extLst>
              <a:ext uri="{FF2B5EF4-FFF2-40B4-BE49-F238E27FC236}">
                <a16:creationId xmlns:a16="http://schemas.microsoft.com/office/drawing/2014/main" id="{24B1FFA7-EFCE-44ED-457D-EB7FABD3EC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3941" y="2492896"/>
            <a:ext cx="6251583" cy="2768234"/>
          </a:xfrm>
          <a:prstGeom prst="rect">
            <a:avLst/>
          </a:prstGeom>
          <a:noFill/>
          <a:extLst>
            <a:ext uri="{909E8E84-426E-40DD-AFC4-6F175D3DCCD1}">
              <a14:hiddenFill xmlns:a14="http://schemas.microsoft.com/office/drawing/2010/main">
                <a:solidFill>
                  <a:srgbClr val="FFFFFF"/>
                </a:solidFill>
              </a14:hiddenFill>
            </a:ext>
          </a:extLst>
        </p:spPr>
      </p:pic>
      <p:grpSp>
        <p:nvGrpSpPr>
          <p:cNvPr id="1042" name="Group 104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6368" y="1"/>
            <a:ext cx="972456" cy="1935307"/>
            <a:chOff x="10918968" y="713127"/>
            <a:chExt cx="1273032" cy="2532832"/>
          </a:xfrm>
        </p:grpSpPr>
        <p:sp>
          <p:nvSpPr>
            <p:cNvPr id="1043" name="Rectangle 104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Isosceles Triangle 104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1315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92C672-A7CB-4BD9-D679-D4E94D1B1BD1}"/>
              </a:ext>
            </a:extLst>
          </p:cNvPr>
          <p:cNvSpPr>
            <a:spLocks noGrp="1"/>
          </p:cNvSpPr>
          <p:nvPr>
            <p:ph idx="1"/>
          </p:nvPr>
        </p:nvSpPr>
        <p:spPr>
          <a:xfrm>
            <a:off x="275218" y="489506"/>
            <a:ext cx="11305256" cy="620650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ea typeface="Cambria" panose="02040503050406030204" pitchFamily="18" charset="0"/>
                <a:cs typeface="Arial" panose="020B0604020202020204" pitchFamily="34" charset="0"/>
              </a:rPr>
              <a:t>You can see that functions are defined with the fun keyword, and that semicolons are now optional when newlines are present. The Val keyword declares a read-only property or local variable. Similarly, the var keyword declares a mutable property or local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ea typeface="Cambria" panose="02040503050406030204" pitchFamily="18" charset="0"/>
                <a:cs typeface="Arial" panose="020B0604020202020204" pitchFamily="34" charset="0"/>
              </a:rPr>
              <a:t>Nevertheless, Kotlin is strongly typed. The Val and var keywords can be used only when the type can be inferred. Otherwise, you need to declare the type. Type inference seems to be improving with each release of Kotlin.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ea typeface="Cambria" panose="02040503050406030204" pitchFamily="18" charset="0"/>
                <a:cs typeface="Arial" panose="020B0604020202020204" pitchFamily="34" charset="0"/>
              </a:rPr>
              <a:t>Have a look at the function declaration near the top of both panes. The return type in Java precedes the prototype, but in Kotlin it succeeds the prototype, demarcated with a colon as in Pascal.</a:t>
            </a:r>
            <a:br>
              <a:rPr kumimoji="0" lang="en-US" altLang="en-US" sz="2000" b="0" i="0" u="none" strike="noStrike" cap="none" normalizeH="0" baseline="0" dirty="0">
                <a:ln>
                  <a:noFill/>
                </a:ln>
                <a:effectLst/>
                <a:latin typeface="+mn-lt"/>
                <a:ea typeface="Cambria" panose="02040503050406030204" pitchFamily="18" charset="0"/>
                <a:cs typeface="Arial" panose="020B0604020202020204" pitchFamily="34" charset="0"/>
              </a:rPr>
            </a:br>
            <a:endParaRPr kumimoji="0" lang="en-US" altLang="en-US" sz="2000" b="0" i="0" u="none" strike="noStrike" cap="none" normalizeH="0" baseline="0" dirty="0">
              <a:ln>
                <a:noFill/>
              </a:ln>
              <a:effectLst/>
              <a:latin typeface="+mn-lt"/>
              <a:ea typeface="Cambria" panose="020405030504060302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cs typeface="Arial" panose="020B0604020202020204" pitchFamily="34" charset="0"/>
              </a:rPr>
              <a:t>Becomes</a:t>
            </a:r>
            <a:br>
              <a:rPr kumimoji="0" lang="en-US" altLang="en-US" sz="1800" b="0" i="0" u="none" strike="noStrike" cap="none" normalizeH="0" baseline="0" dirty="0">
                <a:ln>
                  <a:noFill/>
                </a:ln>
                <a:effectLst/>
                <a:cs typeface="Arial" panose="020B0604020202020204" pitchFamily="34" charset="0"/>
              </a:rPr>
            </a:br>
            <a:endParaRPr lang="en-IN" sz="2000" dirty="0"/>
          </a:p>
        </p:txBody>
      </p:sp>
      <p:grpSp>
        <p:nvGrpSpPr>
          <p:cNvPr id="1038" name="Group 103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3795" cy="2017580"/>
            <a:chOff x="0" y="4601497"/>
            <a:chExt cx="1014060" cy="2017580"/>
          </a:xfrm>
        </p:grpSpPr>
        <p:sp>
          <p:nvSpPr>
            <p:cNvPr id="1039" name="Isosceles Triangle 103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2" name="Group 104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6368" y="1"/>
            <a:ext cx="972456" cy="1935307"/>
            <a:chOff x="10918968" y="713127"/>
            <a:chExt cx="1273032" cy="2532832"/>
          </a:xfrm>
        </p:grpSpPr>
        <p:sp>
          <p:nvSpPr>
            <p:cNvPr id="1043" name="Rectangle 104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Isosceles Triangle 104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3">
            <a:extLst>
              <a:ext uri="{FF2B5EF4-FFF2-40B4-BE49-F238E27FC236}">
                <a16:creationId xmlns:a16="http://schemas.microsoft.com/office/drawing/2014/main" id="{7BC57DA1-BCC6-B5DD-2F9B-94B854BEBC32}"/>
              </a:ext>
            </a:extLst>
          </p:cNvPr>
          <p:cNvSpPr>
            <a:spLocks noChangeArrowheads="1"/>
          </p:cNvSpPr>
          <p:nvPr/>
        </p:nvSpPr>
        <p:spPr bwMode="auto">
          <a:xfrm>
            <a:off x="405780" y="3122420"/>
            <a:ext cx="4752528" cy="505166"/>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60066"/>
                </a:solidFill>
                <a:effectLst/>
                <a:latin typeface="Courier New" panose="02070309020205020404" pitchFamily="49" charset="0"/>
              </a:rPr>
              <a:t>StringBuilder</a:t>
            </a:r>
            <a:r>
              <a:rPr kumimoji="0" lang="en-US" altLang="en-US" sz="1200" b="0" i="0" u="none" strike="noStrike" cap="none" normalizeH="0" baseline="0" dirty="0">
                <a:ln>
                  <a:noFill/>
                </a:ln>
                <a:solidFill>
                  <a:srgbClr val="000000"/>
                </a:solidFill>
                <a:effectLst/>
                <a:latin typeface="Courier New" panose="02070309020205020404" pitchFamily="49" charset="0"/>
              </a:rPr>
              <a:t> sb </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1" i="0" u="none" strike="noStrike" cap="none" normalizeH="0" baseline="0" dirty="0">
                <a:ln>
                  <a:noFill/>
                </a:ln>
                <a:solidFill>
                  <a:srgbClr val="000088"/>
                </a:solidFill>
                <a:effectLst/>
                <a:latin typeface="Courier New" panose="02070309020205020404" pitchFamily="49" charset="0"/>
              </a:rPr>
              <a:t>new</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1" i="0" u="none" strike="noStrike" cap="none" normalizeH="0" baseline="0" dirty="0">
                <a:ln>
                  <a:noFill/>
                </a:ln>
                <a:solidFill>
                  <a:srgbClr val="660066"/>
                </a:solidFill>
                <a:effectLst/>
                <a:latin typeface="Courier New" panose="02070309020205020404" pitchFamily="49" charset="0"/>
              </a:rPr>
              <a:t>StringBuilder</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FFFEEB4-5A51-68F9-33B8-1A012A9923F0}"/>
              </a:ext>
            </a:extLst>
          </p:cNvPr>
          <p:cNvSpPr>
            <a:spLocks noChangeArrowheads="1"/>
          </p:cNvSpPr>
          <p:nvPr/>
        </p:nvSpPr>
        <p:spPr bwMode="auto">
          <a:xfrm>
            <a:off x="405780" y="4292927"/>
            <a:ext cx="4752528" cy="505166"/>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rPr>
              <a:t>val</a:t>
            </a:r>
            <a:r>
              <a:rPr kumimoji="0" lang="en-US" altLang="en-US" sz="1200" b="0" i="0" u="none" strike="noStrike" cap="none" normalizeH="0" baseline="0" dirty="0">
                <a:ln>
                  <a:noFill/>
                </a:ln>
                <a:solidFill>
                  <a:srgbClr val="000000"/>
                </a:solidFill>
                <a:effectLst/>
                <a:latin typeface="Courier New" panose="02070309020205020404" pitchFamily="49" charset="0"/>
              </a:rPr>
              <a:t> sb </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rPr>
              <a:t> </a:t>
            </a:r>
            <a:r>
              <a:rPr kumimoji="0" lang="en-US" altLang="en-US" sz="1200" b="1" i="0" u="none" strike="noStrike" cap="none" normalizeH="0" baseline="0" dirty="0">
                <a:ln>
                  <a:noFill/>
                </a:ln>
                <a:solidFill>
                  <a:srgbClr val="660066"/>
                </a:solidFill>
                <a:effectLst/>
                <a:latin typeface="Courier New" panose="02070309020205020404" pitchFamily="49" charset="0"/>
              </a:rPr>
              <a:t>StringBuilder</a:t>
            </a:r>
            <a:r>
              <a:rPr kumimoji="0" lang="en-US" altLang="en-US" sz="1200" b="0" i="0" u="none" strike="noStrike" cap="none" normalizeH="0" baseline="0" dirty="0">
                <a:ln>
                  <a:noFill/>
                </a:ln>
                <a:solidFill>
                  <a:srgbClr val="666600"/>
                </a:solidFill>
                <a:effectLst/>
                <a:latin typeface="Courier New" panose="02070309020205020404" pitchFamily="49" charset="0"/>
              </a:rPr>
              <a:t>()</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9087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0" name="Rectangle 307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2" name="Arc 308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615" y="775849"/>
            <a:ext cx="2987121"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6450612" y="1700809"/>
            <a:ext cx="5591583" cy="5128188"/>
          </a:xfrm>
        </p:spPr>
        <p:txBody>
          <a:bodyPr vert="horz" lIns="91440" tIns="45720" rIns="91440" bIns="45720" rtlCol="0" anchor="b">
            <a:normAutofit/>
          </a:bodyPr>
          <a:lstStyle/>
          <a:p>
            <a:pPr algn="ctr" defTabSz="914400"/>
            <a:r>
              <a:rPr lang="en-US" sz="1600" b="0" i="0" kern="1200">
                <a:solidFill>
                  <a:srgbClr val="FFFFFF"/>
                </a:solidFill>
                <a:effectLst/>
                <a:latin typeface="+mn-lt"/>
                <a:ea typeface="+mj-ea"/>
                <a:cs typeface="+mj-cs"/>
              </a:rPr>
              <a:t>The question of whether to choose Kotlin or Java for new development has been coming up a lot in the Android community since the Google I/O announcement, although people were already asking the question in February 2016 when Kotlin 1.0 shipped. </a:t>
            </a:r>
            <a:br>
              <a:rPr lang="en-US" sz="1600" b="0" i="0" kern="1200">
                <a:solidFill>
                  <a:srgbClr val="FFFFFF"/>
                </a:solidFill>
                <a:effectLst/>
                <a:latin typeface="+mn-lt"/>
                <a:ea typeface="+mj-ea"/>
                <a:cs typeface="+mj-cs"/>
              </a:rPr>
            </a:b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The short answer is that Kotlin code is safer and more concise </a:t>
            </a: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than Java code, and that Kotlin and Java files can coexist in </a:t>
            </a: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Android apps, so that Kotlin is not only useful for new apps, but </a:t>
            </a: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also for expanding existing Java apps.</a:t>
            </a: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The only cogent argument I have seen for choosing Java over </a:t>
            </a: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Kotlin would be for the case of complete Android development </a:t>
            </a: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newbies. For them, there might be a barrier to surmount given </a:t>
            </a: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that, historically, most Android documentation and examples are</a:t>
            </a: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 in Java. </a:t>
            </a:r>
            <a:br>
              <a:rPr lang="en-US" sz="1600" kern="1200">
                <a:solidFill>
                  <a:srgbClr val="FFFFFF"/>
                </a:solidFill>
                <a:latin typeface="+mn-lt"/>
                <a:ea typeface="+mj-ea"/>
                <a:cs typeface="+mj-cs"/>
              </a:rPr>
            </a:br>
            <a:r>
              <a:rPr lang="en-US" sz="1600" b="0" i="0" kern="1200">
                <a:solidFill>
                  <a:srgbClr val="FFFFFF"/>
                </a:solidFill>
                <a:effectLst/>
                <a:latin typeface="+mn-lt"/>
                <a:ea typeface="+mj-ea"/>
                <a:cs typeface="+mj-cs"/>
              </a:rPr>
              <a:t>On the other hand, converting Java to Kotlin in Android Studio is a </a:t>
            </a:r>
            <a:br>
              <a:rPr lang="en-US" sz="1600" b="0" i="0" kern="1200">
                <a:solidFill>
                  <a:srgbClr val="FFFFFF"/>
                </a:solidFill>
                <a:effectLst/>
                <a:latin typeface="+mn-lt"/>
                <a:ea typeface="+mj-ea"/>
                <a:cs typeface="+mj-cs"/>
              </a:rPr>
            </a:br>
            <a:r>
              <a:rPr lang="en-US" sz="1600" b="0" i="0" kern="1200">
                <a:solidFill>
                  <a:srgbClr val="FFFFFF"/>
                </a:solidFill>
                <a:effectLst/>
                <a:latin typeface="+mn-lt"/>
                <a:ea typeface="+mj-ea"/>
                <a:cs typeface="+mj-cs"/>
              </a:rPr>
              <a:t>simple matter of pasting the Java code into a Kotlin file. In 2022, six years after Kotlin 1.0, I’m not sure this documentation or example barrier still exists in any significant way.</a:t>
            </a:r>
            <a:br>
              <a:rPr lang="en-US" sz="1600" b="0" i="0" kern="1200">
                <a:solidFill>
                  <a:srgbClr val="FFFFFF"/>
                </a:solidFill>
                <a:effectLst/>
                <a:latin typeface="+mn-lt"/>
                <a:ea typeface="+mj-ea"/>
                <a:cs typeface="+mj-cs"/>
              </a:rPr>
            </a:br>
            <a:br>
              <a:rPr lang="en-US" sz="1600" b="0" i="0" kern="1200">
                <a:solidFill>
                  <a:srgbClr val="FFFFFF"/>
                </a:solidFill>
                <a:effectLst/>
                <a:latin typeface="+mn-lt"/>
                <a:ea typeface="+mj-ea"/>
                <a:cs typeface="+mj-cs"/>
              </a:rPr>
            </a:br>
            <a:endParaRPr lang="en-US" sz="1600" b="0" i="0" kern="1200" dirty="0">
              <a:solidFill>
                <a:srgbClr val="FFFFFF"/>
              </a:solidFill>
              <a:effectLst/>
              <a:latin typeface="+mn-lt"/>
              <a:ea typeface="+mj-ea"/>
              <a:cs typeface="+mj-cs"/>
            </a:endParaRPr>
          </a:p>
        </p:txBody>
      </p:sp>
      <p:sp>
        <p:nvSpPr>
          <p:cNvPr id="3" name="Text Placeholder 2"/>
          <p:cNvSpPr>
            <a:spLocks noGrp="1"/>
          </p:cNvSpPr>
          <p:nvPr>
            <p:ph type="body" idx="1"/>
          </p:nvPr>
        </p:nvSpPr>
        <p:spPr>
          <a:xfrm>
            <a:off x="7025578" y="1196752"/>
            <a:ext cx="4466628" cy="504056"/>
          </a:xfrm>
        </p:spPr>
        <p:txBody>
          <a:bodyPr vert="horz" lIns="91440" tIns="45720" rIns="91440" bIns="45720" rtlCol="0">
            <a:normAutofit fontScale="55000" lnSpcReduction="20000"/>
          </a:bodyPr>
          <a:lstStyle/>
          <a:p>
            <a:pPr algn="ctr" defTabSz="914400"/>
            <a:r>
              <a:rPr lang="en-US" sz="6400" b="1" i="0" kern="120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Kotlin vs. Java</a:t>
            </a:r>
          </a:p>
          <a:p>
            <a:pPr algn="ctr" defTabSz="914400"/>
            <a:endParaRPr lang="en-US" sz="2400" kern="1200" dirty="0">
              <a:solidFill>
                <a:srgbClr val="FFFFFF"/>
              </a:solidFill>
              <a:latin typeface="+mn-lt"/>
              <a:ea typeface="+mn-ea"/>
              <a:cs typeface="+mn-cs"/>
            </a:endParaRPr>
          </a:p>
        </p:txBody>
      </p:sp>
      <p:sp>
        <p:nvSpPr>
          <p:cNvPr id="3084" name="Oval 308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67" y="366810"/>
            <a:ext cx="6122787"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descr="Kotlin Vs. Java: What Are the Differences?">
            <a:extLst>
              <a:ext uri="{FF2B5EF4-FFF2-40B4-BE49-F238E27FC236}">
                <a16:creationId xmlns:a16="http://schemas.microsoft.com/office/drawing/2014/main" id="{EA638F41-2F11-B54E-E803-3DCB0E0123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06406" y="2233421"/>
            <a:ext cx="4250948" cy="2391158"/>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1142F-CA89-6D68-1FB7-65ABE9C7EC6A}"/>
              </a:ext>
            </a:extLst>
          </p:cNvPr>
          <p:cNvSpPr txBox="1"/>
          <p:nvPr/>
        </p:nvSpPr>
        <p:spPr>
          <a:xfrm>
            <a:off x="189756" y="188640"/>
            <a:ext cx="11305256" cy="5472608"/>
          </a:xfrm>
          <a:prstGeom prst="rect">
            <a:avLst/>
          </a:prstGeom>
        </p:spPr>
        <p:txBody>
          <a:bodyPr vert="horz" lIns="91440" tIns="45720" rIns="91440" bIns="45720" rtlCol="0" anchor="ctr">
            <a:normAutofit/>
          </a:bodyPr>
          <a:lstStyle/>
          <a:p>
            <a:pPr marR="0">
              <a:lnSpc>
                <a:spcPct val="90000"/>
              </a:lnSpc>
              <a:spcBef>
                <a:spcPts val="300"/>
              </a:spcBef>
              <a:spcAft>
                <a:spcPts val="800"/>
              </a:spcAft>
            </a:pPr>
            <a:r>
              <a:rPr lang="en-US" sz="4000" b="1" spc="-40" dirty="0">
                <a:effectLst>
                  <a:outerShdw blurRad="38100" dist="38100" dir="2700000" algn="tl">
                    <a:srgbClr val="000000">
                      <a:alpha val="43137"/>
                    </a:srgbClr>
                  </a:outerShdw>
                </a:effectLst>
              </a:rPr>
              <a:t>Kotlin for Jetpack Compose</a:t>
            </a:r>
            <a:endParaRPr lang="en-US" sz="4000" b="1" dirty="0">
              <a:effectLst>
                <a:outerShdw blurRad="38100" dist="38100" dir="2700000" algn="tl">
                  <a:srgbClr val="000000">
                    <a:alpha val="43137"/>
                  </a:srgbClr>
                </a:outerShdw>
              </a:effectLst>
            </a:endParaRPr>
          </a:p>
          <a:p>
            <a:pPr marR="0">
              <a:lnSpc>
                <a:spcPct val="90000"/>
              </a:lnSpc>
              <a:spcBef>
                <a:spcPts val="1200"/>
              </a:spcBef>
              <a:spcAft>
                <a:spcPts val="1200"/>
              </a:spcAft>
            </a:pPr>
            <a:r>
              <a:rPr lang="en-US" sz="2000" dirty="0">
                <a:effectLst/>
              </a:rPr>
              <a:t>Jetpack Compose is a modern toolkit for building Android UIs. Compose simplifies and accelerates UI development on Android with less code, powerful tools, and intuitive Kotlin capabilities. With Compose, you can build your UI by defining a set of functions, called composable functions, that take in data and emit UI elements.</a:t>
            </a:r>
          </a:p>
          <a:p>
            <a:pPr marR="0">
              <a:lnSpc>
                <a:spcPct val="90000"/>
              </a:lnSpc>
              <a:spcBef>
                <a:spcPts val="1500"/>
              </a:spcBef>
              <a:spcAft>
                <a:spcPts val="0"/>
              </a:spcAft>
            </a:pPr>
            <a:r>
              <a:rPr lang="en-US" sz="2400" b="1" dirty="0">
                <a:effectLst/>
              </a:rPr>
              <a:t>Composable functions</a:t>
            </a:r>
            <a:endParaRPr lang="en-US" sz="2400" dirty="0">
              <a:effectLst/>
            </a:endParaRPr>
          </a:p>
          <a:p>
            <a:pPr marR="0">
              <a:lnSpc>
                <a:spcPct val="90000"/>
              </a:lnSpc>
              <a:spcBef>
                <a:spcPts val="1200"/>
              </a:spcBef>
              <a:spcAft>
                <a:spcPts val="1200"/>
              </a:spcAft>
            </a:pPr>
            <a:r>
              <a:rPr lang="en-US" sz="2000" dirty="0">
                <a:effectLst/>
              </a:rPr>
              <a:t>Composable functions are the basic building block of a UI in Compose. A composable function:</a:t>
            </a:r>
          </a:p>
          <a:p>
            <a:pPr marL="342900" marR="0" lvl="0" indent="-228600">
              <a:lnSpc>
                <a:spcPct val="90000"/>
              </a:lnSpc>
              <a:spcBef>
                <a:spcPts val="600"/>
              </a:spcBef>
              <a:spcAft>
                <a:spcPts val="600"/>
              </a:spcAft>
              <a:buSzPts val="1000"/>
              <a:buFont typeface="Arial" panose="020B0604020202020204" pitchFamily="34" charset="0"/>
              <a:buChar char="•"/>
              <a:tabLst>
                <a:tab pos="457200" algn="l"/>
              </a:tabLst>
            </a:pPr>
            <a:r>
              <a:rPr lang="en-US" sz="2000" dirty="0">
                <a:effectLst/>
              </a:rPr>
              <a:t>Describes some part of your UI.</a:t>
            </a:r>
          </a:p>
          <a:p>
            <a:pPr marL="342900" marR="0" lvl="0" indent="-228600">
              <a:lnSpc>
                <a:spcPct val="90000"/>
              </a:lnSpc>
              <a:spcBef>
                <a:spcPts val="600"/>
              </a:spcBef>
              <a:spcAft>
                <a:spcPts val="600"/>
              </a:spcAft>
              <a:buSzPts val="1000"/>
              <a:buFont typeface="Arial" panose="020B0604020202020204" pitchFamily="34" charset="0"/>
              <a:buChar char="•"/>
              <a:tabLst>
                <a:tab pos="457200" algn="l"/>
              </a:tabLst>
            </a:pPr>
            <a:r>
              <a:rPr lang="en-US" sz="2000" dirty="0">
                <a:effectLst/>
              </a:rPr>
              <a:t>Doesn't return anything.</a:t>
            </a:r>
          </a:p>
          <a:p>
            <a:pPr marL="342900" marR="0" lvl="0" indent="-228600">
              <a:lnSpc>
                <a:spcPct val="90000"/>
              </a:lnSpc>
              <a:spcBef>
                <a:spcPts val="600"/>
              </a:spcBef>
              <a:spcAft>
                <a:spcPts val="600"/>
              </a:spcAft>
              <a:buSzPts val="1000"/>
              <a:buFont typeface="Arial" panose="020B0604020202020204" pitchFamily="34" charset="0"/>
              <a:buChar char="•"/>
              <a:tabLst>
                <a:tab pos="457200" algn="l"/>
              </a:tabLst>
            </a:pPr>
            <a:r>
              <a:rPr lang="en-US" sz="2000" dirty="0">
                <a:effectLst/>
              </a:rPr>
              <a:t>Takes some input and generates what's shown on the screen.</a:t>
            </a:r>
          </a:p>
          <a:p>
            <a:pPr marL="342900" marR="0" lvl="0" indent="-228600">
              <a:lnSpc>
                <a:spcPct val="90000"/>
              </a:lnSpc>
              <a:spcBef>
                <a:spcPts val="600"/>
              </a:spcBef>
              <a:spcAft>
                <a:spcPts val="600"/>
              </a:spcAft>
              <a:buSzPts val="1000"/>
              <a:buFont typeface="Arial" panose="020B0604020202020204" pitchFamily="34" charset="0"/>
              <a:buChar char="•"/>
              <a:tabLst>
                <a:tab pos="457200" algn="l"/>
              </a:tabLst>
            </a:pPr>
            <a:r>
              <a:rPr lang="en-US" sz="2000" dirty="0">
                <a:effectLst/>
              </a:rPr>
              <a:t>Might emit several UI elements.</a:t>
            </a:r>
          </a:p>
          <a:p>
            <a:pPr marL="0" marR="0" indent="-228600">
              <a:lnSpc>
                <a:spcPct val="90000"/>
              </a:lnSpc>
              <a:spcBef>
                <a:spcPts val="1200"/>
              </a:spcBef>
              <a:spcAft>
                <a:spcPts val="1200"/>
              </a:spcAft>
              <a:buFont typeface="Arial" panose="020B0604020202020204" pitchFamily="34" charset="0"/>
              <a:buChar char="•"/>
            </a:pPr>
            <a:endParaRPr lang="en-US" sz="1400" dirty="0">
              <a:effectLst/>
            </a:endParaRPr>
          </a:p>
        </p:txBody>
      </p:sp>
      <p:pic>
        <p:nvPicPr>
          <p:cNvPr id="7" name="Graphic 6">
            <a:extLst>
              <a:ext uri="{FF2B5EF4-FFF2-40B4-BE49-F238E27FC236}">
                <a16:creationId xmlns:a16="http://schemas.microsoft.com/office/drawing/2014/main" id="{022121C7-746A-0D86-4886-B6E6DFDCB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2524" y="4162425"/>
            <a:ext cx="4791075" cy="2695575"/>
          </a:xfrm>
          <a:prstGeom prst="rect">
            <a:avLst/>
          </a:prstGeom>
        </p:spPr>
      </p:pic>
    </p:spTree>
    <p:extLst>
      <p:ext uri="{BB962C8B-B14F-4D97-AF65-F5344CB8AC3E}">
        <p14:creationId xmlns:p14="http://schemas.microsoft.com/office/powerpoint/2010/main" val="422459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99458" y="1491799"/>
            <a:ext cx="3333749" cy="3498192"/>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08F0E-0AC5-1FF8-9B96-BF3E0BBC7EC2}"/>
              </a:ext>
            </a:extLst>
          </p:cNvPr>
          <p:cNvSpPr>
            <a:spLocks noGrp="1"/>
          </p:cNvSpPr>
          <p:nvPr>
            <p:ph type="title"/>
          </p:nvPr>
        </p:nvSpPr>
        <p:spPr>
          <a:xfrm>
            <a:off x="1028432" y="1967266"/>
            <a:ext cx="2628215" cy="2547257"/>
          </a:xfrm>
          <a:noFill/>
        </p:spPr>
        <p:txBody>
          <a:bodyPr anchor="ctr">
            <a:normAutofit/>
          </a:bodyPr>
          <a:lstStyle/>
          <a:p>
            <a:pPr algn="ctr"/>
            <a:r>
              <a:rPr lang="en-US" sz="3600" b="1">
                <a:solidFill>
                  <a:srgbClr val="FFFFFF"/>
                </a:solidFill>
                <a:effectLst>
                  <a:outerShdw blurRad="38100" dist="38100" dir="2700000" algn="tl">
                    <a:srgbClr val="000000">
                      <a:alpha val="43137"/>
                    </a:srgbClr>
                  </a:outerShdw>
                </a:effectLst>
                <a:latin typeface="+mn-lt"/>
              </a:rPr>
              <a:t>ANDROID QUIZ APP</a:t>
            </a:r>
            <a:endParaRPr lang="en-IN" sz="3600" b="1">
              <a:solidFill>
                <a:srgbClr val="FFFFFF"/>
              </a:solidFill>
              <a:effectLst>
                <a:outerShdw blurRad="38100" dist="38100" dir="2700000" algn="tl">
                  <a:srgbClr val="000000">
                    <a:alpha val="43137"/>
                  </a:srgbClr>
                </a:outerShdw>
              </a:effectLst>
              <a:latin typeface="+mn-lt"/>
            </a:endParaRPr>
          </a:p>
        </p:txBody>
      </p:sp>
      <p:pic>
        <p:nvPicPr>
          <p:cNvPr id="4" name="Picture 3" descr="Graphical user interface, application&#10;&#10;Description automatically generated">
            <a:extLst>
              <a:ext uri="{FF2B5EF4-FFF2-40B4-BE49-F238E27FC236}">
                <a16:creationId xmlns:a16="http://schemas.microsoft.com/office/drawing/2014/main" id="{65B09F59-9244-A6BB-3862-36F46C9F23F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76071" y="1555155"/>
            <a:ext cx="6778935" cy="3745361"/>
          </a:xfrm>
          <a:prstGeom prst="rect">
            <a:avLst/>
          </a:prstGeom>
        </p:spPr>
      </p:pic>
      <p:sp>
        <p:nvSpPr>
          <p:cNvPr id="5" name="TextBox 4">
            <a:extLst>
              <a:ext uri="{FF2B5EF4-FFF2-40B4-BE49-F238E27FC236}">
                <a16:creationId xmlns:a16="http://schemas.microsoft.com/office/drawing/2014/main" id="{CFBD3034-00A3-FBF9-AE82-A24A5806C9D6}"/>
              </a:ext>
            </a:extLst>
          </p:cNvPr>
          <p:cNvSpPr txBox="1"/>
          <p:nvPr/>
        </p:nvSpPr>
        <p:spPr>
          <a:xfrm>
            <a:off x="9095679" y="5100461"/>
            <a:ext cx="245932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teknodiot.com/stock-android-nedir">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374763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44AAE-92A4-ECCF-8868-840E9AD82A29}"/>
              </a:ext>
            </a:extLst>
          </p:cNvPr>
          <p:cNvSpPr txBox="1"/>
          <p:nvPr/>
        </p:nvSpPr>
        <p:spPr>
          <a:xfrm>
            <a:off x="117748" y="44624"/>
            <a:ext cx="11881320" cy="7549120"/>
          </a:xfrm>
          <a:prstGeom prst="rect">
            <a:avLst/>
          </a:prstGeom>
          <a:noFill/>
        </p:spPr>
        <p:txBody>
          <a:bodyPr wrap="square">
            <a:spAutoFit/>
          </a:bodyPr>
          <a:lstStyle/>
          <a:p>
            <a:r>
              <a:rPr lang="en-IN" sz="2800" b="1" dirty="0"/>
              <a:t>android_main.xml</a:t>
            </a:r>
          </a:p>
          <a:p>
            <a:pPr marL="0" indent="0">
              <a:lnSpc>
                <a:spcPct val="100000"/>
              </a:lnSpc>
              <a:spcBef>
                <a:spcPts val="0"/>
              </a:spcBef>
              <a:buNone/>
            </a:pPr>
            <a:r>
              <a:rPr lang="en-IN" sz="1800" dirty="0">
                <a:cs typeface="Arial" panose="020B0604020202020204" pitchFamily="34" charset="0"/>
              </a:rPr>
              <a:t>&lt;?xml version="1.0" encoding="utf-8"?&gt;</a:t>
            </a:r>
          </a:p>
          <a:p>
            <a:pPr marL="0" indent="0">
              <a:lnSpc>
                <a:spcPct val="100000"/>
              </a:lnSpc>
              <a:spcBef>
                <a:spcPts val="0"/>
              </a:spcBef>
              <a:buNone/>
            </a:pPr>
            <a:r>
              <a:rPr lang="en-IN" sz="1800" dirty="0">
                <a:cs typeface="Arial" panose="020B0604020202020204" pitchFamily="34" charset="0"/>
              </a:rPr>
              <a:t>&lt;</a:t>
            </a:r>
            <a:r>
              <a:rPr lang="en-IN" sz="1800" dirty="0" err="1">
                <a:cs typeface="Arial" panose="020B0604020202020204" pitchFamily="34" charset="0"/>
              </a:rPr>
              <a:t>androidx.constraintlayout.widget.ConstraintLayout</a:t>
            </a:r>
            <a:r>
              <a:rPr lang="en-IN" sz="1800" dirty="0">
                <a:cs typeface="Arial" panose="020B0604020202020204" pitchFamily="34" charset="0"/>
              </a:rPr>
              <a:t> </a:t>
            </a:r>
            <a:r>
              <a:rPr lang="en-IN" sz="1800" dirty="0" err="1">
                <a:cs typeface="Arial" panose="020B0604020202020204" pitchFamily="34" charset="0"/>
              </a:rPr>
              <a:t>xmlns:android</a:t>
            </a:r>
            <a:r>
              <a:rPr lang="en-IN" sz="1800" dirty="0">
                <a:cs typeface="Arial" panose="020B0604020202020204" pitchFamily="34" charset="0"/>
              </a:rPr>
              <a:t>="http://schemas.android.com/</a:t>
            </a:r>
            <a:r>
              <a:rPr lang="en-IN" sz="1800" dirty="0" err="1">
                <a:cs typeface="Arial" panose="020B0604020202020204" pitchFamily="34" charset="0"/>
              </a:rPr>
              <a:t>apk</a:t>
            </a:r>
            <a:r>
              <a:rPr lang="en-IN" sz="1800" dirty="0">
                <a:cs typeface="Arial" panose="020B0604020202020204" pitchFamily="34" charset="0"/>
              </a:rPr>
              <a:t>/res/android"    </a:t>
            </a:r>
            <a:r>
              <a:rPr lang="en-IN" sz="1800" dirty="0" err="1">
                <a:cs typeface="Arial" panose="020B0604020202020204" pitchFamily="34" charset="0"/>
              </a:rPr>
              <a:t>xmlns:app</a:t>
            </a:r>
            <a:r>
              <a:rPr lang="en-IN" sz="1800" dirty="0">
                <a:cs typeface="Arial" panose="020B0604020202020204" pitchFamily="34" charset="0"/>
              </a:rPr>
              <a:t>="http://schemas.android.com/</a:t>
            </a:r>
            <a:r>
              <a:rPr lang="en-IN" sz="1800" dirty="0" err="1">
                <a:cs typeface="Arial" panose="020B0604020202020204" pitchFamily="34" charset="0"/>
              </a:rPr>
              <a:t>apk</a:t>
            </a:r>
            <a:r>
              <a:rPr lang="en-IN" sz="1800" dirty="0">
                <a:cs typeface="Arial" panose="020B0604020202020204" pitchFamily="34" charset="0"/>
              </a:rPr>
              <a:t>/res-auto"    </a:t>
            </a:r>
          </a:p>
          <a:p>
            <a:pPr marL="0" indent="0">
              <a:lnSpc>
                <a:spcPct val="100000"/>
              </a:lnSpc>
              <a:spcBef>
                <a:spcPts val="0"/>
              </a:spcBef>
              <a:buNone/>
            </a:pPr>
            <a:r>
              <a:rPr lang="en-IN" sz="1800" dirty="0" err="1">
                <a:cs typeface="Arial" panose="020B0604020202020204" pitchFamily="34" charset="0"/>
              </a:rPr>
              <a:t>xmlns:tools</a:t>
            </a:r>
            <a:r>
              <a:rPr lang="en-IN" sz="1800" dirty="0">
                <a:cs typeface="Arial" panose="020B0604020202020204" pitchFamily="34" charset="0"/>
              </a:rPr>
              <a:t>="http://schemas.android.com/tools"    </a:t>
            </a:r>
          </a:p>
          <a:p>
            <a:pPr marL="0" indent="0">
              <a:lnSpc>
                <a:spcPct val="100000"/>
              </a:lnSpc>
              <a:spcBef>
                <a:spcPts val="0"/>
              </a:spcBef>
              <a:buNone/>
            </a:pPr>
            <a:r>
              <a:rPr lang="en-IN" sz="1800" dirty="0" err="1">
                <a:cs typeface="Arial" panose="020B0604020202020204" pitchFamily="34" charset="0"/>
              </a:rPr>
              <a:t>android:layout_width</a:t>
            </a:r>
            <a:r>
              <a:rPr lang="en-IN" sz="1800" dirty="0">
                <a:cs typeface="Arial" panose="020B0604020202020204" pitchFamily="34" charset="0"/>
              </a:rPr>
              <a:t>="</a:t>
            </a:r>
            <a:r>
              <a:rPr lang="en-IN" sz="1800" dirty="0" err="1">
                <a:cs typeface="Arial" panose="020B0604020202020204" pitchFamily="34" charset="0"/>
              </a:rPr>
              <a:t>match_parent</a:t>
            </a:r>
            <a:r>
              <a:rPr lang="en-IN" sz="1800" dirty="0">
                <a:cs typeface="Arial" panose="020B0604020202020204" pitchFamily="34" charset="0"/>
              </a:rPr>
              <a:t>"    </a:t>
            </a:r>
          </a:p>
          <a:p>
            <a:pPr marL="0" indent="0">
              <a:lnSpc>
                <a:spcPct val="100000"/>
              </a:lnSpc>
              <a:spcBef>
                <a:spcPts val="0"/>
              </a:spcBef>
              <a:buNone/>
            </a:pPr>
            <a:r>
              <a:rPr lang="en-IN" sz="1800" dirty="0" err="1">
                <a:cs typeface="Arial" panose="020B0604020202020204" pitchFamily="34" charset="0"/>
              </a:rPr>
              <a:t>android:layout_height</a:t>
            </a:r>
            <a:r>
              <a:rPr lang="en-IN" sz="1800" dirty="0">
                <a:cs typeface="Arial" panose="020B0604020202020204" pitchFamily="34" charset="0"/>
              </a:rPr>
              <a:t>="</a:t>
            </a:r>
            <a:r>
              <a:rPr lang="en-IN" sz="1800" dirty="0" err="1">
                <a:cs typeface="Arial" panose="020B0604020202020204" pitchFamily="34" charset="0"/>
              </a:rPr>
              <a:t>match_parent</a:t>
            </a:r>
            <a:r>
              <a:rPr lang="en-IN" sz="1800" dirty="0">
                <a:cs typeface="Arial" panose="020B0604020202020204" pitchFamily="34" charset="0"/>
              </a:rPr>
              <a:t>"    </a:t>
            </a:r>
          </a:p>
          <a:p>
            <a:pPr marL="0" indent="0">
              <a:lnSpc>
                <a:spcPct val="100000"/>
              </a:lnSpc>
              <a:spcBef>
                <a:spcPts val="0"/>
              </a:spcBef>
              <a:buNone/>
            </a:pPr>
            <a:r>
              <a:rPr lang="en-IN" sz="1800" dirty="0" err="1">
                <a:cs typeface="Arial" panose="020B0604020202020204" pitchFamily="34" charset="0"/>
              </a:rPr>
              <a:t>tools:context</a:t>
            </a:r>
            <a:r>
              <a:rPr lang="en-IN" sz="1800" dirty="0">
                <a:cs typeface="Arial" panose="020B0604020202020204" pitchFamily="34" charset="0"/>
              </a:rPr>
              <a:t>=".</a:t>
            </a:r>
            <a:r>
              <a:rPr lang="en-IN" sz="1800" dirty="0" err="1">
                <a:cs typeface="Arial" panose="020B0604020202020204" pitchFamily="34" charset="0"/>
              </a:rPr>
              <a:t>MainActivity</a:t>
            </a:r>
            <a:r>
              <a:rPr lang="en-IN" sz="1800" dirty="0">
                <a:cs typeface="Arial" panose="020B0604020202020204" pitchFamily="34" charset="0"/>
              </a:rPr>
              <a:t>"&gt;</a:t>
            </a:r>
          </a:p>
          <a:p>
            <a:pPr marL="0" indent="0">
              <a:lnSpc>
                <a:spcPct val="100000"/>
              </a:lnSpc>
              <a:spcBef>
                <a:spcPts val="0"/>
              </a:spcBef>
              <a:buNone/>
            </a:pPr>
            <a:endParaRPr lang="en-IN" sz="1800" dirty="0">
              <a:cs typeface="Arial" panose="020B0604020202020204" pitchFamily="34" charset="0"/>
            </a:endParaRPr>
          </a:p>
          <a:p>
            <a:pPr marL="0" indent="0">
              <a:lnSpc>
                <a:spcPct val="120000"/>
              </a:lnSpc>
              <a:spcBef>
                <a:spcPts val="0"/>
              </a:spcBef>
              <a:buNone/>
            </a:pPr>
            <a:r>
              <a:rPr lang="en-IN" sz="1800" dirty="0">
                <a:cs typeface="Arial" panose="020B0604020202020204" pitchFamily="34" charset="0"/>
              </a:rPr>
              <a:t>&lt;</a:t>
            </a:r>
            <a:r>
              <a:rPr lang="en-IN" sz="1800" dirty="0" err="1">
                <a:cs typeface="Arial" panose="020B0604020202020204" pitchFamily="34" charset="0"/>
              </a:rPr>
              <a:t>TextView</a:t>
            </a:r>
            <a:r>
              <a:rPr lang="en-IN" sz="1800" dirty="0">
                <a:cs typeface="Arial" panose="020B0604020202020204" pitchFamily="34" charset="0"/>
              </a:rPr>
              <a:t>        </a:t>
            </a:r>
          </a:p>
          <a:p>
            <a:pPr marL="0" indent="0">
              <a:lnSpc>
                <a:spcPct val="120000"/>
              </a:lnSpc>
              <a:spcBef>
                <a:spcPts val="0"/>
              </a:spcBef>
              <a:buNone/>
            </a:pPr>
            <a:r>
              <a:rPr lang="en-IN" sz="1800" dirty="0" err="1">
                <a:cs typeface="Arial" panose="020B0604020202020204" pitchFamily="34" charset="0"/>
              </a:rPr>
              <a:t>android:id</a:t>
            </a:r>
            <a:r>
              <a:rPr lang="en-IN" sz="1800" dirty="0">
                <a:cs typeface="Arial" panose="020B0604020202020204" pitchFamily="34" charset="0"/>
              </a:rPr>
              <a:t>="@+id/textView2"        </a:t>
            </a:r>
          </a:p>
          <a:p>
            <a:pPr marL="0" indent="0">
              <a:lnSpc>
                <a:spcPct val="120000"/>
              </a:lnSpc>
              <a:spcBef>
                <a:spcPts val="0"/>
              </a:spcBef>
              <a:buNone/>
            </a:pPr>
            <a:r>
              <a:rPr lang="en-IN" sz="1800" dirty="0" err="1">
                <a:cs typeface="Arial" panose="020B0604020202020204" pitchFamily="34" charset="0"/>
              </a:rPr>
              <a:t>android:layout_width</a:t>
            </a:r>
            <a:r>
              <a:rPr lang="en-IN" sz="1800" dirty="0">
                <a:cs typeface="Arial" panose="020B0604020202020204" pitchFamily="34" charset="0"/>
              </a:rPr>
              <a:t>="</a:t>
            </a:r>
            <a:r>
              <a:rPr lang="en-IN" sz="1800" dirty="0" err="1">
                <a:cs typeface="Arial" panose="020B0604020202020204" pitchFamily="34" charset="0"/>
              </a:rPr>
              <a:t>wrap_content</a:t>
            </a:r>
            <a:r>
              <a:rPr lang="en-IN" sz="1800" dirty="0">
                <a:cs typeface="Arial" panose="020B0604020202020204" pitchFamily="34" charset="0"/>
              </a:rPr>
              <a:t>"       </a:t>
            </a:r>
          </a:p>
          <a:p>
            <a:pPr marL="0" indent="0">
              <a:lnSpc>
                <a:spcPct val="120000"/>
              </a:lnSpc>
              <a:spcBef>
                <a:spcPts val="0"/>
              </a:spcBef>
              <a:buNone/>
            </a:pPr>
            <a:r>
              <a:rPr lang="en-IN" sz="1800" dirty="0" err="1">
                <a:cs typeface="Arial" panose="020B0604020202020204" pitchFamily="34" charset="0"/>
              </a:rPr>
              <a:t>android:layout_height</a:t>
            </a:r>
            <a:r>
              <a:rPr lang="en-IN" sz="1800" dirty="0">
                <a:cs typeface="Arial" panose="020B0604020202020204" pitchFamily="34" charset="0"/>
              </a:rPr>
              <a:t>="</a:t>
            </a:r>
            <a:r>
              <a:rPr lang="en-IN" sz="1800" dirty="0" err="1">
                <a:cs typeface="Arial" panose="020B0604020202020204" pitchFamily="34" charset="0"/>
              </a:rPr>
              <a:t>wrap_content</a:t>
            </a:r>
            <a:r>
              <a:rPr lang="en-IN" sz="1800" dirty="0">
                <a:cs typeface="Arial" panose="020B0604020202020204" pitchFamily="34" charset="0"/>
              </a:rPr>
              <a:t>"       </a:t>
            </a:r>
          </a:p>
          <a:p>
            <a:pPr marL="0" indent="0">
              <a:lnSpc>
                <a:spcPct val="120000"/>
              </a:lnSpc>
              <a:spcBef>
                <a:spcPts val="0"/>
              </a:spcBef>
              <a:buNone/>
            </a:pPr>
            <a:r>
              <a:rPr lang="en-IN" sz="1800" dirty="0" err="1">
                <a:cs typeface="Arial" panose="020B0604020202020204" pitchFamily="34" charset="0"/>
              </a:rPr>
              <a:t>android:text</a:t>
            </a:r>
            <a:r>
              <a:rPr lang="en-IN" sz="1800" dirty="0">
                <a:cs typeface="Arial" panose="020B0604020202020204" pitchFamily="34" charset="0"/>
              </a:rPr>
              <a:t>="Android Quiz!"        </a:t>
            </a:r>
          </a:p>
          <a:p>
            <a:pPr marL="0" indent="0">
              <a:lnSpc>
                <a:spcPct val="120000"/>
              </a:lnSpc>
              <a:spcBef>
                <a:spcPts val="0"/>
              </a:spcBef>
              <a:buNone/>
            </a:pPr>
            <a:r>
              <a:rPr lang="en-IN" sz="1800" dirty="0" err="1">
                <a:cs typeface="Arial" panose="020B0604020202020204" pitchFamily="34" charset="0"/>
              </a:rPr>
              <a:t>android:textSize</a:t>
            </a:r>
            <a:r>
              <a:rPr lang="en-IN" sz="1800" dirty="0">
                <a:cs typeface="Arial" panose="020B0604020202020204" pitchFamily="34" charset="0"/>
              </a:rPr>
              <a:t>="20sp"        </a:t>
            </a:r>
          </a:p>
          <a:p>
            <a:pPr marL="0" indent="0">
              <a:lnSpc>
                <a:spcPct val="120000"/>
              </a:lnSpc>
              <a:spcBef>
                <a:spcPts val="0"/>
              </a:spcBef>
              <a:buNone/>
            </a:pPr>
            <a:r>
              <a:rPr lang="en-IN" sz="1800" dirty="0" err="1">
                <a:cs typeface="Arial" panose="020B0604020202020204" pitchFamily="34" charset="0"/>
              </a:rPr>
              <a:t>app:layout_constraintBottom_toBottomOf</a:t>
            </a:r>
            <a:r>
              <a:rPr lang="en-IN" sz="1800" dirty="0">
                <a:cs typeface="Arial" panose="020B0604020202020204" pitchFamily="34" charset="0"/>
              </a:rPr>
              <a:t>="parent"        </a:t>
            </a:r>
          </a:p>
          <a:p>
            <a:pPr marL="0" indent="0">
              <a:lnSpc>
                <a:spcPct val="120000"/>
              </a:lnSpc>
              <a:spcBef>
                <a:spcPts val="0"/>
              </a:spcBef>
              <a:buNone/>
            </a:pPr>
            <a:r>
              <a:rPr lang="en-IN" sz="1800" dirty="0" err="1">
                <a:cs typeface="Arial" panose="020B0604020202020204" pitchFamily="34" charset="0"/>
              </a:rPr>
              <a:t>app:layout_constraintHorizontal_bias</a:t>
            </a:r>
            <a:r>
              <a:rPr lang="en-IN" sz="1800" dirty="0">
                <a:cs typeface="Arial" panose="020B0604020202020204" pitchFamily="34" charset="0"/>
              </a:rPr>
              <a:t>="0.498"        </a:t>
            </a:r>
          </a:p>
          <a:p>
            <a:pPr marL="0" indent="0">
              <a:lnSpc>
                <a:spcPct val="120000"/>
              </a:lnSpc>
              <a:spcBef>
                <a:spcPts val="0"/>
              </a:spcBef>
              <a:buNone/>
            </a:pPr>
            <a:r>
              <a:rPr lang="en-IN" sz="1800" dirty="0" err="1">
                <a:cs typeface="Arial" panose="020B0604020202020204" pitchFamily="34" charset="0"/>
              </a:rPr>
              <a:t>app:layout_constraintLeft_toLeftOf</a:t>
            </a:r>
            <a:r>
              <a:rPr lang="en-IN" sz="1800" dirty="0">
                <a:cs typeface="Arial" panose="020B0604020202020204" pitchFamily="34" charset="0"/>
              </a:rPr>
              <a:t>="parent"        </a:t>
            </a:r>
          </a:p>
          <a:p>
            <a:pPr marL="0" indent="0">
              <a:lnSpc>
                <a:spcPct val="120000"/>
              </a:lnSpc>
              <a:spcBef>
                <a:spcPts val="0"/>
              </a:spcBef>
              <a:buNone/>
            </a:pPr>
            <a:r>
              <a:rPr lang="en-IN" sz="1800" dirty="0" err="1">
                <a:cs typeface="Arial" panose="020B0604020202020204" pitchFamily="34" charset="0"/>
              </a:rPr>
              <a:t>app:layout_constraintRight_toRightOf</a:t>
            </a:r>
            <a:r>
              <a:rPr lang="en-IN" sz="1800" dirty="0">
                <a:cs typeface="Arial" panose="020B0604020202020204" pitchFamily="34" charset="0"/>
              </a:rPr>
              <a:t>="parent"        </a:t>
            </a:r>
          </a:p>
          <a:p>
            <a:pPr marL="0" indent="0">
              <a:lnSpc>
                <a:spcPct val="120000"/>
              </a:lnSpc>
              <a:spcBef>
                <a:spcPts val="0"/>
              </a:spcBef>
              <a:buNone/>
            </a:pPr>
            <a:r>
              <a:rPr lang="en-IN" sz="1800" dirty="0" err="1">
                <a:cs typeface="Arial" panose="020B0604020202020204" pitchFamily="34" charset="0"/>
              </a:rPr>
              <a:t>app:layout_constraintTop_toTopOf</a:t>
            </a:r>
            <a:r>
              <a:rPr lang="en-IN" sz="1800" dirty="0">
                <a:cs typeface="Arial" panose="020B0604020202020204" pitchFamily="34" charset="0"/>
              </a:rPr>
              <a:t>="parent"        </a:t>
            </a:r>
          </a:p>
          <a:p>
            <a:pPr marL="0" indent="0">
              <a:lnSpc>
                <a:spcPct val="120000"/>
              </a:lnSpc>
              <a:spcBef>
                <a:spcPts val="0"/>
              </a:spcBef>
              <a:buNone/>
            </a:pPr>
            <a:r>
              <a:rPr lang="en-IN" sz="1800" dirty="0" err="1">
                <a:cs typeface="Arial" panose="020B0604020202020204" pitchFamily="34" charset="0"/>
              </a:rPr>
              <a:t>app:layout_constraintVertical_bias</a:t>
            </a:r>
            <a:r>
              <a:rPr lang="en-IN" sz="1800" dirty="0">
                <a:cs typeface="Arial" panose="020B0604020202020204" pitchFamily="34" charset="0"/>
              </a:rPr>
              <a:t>="0.117" /&gt;</a:t>
            </a:r>
          </a:p>
          <a:p>
            <a:endParaRPr lang="en-IN" dirty="0"/>
          </a:p>
          <a:p>
            <a:endParaRPr lang="en-IN" dirty="0"/>
          </a:p>
          <a:p>
            <a:endParaRPr lang="en-US" dirty="0"/>
          </a:p>
        </p:txBody>
      </p:sp>
    </p:spTree>
    <p:extLst>
      <p:ext uri="{BB962C8B-B14F-4D97-AF65-F5344CB8AC3E}">
        <p14:creationId xmlns:p14="http://schemas.microsoft.com/office/powerpoint/2010/main" val="756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1828</TotalTime>
  <Words>1835</Words>
  <Application>Microsoft Office PowerPoint</Application>
  <PresentationFormat>Custom</PresentationFormat>
  <Paragraphs>160</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Courier New</vt:lpstr>
      <vt:lpstr>Palatino Linotype</vt:lpstr>
      <vt:lpstr>Wingdings</vt:lpstr>
      <vt:lpstr>Office Theme</vt:lpstr>
      <vt:lpstr>MOOCS</vt:lpstr>
      <vt:lpstr>What is Kotlin in Android</vt:lpstr>
      <vt:lpstr>PowerPoint Presentation</vt:lpstr>
      <vt:lpstr>Kotlin as a more concise Java language</vt:lpstr>
      <vt:lpstr>PowerPoint Presentation</vt:lpstr>
      <vt:lpstr>The question of whether to choose Kotlin or Java for new development has been coming up a lot in the Android community since the Google I/O announcement, although people were already asking the question in February 2016 when Kotlin 1.0 shipped.   The short answer is that Kotlin code is safer and more concise  than Java code, and that Kotlin and Java files can coexist in  Android apps, so that Kotlin is not only useful for new apps, but  also for expanding existing Java apps. The only cogent argument I have seen for choosing Java over  Kotlin would be for the case of complete Android development  newbies. For them, there might be a barrier to surmount given  that, historically, most Android documentation and examples are  in Java.  On the other hand, converting Java to Kotlin in Android Studio is a  simple matter of pasting the Java code into a Kotlin file. In 2022, six years after Kotlin 1.0, I’m not sure this documentation or example barrier still exists in any significant way.  </vt:lpstr>
      <vt:lpstr>PowerPoint Presentation</vt:lpstr>
      <vt:lpstr>ANDROID QUIZ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Gurpreet Jassal</dc:creator>
  <cp:lastModifiedBy>Gurpreet Jassal</cp:lastModifiedBy>
  <cp:revision>10</cp:revision>
  <dcterms:created xsi:type="dcterms:W3CDTF">2022-11-05T12:39:40Z</dcterms:created>
  <dcterms:modified xsi:type="dcterms:W3CDTF">2022-12-27T14:27:43Z</dcterms:modified>
</cp:coreProperties>
</file>