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62" r:id="rId4"/>
    <p:sldId id="263" r:id="rId5"/>
    <p:sldId id="264" r:id="rId6"/>
    <p:sldId id="268" r:id="rId7"/>
    <p:sldId id="265"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p:cViewPr varScale="1">
        <p:scale>
          <a:sx n="74" d="100"/>
          <a:sy n="74" d="100"/>
        </p:scale>
        <p:origin x="-120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Revenue</a:t>
            </a:r>
            <a:r>
              <a:rPr lang="en-US" baseline="0" dirty="0" smtClean="0"/>
              <a:t> Chart</a:t>
            </a:r>
            <a:endParaRPr lang="en-US" dirty="0"/>
          </a:p>
        </c:rich>
      </c:tx>
      <c:layout/>
      <c:overlay val="0"/>
      <c:spPr>
        <a:noFill/>
        <a:ln>
          <a:noFill/>
        </a:ln>
        <a:effectLst/>
      </c:spPr>
    </c:title>
    <c:autoTitleDeleted val="0"/>
    <c:plotArea>
      <c:layout>
        <c:manualLayout>
          <c:layoutTarget val="inner"/>
          <c:xMode val="edge"/>
          <c:yMode val="edge"/>
          <c:x val="0.14211695928302218"/>
          <c:y val="0.30646899606299211"/>
          <c:w val="0.81658397368566538"/>
          <c:h val="0.54536368110236222"/>
        </c:manualLayout>
      </c:layout>
      <c:barChart>
        <c:barDir val="col"/>
        <c:grouping val="clustered"/>
        <c:varyColors val="0"/>
        <c:ser>
          <c:idx val="0"/>
          <c:order val="0"/>
          <c:tx>
            <c:strRef>
              <c:f>Sheet1!$B$1</c:f>
              <c:strCache>
                <c:ptCount val="1"/>
                <c:pt idx="0">
                  <c:v>Revenues</c:v>
                </c:pt>
              </c:strCache>
            </c:strRef>
          </c:tx>
          <c:spPr>
            <a:solidFill>
              <a:schemeClr val="accent1"/>
            </a:solidFill>
            <a:ln>
              <a:noFill/>
            </a:ln>
            <a:effectLst/>
          </c:spPr>
          <c:invertIfNegative val="0"/>
          <c:cat>
            <c:strRef>
              <c:f>Sheet1!$A$2:$A$5</c:f>
              <c:strCache>
                <c:ptCount val="3"/>
                <c:pt idx="0">
                  <c:v>6 Months</c:v>
                </c:pt>
                <c:pt idx="1">
                  <c:v>12 Months</c:v>
                </c:pt>
                <c:pt idx="2">
                  <c:v>24 Months</c:v>
                </c:pt>
              </c:strCache>
            </c:strRef>
          </c:cat>
          <c:val>
            <c:numRef>
              <c:f>Sheet1!$B$2:$B$5</c:f>
              <c:numCache>
                <c:formatCode>General</c:formatCode>
                <c:ptCount val="4"/>
                <c:pt idx="0">
                  <c:v>72000</c:v>
                </c:pt>
                <c:pt idx="1">
                  <c:v>252000</c:v>
                </c:pt>
                <c:pt idx="2">
                  <c:v>800000</c:v>
                </c:pt>
              </c:numCache>
            </c:numRef>
          </c:val>
          <c:extLst xmlns:c16r2="http://schemas.microsoft.com/office/drawing/2015/06/chart">
            <c:ext xmlns:c16="http://schemas.microsoft.com/office/drawing/2014/chart" uri="{C3380CC4-5D6E-409C-BE32-E72D297353CC}">
              <c16:uniqueId val="{00000000-CA69-4FED-B23A-840929740C42}"/>
            </c:ext>
          </c:extLst>
        </c:ser>
        <c:ser>
          <c:idx val="1"/>
          <c:order val="1"/>
          <c:tx>
            <c:strRef>
              <c:f>Sheet1!$C$1</c:f>
              <c:strCache>
                <c:ptCount val="1"/>
                <c:pt idx="0">
                  <c:v>Column2</c:v>
                </c:pt>
              </c:strCache>
            </c:strRef>
          </c:tx>
          <c:spPr>
            <a:solidFill>
              <a:schemeClr val="accent2"/>
            </a:solidFill>
            <a:ln>
              <a:noFill/>
            </a:ln>
            <a:effectLst/>
          </c:spPr>
          <c:invertIfNegative val="0"/>
          <c:cat>
            <c:strRef>
              <c:f>Sheet1!$A$2:$A$5</c:f>
              <c:strCache>
                <c:ptCount val="3"/>
                <c:pt idx="0">
                  <c:v>6 Months</c:v>
                </c:pt>
                <c:pt idx="1">
                  <c:v>12 Months</c:v>
                </c:pt>
                <c:pt idx="2">
                  <c:v>24 Months</c:v>
                </c:pt>
              </c:strCache>
            </c:strRef>
          </c:cat>
          <c:val>
            <c:numRef>
              <c:f>Sheet1!$C$2:$C$5</c:f>
              <c:numCache>
                <c:formatCode>General</c:formatCode>
                <c:ptCount val="4"/>
              </c:numCache>
            </c:numRef>
          </c:val>
          <c:extLst xmlns:c16r2="http://schemas.microsoft.com/office/drawing/2015/06/chart">
            <c:ext xmlns:c16="http://schemas.microsoft.com/office/drawing/2014/chart" uri="{C3380CC4-5D6E-409C-BE32-E72D297353CC}">
              <c16:uniqueId val="{00000001-CA69-4FED-B23A-840929740C42}"/>
            </c:ext>
          </c:extLst>
        </c:ser>
        <c:ser>
          <c:idx val="2"/>
          <c:order val="2"/>
          <c:tx>
            <c:strRef>
              <c:f>Sheet1!$D$1</c:f>
              <c:strCache>
                <c:ptCount val="1"/>
                <c:pt idx="0">
                  <c:v>Column3</c:v>
                </c:pt>
              </c:strCache>
            </c:strRef>
          </c:tx>
          <c:spPr>
            <a:solidFill>
              <a:schemeClr val="accent3"/>
            </a:solidFill>
            <a:ln>
              <a:noFill/>
            </a:ln>
            <a:effectLst/>
          </c:spPr>
          <c:invertIfNegative val="0"/>
          <c:cat>
            <c:strRef>
              <c:f>Sheet1!$A$2:$A$5</c:f>
              <c:strCache>
                <c:ptCount val="3"/>
                <c:pt idx="0">
                  <c:v>6 Months</c:v>
                </c:pt>
                <c:pt idx="1">
                  <c:v>12 Months</c:v>
                </c:pt>
                <c:pt idx="2">
                  <c:v>24 Months</c:v>
                </c:pt>
              </c:strCache>
            </c:strRef>
          </c:cat>
          <c:val>
            <c:numRef>
              <c:f>Sheet1!$D$2:$D$5</c:f>
              <c:numCache>
                <c:formatCode>General</c:formatCode>
                <c:ptCount val="4"/>
              </c:numCache>
            </c:numRef>
          </c:val>
          <c:extLst xmlns:c16r2="http://schemas.microsoft.com/office/drawing/2015/06/chart">
            <c:ext xmlns:c16="http://schemas.microsoft.com/office/drawing/2014/chart" uri="{C3380CC4-5D6E-409C-BE32-E72D297353CC}">
              <c16:uniqueId val="{00000002-CA69-4FED-B23A-840929740C42}"/>
            </c:ext>
          </c:extLst>
        </c:ser>
        <c:dLbls>
          <c:showLegendKey val="0"/>
          <c:showVal val="0"/>
          <c:showCatName val="0"/>
          <c:showSerName val="0"/>
          <c:showPercent val="0"/>
          <c:showBubbleSize val="0"/>
        </c:dLbls>
        <c:gapWidth val="219"/>
        <c:overlap val="-27"/>
        <c:axId val="171657856"/>
        <c:axId val="171667840"/>
      </c:barChart>
      <c:catAx>
        <c:axId val="17165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667840"/>
        <c:crosses val="autoZero"/>
        <c:auto val="1"/>
        <c:lblAlgn val="ctr"/>
        <c:lblOffset val="100"/>
        <c:noMultiLvlLbl val="0"/>
      </c:catAx>
      <c:valAx>
        <c:axId val="171667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65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3D05730-0871-40AF-B55A-D4910BE06B77}" type="datetimeFigureOut">
              <a:rPr lang="en-IN" smtClean="0"/>
              <a:t>30-08-2021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4F85F-4B73-4505-8D16-9D77748581D9}" type="slidenum">
              <a:rPr lang="en-IN" smtClean="0"/>
              <a:t>‹#›</a:t>
            </a:fld>
            <a:endParaRPr lang="en-IN"/>
          </a:p>
        </p:txBody>
      </p:sp>
    </p:spTree>
    <p:extLst>
      <p:ext uri="{BB962C8B-B14F-4D97-AF65-F5344CB8AC3E}">
        <p14:creationId xmlns:p14="http://schemas.microsoft.com/office/powerpoint/2010/main" val="4286636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D05730-0871-40AF-B55A-D4910BE06B77}" type="datetimeFigureOut">
              <a:rPr lang="en-IN" smtClean="0"/>
              <a:t>30-08-2021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4F85F-4B73-4505-8D16-9D77748581D9}" type="slidenum">
              <a:rPr lang="en-IN" smtClean="0"/>
              <a:t>‹#›</a:t>
            </a:fld>
            <a:endParaRPr lang="en-IN"/>
          </a:p>
        </p:txBody>
      </p:sp>
    </p:spTree>
    <p:extLst>
      <p:ext uri="{BB962C8B-B14F-4D97-AF65-F5344CB8AC3E}">
        <p14:creationId xmlns:p14="http://schemas.microsoft.com/office/powerpoint/2010/main" val="64788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D05730-0871-40AF-B55A-D4910BE06B77}" type="datetimeFigureOut">
              <a:rPr lang="en-IN" smtClean="0"/>
              <a:t>30-08-2021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4F85F-4B73-4505-8D16-9D77748581D9}" type="slidenum">
              <a:rPr lang="en-IN" smtClean="0"/>
              <a:t>‹#›</a:t>
            </a:fld>
            <a:endParaRPr lang="en-IN"/>
          </a:p>
        </p:txBody>
      </p:sp>
    </p:spTree>
    <p:extLst>
      <p:ext uri="{BB962C8B-B14F-4D97-AF65-F5344CB8AC3E}">
        <p14:creationId xmlns:p14="http://schemas.microsoft.com/office/powerpoint/2010/main" val="3778620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D05730-0871-40AF-B55A-D4910BE06B77}" type="datetimeFigureOut">
              <a:rPr lang="en-IN" smtClean="0"/>
              <a:t>30-08-2021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4F85F-4B73-4505-8D16-9D77748581D9}" type="slidenum">
              <a:rPr lang="en-IN" smtClean="0"/>
              <a:t>‹#›</a:t>
            </a:fld>
            <a:endParaRPr lang="en-IN"/>
          </a:p>
        </p:txBody>
      </p:sp>
    </p:spTree>
    <p:extLst>
      <p:ext uri="{BB962C8B-B14F-4D97-AF65-F5344CB8AC3E}">
        <p14:creationId xmlns:p14="http://schemas.microsoft.com/office/powerpoint/2010/main" val="4108172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D05730-0871-40AF-B55A-D4910BE06B77}" type="datetimeFigureOut">
              <a:rPr lang="en-IN" smtClean="0"/>
              <a:t>30-08-2021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4F85F-4B73-4505-8D16-9D77748581D9}" type="slidenum">
              <a:rPr lang="en-IN" smtClean="0"/>
              <a:t>‹#›</a:t>
            </a:fld>
            <a:endParaRPr lang="en-IN"/>
          </a:p>
        </p:txBody>
      </p:sp>
    </p:spTree>
    <p:extLst>
      <p:ext uri="{BB962C8B-B14F-4D97-AF65-F5344CB8AC3E}">
        <p14:creationId xmlns:p14="http://schemas.microsoft.com/office/powerpoint/2010/main" val="1931343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3D05730-0871-40AF-B55A-D4910BE06B77}" type="datetimeFigureOut">
              <a:rPr lang="en-IN" smtClean="0"/>
              <a:t>30-08-2021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24F85F-4B73-4505-8D16-9D77748581D9}" type="slidenum">
              <a:rPr lang="en-IN" smtClean="0"/>
              <a:t>‹#›</a:t>
            </a:fld>
            <a:endParaRPr lang="en-IN"/>
          </a:p>
        </p:txBody>
      </p:sp>
    </p:spTree>
    <p:extLst>
      <p:ext uri="{BB962C8B-B14F-4D97-AF65-F5344CB8AC3E}">
        <p14:creationId xmlns:p14="http://schemas.microsoft.com/office/powerpoint/2010/main" val="8966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3D05730-0871-40AF-B55A-D4910BE06B77}" type="datetimeFigureOut">
              <a:rPr lang="en-IN" smtClean="0"/>
              <a:t>30-08-2021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24F85F-4B73-4505-8D16-9D77748581D9}" type="slidenum">
              <a:rPr lang="en-IN" smtClean="0"/>
              <a:t>‹#›</a:t>
            </a:fld>
            <a:endParaRPr lang="en-IN"/>
          </a:p>
        </p:txBody>
      </p:sp>
    </p:spTree>
    <p:extLst>
      <p:ext uri="{BB962C8B-B14F-4D97-AF65-F5344CB8AC3E}">
        <p14:creationId xmlns:p14="http://schemas.microsoft.com/office/powerpoint/2010/main" val="350301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3D05730-0871-40AF-B55A-D4910BE06B77}" type="datetimeFigureOut">
              <a:rPr lang="en-IN" smtClean="0"/>
              <a:t>30-08-2021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24F85F-4B73-4505-8D16-9D77748581D9}" type="slidenum">
              <a:rPr lang="en-IN" smtClean="0"/>
              <a:t>‹#›</a:t>
            </a:fld>
            <a:endParaRPr lang="en-IN"/>
          </a:p>
        </p:txBody>
      </p:sp>
    </p:spTree>
    <p:extLst>
      <p:ext uri="{BB962C8B-B14F-4D97-AF65-F5344CB8AC3E}">
        <p14:creationId xmlns:p14="http://schemas.microsoft.com/office/powerpoint/2010/main" val="179012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05730-0871-40AF-B55A-D4910BE06B77}" type="datetimeFigureOut">
              <a:rPr lang="en-IN" smtClean="0"/>
              <a:t>30-08-2021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24F85F-4B73-4505-8D16-9D77748581D9}" type="slidenum">
              <a:rPr lang="en-IN" smtClean="0"/>
              <a:t>‹#›</a:t>
            </a:fld>
            <a:endParaRPr lang="en-IN"/>
          </a:p>
        </p:txBody>
      </p:sp>
    </p:spTree>
    <p:extLst>
      <p:ext uri="{BB962C8B-B14F-4D97-AF65-F5344CB8AC3E}">
        <p14:creationId xmlns:p14="http://schemas.microsoft.com/office/powerpoint/2010/main" val="2899546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D05730-0871-40AF-B55A-D4910BE06B77}" type="datetimeFigureOut">
              <a:rPr lang="en-IN" smtClean="0"/>
              <a:t>30-08-2021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24F85F-4B73-4505-8D16-9D77748581D9}" type="slidenum">
              <a:rPr lang="en-IN" smtClean="0"/>
              <a:t>‹#›</a:t>
            </a:fld>
            <a:endParaRPr lang="en-IN"/>
          </a:p>
        </p:txBody>
      </p:sp>
    </p:spTree>
    <p:extLst>
      <p:ext uri="{BB962C8B-B14F-4D97-AF65-F5344CB8AC3E}">
        <p14:creationId xmlns:p14="http://schemas.microsoft.com/office/powerpoint/2010/main" val="290423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D05730-0871-40AF-B55A-D4910BE06B77}" type="datetimeFigureOut">
              <a:rPr lang="en-IN" smtClean="0"/>
              <a:t>30-08-2021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24F85F-4B73-4505-8D16-9D77748581D9}" type="slidenum">
              <a:rPr lang="en-IN" smtClean="0"/>
              <a:t>‹#›</a:t>
            </a:fld>
            <a:endParaRPr lang="en-IN"/>
          </a:p>
        </p:txBody>
      </p:sp>
    </p:spTree>
    <p:extLst>
      <p:ext uri="{BB962C8B-B14F-4D97-AF65-F5344CB8AC3E}">
        <p14:creationId xmlns:p14="http://schemas.microsoft.com/office/powerpoint/2010/main" val="2412802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05730-0871-40AF-B55A-D4910BE06B77}" type="datetimeFigureOut">
              <a:rPr lang="en-IN" smtClean="0"/>
              <a:t>30-08-2021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4F85F-4B73-4505-8D16-9D77748581D9}" type="slidenum">
              <a:rPr lang="en-IN" smtClean="0"/>
              <a:t>‹#›</a:t>
            </a:fld>
            <a:endParaRPr lang="en-IN"/>
          </a:p>
        </p:txBody>
      </p:sp>
    </p:spTree>
    <p:extLst>
      <p:ext uri="{BB962C8B-B14F-4D97-AF65-F5344CB8AC3E}">
        <p14:creationId xmlns:p14="http://schemas.microsoft.com/office/powerpoint/2010/main" val="1724398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bwMode="auto">
          <a:xfrm>
            <a:off x="611560" y="1988840"/>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marL="171450" indent="-171450">
              <a:spcBef>
                <a:spcPct val="30000"/>
              </a:spcBef>
            </a:pPr>
            <a:r>
              <a:rPr lang="en-US" altLang="en-US" dirty="0" smtClean="0"/>
              <a:t>Venture  Story &amp; Fund Ask</a:t>
            </a:r>
            <a:br>
              <a:rPr lang="en-US" altLang="en-US" dirty="0" smtClean="0"/>
            </a:br>
            <a:r>
              <a:rPr lang="en-US" altLang="en-US" dirty="0" smtClean="0"/>
              <a:t/>
            </a:r>
            <a:br>
              <a:rPr lang="en-US" altLang="en-US" dirty="0" smtClean="0"/>
            </a:br>
            <a:r>
              <a:rPr lang="en-IN" altLang="en-US" sz="1200" dirty="0" smtClean="0">
                <a:ea typeface="ＭＳ Ｐゴシック" pitchFamily="34" charset="-128"/>
              </a:rPr>
              <a:t/>
            </a:r>
            <a:br>
              <a:rPr lang="en-IN" altLang="en-US" sz="1200" dirty="0" smtClean="0">
                <a:ea typeface="ＭＳ Ｐゴシック" pitchFamily="34" charset="-128"/>
              </a:rPr>
            </a:br>
            <a:r>
              <a:rPr lang="en-US" altLang="en-US" sz="1200" dirty="0" smtClean="0"/>
              <a:t/>
            </a:r>
            <a:br>
              <a:rPr lang="en-US" altLang="en-US" sz="1200" dirty="0" smtClean="0"/>
            </a:br>
            <a:endParaRPr lang="en-US" altLang="en-US" sz="1200" b="1" dirty="0" smtClean="0"/>
          </a:p>
        </p:txBody>
      </p:sp>
      <p:sp>
        <p:nvSpPr>
          <p:cNvPr id="5" name="Subtitle 2"/>
          <p:cNvSpPr>
            <a:spLocks noGrp="1"/>
          </p:cNvSpPr>
          <p:nvPr>
            <p:ph type="subTitle" idx="1"/>
          </p:nvPr>
        </p:nvSpPr>
        <p:spPr>
          <a:xfrm>
            <a:off x="683568" y="3317567"/>
            <a:ext cx="7632848" cy="3528392"/>
          </a:xfrm>
        </p:spPr>
        <p:txBody>
          <a:bodyPr>
            <a:normAutofit/>
          </a:bodyPr>
          <a:lstStyle/>
          <a:p>
            <a:pPr algn="l" eaLnBrk="1" hangingPunct="1">
              <a:lnSpc>
                <a:spcPct val="140000"/>
              </a:lnSpc>
              <a:buFont typeface="Arial" pitchFamily="34" charset="0"/>
              <a:buNone/>
              <a:defRPr/>
            </a:pPr>
            <a:r>
              <a:rPr lang="en-US" altLang="en-US" sz="1500" b="1" dirty="0" smtClean="0">
                <a:solidFill>
                  <a:srgbClr val="262626"/>
                </a:solidFill>
                <a:ea typeface="ＭＳ Ｐゴシック" pitchFamily="34" charset="-128"/>
              </a:rPr>
              <a:t>One line business description: </a:t>
            </a:r>
          </a:p>
          <a:p>
            <a:pPr algn="l" eaLnBrk="1" hangingPunct="1">
              <a:lnSpc>
                <a:spcPct val="140000"/>
              </a:lnSpc>
              <a:buFont typeface="Arial" pitchFamily="34" charset="0"/>
              <a:buNone/>
              <a:defRPr/>
            </a:pPr>
            <a:r>
              <a:rPr lang="ja-JP" altLang="en-US" sz="1500" dirty="0" smtClean="0">
                <a:solidFill>
                  <a:srgbClr val="262626"/>
                </a:solidFill>
              </a:rPr>
              <a:t>“</a:t>
            </a:r>
            <a:r>
              <a:rPr lang="en-US" altLang="ja-JP" sz="1500" dirty="0" smtClean="0">
                <a:solidFill>
                  <a:srgbClr val="262626"/>
                </a:solidFill>
              </a:rPr>
              <a:t>An all aquaponics company</a:t>
            </a:r>
            <a:r>
              <a:rPr lang="ja-JP" altLang="en-US" sz="1500" dirty="0" smtClean="0">
                <a:solidFill>
                  <a:srgbClr val="262626"/>
                </a:solidFill>
              </a:rPr>
              <a:t>’</a:t>
            </a:r>
            <a:endParaRPr lang="en-US" altLang="ja-JP" sz="1500" dirty="0" smtClean="0">
              <a:solidFill>
                <a:srgbClr val="262626"/>
              </a:solidFill>
            </a:endParaRPr>
          </a:p>
          <a:p>
            <a:pPr algn="l" eaLnBrk="1" hangingPunct="1">
              <a:lnSpc>
                <a:spcPct val="140000"/>
              </a:lnSpc>
              <a:buFont typeface="Arial" pitchFamily="34" charset="0"/>
              <a:buNone/>
              <a:defRPr/>
            </a:pPr>
            <a:r>
              <a:rPr lang="en-IN" altLang="en-US" sz="1600" dirty="0" smtClean="0">
                <a:solidFill>
                  <a:srgbClr val="FF0000"/>
                </a:solidFill>
                <a:ea typeface="ＭＳ Ｐゴシック" pitchFamily="34" charset="-128"/>
              </a:rPr>
              <a:t>I'm Ravi </a:t>
            </a:r>
            <a:r>
              <a:rPr lang="en-IN" altLang="en-US" sz="1600" dirty="0" err="1" smtClean="0">
                <a:solidFill>
                  <a:srgbClr val="FF0000"/>
                </a:solidFill>
                <a:ea typeface="ＭＳ Ｐゴシック" pitchFamily="34" charset="-128"/>
              </a:rPr>
              <a:t>Bibhuty</a:t>
            </a:r>
            <a:r>
              <a:rPr lang="en-IN" altLang="en-US" sz="1600" dirty="0" smtClean="0">
                <a:solidFill>
                  <a:srgbClr val="FF0000"/>
                </a:solidFill>
                <a:ea typeface="ＭＳ Ｐゴシック" pitchFamily="34" charset="-128"/>
              </a:rPr>
              <a:t> </a:t>
            </a:r>
            <a:r>
              <a:rPr lang="en-IN" altLang="en-US" sz="1600" dirty="0">
                <a:solidFill>
                  <a:srgbClr val="FF0000"/>
                </a:solidFill>
                <a:ea typeface="ＭＳ Ｐゴシック" pitchFamily="34" charset="-128"/>
              </a:rPr>
              <a:t>from </a:t>
            </a:r>
            <a:r>
              <a:rPr lang="en-IN" altLang="en-US" sz="1600" dirty="0" err="1" smtClean="0">
                <a:solidFill>
                  <a:srgbClr val="FF0000"/>
                </a:solidFill>
                <a:ea typeface="ＭＳ Ｐゴシック" pitchFamily="34" charset="-128"/>
              </a:rPr>
              <a:t>Mountstribe</a:t>
            </a:r>
            <a:r>
              <a:rPr lang="en-IN" altLang="en-US" sz="1600" dirty="0" smtClean="0">
                <a:solidFill>
                  <a:srgbClr val="FF0000"/>
                </a:solidFill>
                <a:ea typeface="ＭＳ Ｐゴシック" pitchFamily="34" charset="-128"/>
              </a:rPr>
              <a:t> </a:t>
            </a:r>
            <a:r>
              <a:rPr lang="en-IN" altLang="en-US" sz="1600" dirty="0" err="1" smtClean="0">
                <a:solidFill>
                  <a:srgbClr val="FF0000"/>
                </a:solidFill>
                <a:ea typeface="ＭＳ Ｐゴシック" pitchFamily="34" charset="-128"/>
              </a:rPr>
              <a:t>Agritech</a:t>
            </a:r>
            <a:r>
              <a:rPr lang="en-IN" altLang="en-US" sz="1600" dirty="0" smtClean="0">
                <a:solidFill>
                  <a:srgbClr val="FF0000"/>
                </a:solidFill>
                <a:ea typeface="ＭＳ Ｐゴシック" pitchFamily="34" charset="-128"/>
              </a:rPr>
              <a:t> </a:t>
            </a:r>
            <a:r>
              <a:rPr lang="en-IN" altLang="en-US" sz="1600" dirty="0" err="1" smtClean="0">
                <a:solidFill>
                  <a:srgbClr val="FF0000"/>
                </a:solidFill>
                <a:ea typeface="ＭＳ Ｐゴシック" pitchFamily="34" charset="-128"/>
              </a:rPr>
              <a:t>Pvt.</a:t>
            </a:r>
            <a:r>
              <a:rPr lang="en-IN" altLang="en-US" sz="1600" dirty="0" smtClean="0">
                <a:solidFill>
                  <a:srgbClr val="FF0000"/>
                </a:solidFill>
                <a:ea typeface="ＭＳ Ｐゴシック" pitchFamily="34" charset="-128"/>
              </a:rPr>
              <a:t> Ltd. </a:t>
            </a:r>
            <a:r>
              <a:rPr lang="en-IN" altLang="en-US" sz="1600" dirty="0">
                <a:solidFill>
                  <a:srgbClr val="FF0000"/>
                </a:solidFill>
                <a:ea typeface="ＭＳ Ｐゴシック" pitchFamily="34" charset="-128"/>
              </a:rPr>
              <a:t>in the space </a:t>
            </a:r>
            <a:r>
              <a:rPr lang="en-IN" altLang="en-US" sz="1600" dirty="0" smtClean="0">
                <a:solidFill>
                  <a:srgbClr val="FF0000"/>
                </a:solidFill>
                <a:ea typeface="ＭＳ Ｐゴシック" pitchFamily="34" charset="-128"/>
              </a:rPr>
              <a:t>of </a:t>
            </a:r>
            <a:r>
              <a:rPr lang="en-IN" altLang="en-US" sz="1600" dirty="0" err="1" smtClean="0">
                <a:solidFill>
                  <a:srgbClr val="FF0000"/>
                </a:solidFill>
                <a:ea typeface="ＭＳ Ｐゴシック" pitchFamily="34" charset="-128"/>
              </a:rPr>
              <a:t>Agritech</a:t>
            </a:r>
            <a:r>
              <a:rPr lang="en-IN" altLang="en-US" sz="1600" dirty="0" smtClean="0">
                <a:solidFill>
                  <a:srgbClr val="FF0000"/>
                </a:solidFill>
                <a:ea typeface="ＭＳ Ｐゴシック" pitchFamily="34" charset="-128"/>
              </a:rPr>
              <a:t> sector </a:t>
            </a:r>
            <a:r>
              <a:rPr lang="en-IN" altLang="en-US" sz="1600" dirty="0">
                <a:solidFill>
                  <a:srgbClr val="FF0000"/>
                </a:solidFill>
                <a:ea typeface="ＭＳ Ｐゴシック" pitchFamily="34" charset="-128"/>
              </a:rPr>
              <a:t>looking to raise </a:t>
            </a:r>
            <a:r>
              <a:rPr lang="en-IN" altLang="en-US" sz="1600" dirty="0" smtClean="0">
                <a:solidFill>
                  <a:srgbClr val="FF0000"/>
                </a:solidFill>
                <a:ea typeface="ＭＳ Ｐゴシック" pitchFamily="34" charset="-128"/>
              </a:rPr>
              <a:t>INR 6000000 and </a:t>
            </a:r>
            <a:r>
              <a:rPr lang="en-IN" altLang="en-US" sz="1600" dirty="0">
                <a:solidFill>
                  <a:srgbClr val="FF0000"/>
                </a:solidFill>
                <a:ea typeface="ＭＳ Ｐゴシック" pitchFamily="34" charset="-128"/>
              </a:rPr>
              <a:t>offering </a:t>
            </a:r>
            <a:r>
              <a:rPr lang="en-IN" altLang="en-US" sz="1600" dirty="0" smtClean="0">
                <a:solidFill>
                  <a:srgbClr val="FF0000"/>
                </a:solidFill>
                <a:ea typeface="ＭＳ Ｐゴシック" pitchFamily="34" charset="-128"/>
              </a:rPr>
              <a:t>5% </a:t>
            </a:r>
            <a:r>
              <a:rPr lang="en-IN" altLang="en-US" sz="1600" dirty="0">
                <a:solidFill>
                  <a:srgbClr val="FF0000"/>
                </a:solidFill>
                <a:ea typeface="ＭＳ Ｐゴシック" pitchFamily="34" charset="-128"/>
              </a:rPr>
              <a:t>of equity in exchange. </a:t>
            </a:r>
            <a:r>
              <a:rPr lang="en-IN" altLang="en-US" sz="1600" dirty="0"/>
              <a:t/>
            </a:r>
            <a:br>
              <a:rPr lang="en-IN" altLang="en-US" sz="1600" dirty="0"/>
            </a:br>
            <a:r>
              <a:rPr lang="en-IN" altLang="en-US" sz="1600" dirty="0"/>
              <a:t/>
            </a:r>
            <a:br>
              <a:rPr lang="en-IN" altLang="en-US" sz="1600" dirty="0"/>
            </a:br>
            <a:r>
              <a:rPr lang="en-IN" altLang="en-US" sz="1600" dirty="0">
                <a:solidFill>
                  <a:srgbClr val="FF0000"/>
                </a:solidFill>
              </a:rPr>
              <a:t>Currently committed </a:t>
            </a:r>
            <a:r>
              <a:rPr lang="en-IN" altLang="en-US" sz="1600" dirty="0" smtClean="0">
                <a:solidFill>
                  <a:srgbClr val="FF0000"/>
                </a:solidFill>
              </a:rPr>
              <a:t>amount 600000</a:t>
            </a:r>
            <a:endParaRPr lang="en-US" altLang="ja-JP" sz="1500" dirty="0">
              <a:solidFill>
                <a:srgbClr val="FF0000"/>
              </a:solidFill>
            </a:endParaRPr>
          </a:p>
          <a:p>
            <a:pPr algn="l" eaLnBrk="1" hangingPunct="1">
              <a:lnSpc>
                <a:spcPct val="140000"/>
              </a:lnSpc>
              <a:buFont typeface="Arial" pitchFamily="34" charset="0"/>
              <a:buNone/>
              <a:defRPr/>
            </a:pPr>
            <a:endParaRPr lang="en-US" altLang="ja-JP" sz="1500" dirty="0" smtClean="0">
              <a:solidFill>
                <a:srgbClr val="262626"/>
              </a:solidFill>
            </a:endParaRPr>
          </a:p>
          <a:p>
            <a:pPr algn="l" eaLnBrk="1" hangingPunct="1">
              <a:lnSpc>
                <a:spcPct val="140000"/>
              </a:lnSpc>
              <a:buFont typeface="Arial" pitchFamily="34" charset="0"/>
              <a:buNone/>
              <a:defRPr/>
            </a:pPr>
            <a:endParaRPr lang="en-US" altLang="ja-JP" sz="1500" dirty="0" smtClean="0">
              <a:solidFill>
                <a:srgbClr val="262626"/>
              </a:solidFill>
            </a:endParaRPr>
          </a:p>
          <a:p>
            <a:pPr algn="l" eaLnBrk="1" hangingPunct="1">
              <a:lnSpc>
                <a:spcPct val="140000"/>
              </a:lnSpc>
              <a:buFont typeface="Arial" pitchFamily="34" charset="0"/>
              <a:buNone/>
              <a:defRPr/>
            </a:pPr>
            <a:endParaRPr lang="en-US" altLang="en-US" sz="1500" dirty="0" smtClean="0">
              <a:solidFill>
                <a:srgbClr val="262626"/>
              </a:solidFill>
              <a:ea typeface="ＭＳ Ｐゴシック" pitchFamily="34" charset="-128"/>
            </a:endParaRPr>
          </a:p>
        </p:txBody>
      </p:sp>
      <p:pic>
        <p:nvPicPr>
          <p:cNvPr id="6" name="Picture 5" descr="TiE-Dehradun logo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60648"/>
            <a:ext cx="1993776" cy="74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7315200" y="228600"/>
            <a:ext cx="1600200" cy="1066800"/>
          </a:xfrm>
          <a:prstGeom prst="rect">
            <a:avLst/>
          </a:prstGeom>
          <a:solidFill>
            <a:schemeClr val="bg1"/>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lumMod val="95000"/>
                  <a:lumOff val="5000"/>
                </a:schemeClr>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7501" y="134201"/>
            <a:ext cx="1255598" cy="1255598"/>
          </a:xfrm>
          <a:prstGeom prst="rect">
            <a:avLst/>
          </a:prstGeom>
        </p:spPr>
      </p:pic>
    </p:spTree>
    <p:extLst>
      <p:ext uri="{BB962C8B-B14F-4D97-AF65-F5344CB8AC3E}">
        <p14:creationId xmlns:p14="http://schemas.microsoft.com/office/powerpoint/2010/main" val="98011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ctrTitle"/>
          </p:nvPr>
        </p:nvSpPr>
        <p:spPr>
          <a:xfrm>
            <a:off x="-11119" y="1340768"/>
            <a:ext cx="9144000" cy="15420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IN" sz="4000" dirty="0" smtClean="0"/>
              <a:t>Problem </a:t>
            </a:r>
            <a:r>
              <a:rPr lang="en-IN" sz="3600" dirty="0" smtClean="0"/>
              <a:t>Statement</a:t>
            </a:r>
            <a:r>
              <a:rPr lang="en-IN" sz="4000" dirty="0" smtClean="0"/>
              <a:t> &amp; Value proposition </a:t>
            </a:r>
            <a:endParaRPr lang="en-IN" sz="4000" dirty="0">
              <a:solidFill>
                <a:srgbClr val="0070C0"/>
              </a:solidFill>
            </a:endParaRPr>
          </a:p>
        </p:txBody>
      </p:sp>
      <p:pic>
        <p:nvPicPr>
          <p:cNvPr id="6" name="Picture 5" descr="TiE-Dehradun logo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993776" cy="74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7315200" y="75329"/>
            <a:ext cx="1600200" cy="1066800"/>
          </a:xfrm>
          <a:prstGeom prst="rect">
            <a:avLst/>
          </a:prstGeom>
          <a:solidFill>
            <a:schemeClr val="bg1"/>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lumMod val="95000"/>
                  <a:lumOff val="5000"/>
                </a:schemeClr>
              </a:solidFill>
            </a:endParaRPr>
          </a:p>
        </p:txBody>
      </p:sp>
      <p:sp>
        <p:nvSpPr>
          <p:cNvPr id="8" name="Content Placeholder 2"/>
          <p:cNvSpPr>
            <a:spLocks noGrp="1"/>
          </p:cNvSpPr>
          <p:nvPr>
            <p:ph type="subTitle" idx="1"/>
          </p:nvPr>
        </p:nvSpPr>
        <p:spPr>
          <a:xfrm>
            <a:off x="323528" y="2708920"/>
            <a:ext cx="8591872" cy="4149080"/>
          </a:xfrm>
        </p:spPr>
        <p:txBody>
          <a:bodyPr/>
          <a:lstStyle/>
          <a:p>
            <a:pPr marL="0" indent="0" algn="l" eaLnBrk="1" hangingPunct="1">
              <a:spcBef>
                <a:spcPct val="0"/>
              </a:spcBef>
              <a:buFont typeface="Arial" pitchFamily="34" charset="0"/>
              <a:buNone/>
              <a:defRPr/>
            </a:pPr>
            <a:r>
              <a:rPr lang="en-US" altLang="en-US" sz="2000" b="1" dirty="0" smtClean="0"/>
              <a:t> </a:t>
            </a:r>
            <a:endParaRPr lang="en-US" altLang="en-US" sz="2000" b="1" dirty="0" smtClean="0">
              <a:solidFill>
                <a:schemeClr val="tx1"/>
              </a:solidFill>
            </a:endParaRPr>
          </a:p>
          <a:p>
            <a:pPr algn="l" eaLnBrk="1" hangingPunct="1">
              <a:spcBef>
                <a:spcPct val="0"/>
              </a:spcBef>
              <a:buFont typeface="Arial" pitchFamily="34" charset="0"/>
              <a:buChar char="•"/>
              <a:defRPr/>
            </a:pPr>
            <a:r>
              <a:rPr lang="en-US" altLang="en-US" sz="2000" b="1" dirty="0" smtClean="0">
                <a:solidFill>
                  <a:schemeClr val="tx1"/>
                </a:solidFill>
              </a:rPr>
              <a:t> Problem 1 </a:t>
            </a:r>
            <a:r>
              <a:rPr lang="x-none" altLang="en-US" sz="2000" b="1" dirty="0" smtClean="0">
                <a:solidFill>
                  <a:schemeClr val="tx1"/>
                </a:solidFill>
              </a:rPr>
              <a:t>–</a:t>
            </a:r>
            <a:r>
              <a:rPr lang="en-US" altLang="en-US" sz="2000" b="1" dirty="0" smtClean="0">
                <a:solidFill>
                  <a:schemeClr val="tx1"/>
                </a:solidFill>
              </a:rPr>
              <a:t> Organic Food Demands and Supply Challenge.</a:t>
            </a:r>
          </a:p>
          <a:p>
            <a:pPr algn="l" eaLnBrk="1" hangingPunct="1">
              <a:spcBef>
                <a:spcPct val="0"/>
              </a:spcBef>
              <a:defRPr/>
            </a:pPr>
            <a:r>
              <a:rPr lang="en-US" altLang="en-US" sz="2000" b="1" dirty="0">
                <a:solidFill>
                  <a:schemeClr val="tx1"/>
                </a:solidFill>
              </a:rPr>
              <a:t> </a:t>
            </a:r>
            <a:r>
              <a:rPr lang="en-US" altLang="en-US" sz="2000" b="1" dirty="0" smtClean="0">
                <a:solidFill>
                  <a:schemeClr val="tx1"/>
                </a:solidFill>
              </a:rPr>
              <a:t>  Solution 1 </a:t>
            </a:r>
            <a:r>
              <a:rPr lang="x-none" altLang="en-US" sz="2000" b="1" dirty="0" smtClean="0">
                <a:solidFill>
                  <a:schemeClr val="tx1"/>
                </a:solidFill>
              </a:rPr>
              <a:t>–</a:t>
            </a:r>
            <a:r>
              <a:rPr lang="en-US" altLang="en-US" sz="2000" b="1" dirty="0" smtClean="0">
                <a:solidFill>
                  <a:schemeClr val="tx1"/>
                </a:solidFill>
              </a:rPr>
              <a:t> We can always grow near cities, all year round.</a:t>
            </a:r>
          </a:p>
          <a:p>
            <a:pPr algn="l">
              <a:spcBef>
                <a:spcPct val="0"/>
              </a:spcBef>
              <a:defRPr/>
            </a:pPr>
            <a:endParaRPr lang="en-US" altLang="en-US" sz="2000" b="1" dirty="0">
              <a:solidFill>
                <a:schemeClr val="tx1"/>
              </a:solidFill>
            </a:endParaRPr>
          </a:p>
          <a:p>
            <a:pPr algn="l">
              <a:spcBef>
                <a:spcPct val="0"/>
              </a:spcBef>
              <a:buFont typeface="Arial" pitchFamily="34" charset="0"/>
              <a:buChar char="•"/>
              <a:defRPr/>
            </a:pPr>
            <a:r>
              <a:rPr lang="en-US" altLang="en-US" sz="2000" b="1" dirty="0">
                <a:solidFill>
                  <a:schemeClr val="tx1"/>
                </a:solidFill>
              </a:rPr>
              <a:t> Problem </a:t>
            </a:r>
            <a:r>
              <a:rPr lang="en-US" altLang="en-US" sz="2000" b="1" dirty="0" smtClean="0">
                <a:solidFill>
                  <a:schemeClr val="tx1"/>
                </a:solidFill>
              </a:rPr>
              <a:t>2 </a:t>
            </a:r>
            <a:r>
              <a:rPr lang="x-none" altLang="en-US" sz="2000" b="1" dirty="0">
                <a:solidFill>
                  <a:schemeClr val="tx1"/>
                </a:solidFill>
              </a:rPr>
              <a:t>–</a:t>
            </a:r>
            <a:r>
              <a:rPr lang="en-US" altLang="en-US" sz="2000" b="1" dirty="0">
                <a:solidFill>
                  <a:schemeClr val="tx1"/>
                </a:solidFill>
              </a:rPr>
              <a:t> </a:t>
            </a:r>
            <a:r>
              <a:rPr lang="en-US" altLang="en-US" sz="2000" b="1" dirty="0" smtClean="0">
                <a:solidFill>
                  <a:schemeClr val="tx1"/>
                </a:solidFill>
              </a:rPr>
              <a:t>Conventional farming scalability issues.</a:t>
            </a:r>
            <a:endParaRPr lang="en-US" altLang="en-US" sz="2000" b="1" dirty="0">
              <a:solidFill>
                <a:schemeClr val="tx1"/>
              </a:solidFill>
            </a:endParaRPr>
          </a:p>
          <a:p>
            <a:pPr algn="l">
              <a:spcBef>
                <a:spcPct val="0"/>
              </a:spcBef>
              <a:defRPr/>
            </a:pPr>
            <a:r>
              <a:rPr lang="en-US" altLang="en-US" sz="2000" b="1" dirty="0">
                <a:solidFill>
                  <a:schemeClr val="tx1"/>
                </a:solidFill>
              </a:rPr>
              <a:t>   Solution </a:t>
            </a:r>
            <a:r>
              <a:rPr lang="en-US" altLang="en-US" sz="2000" b="1" dirty="0" smtClean="0">
                <a:solidFill>
                  <a:schemeClr val="tx1"/>
                </a:solidFill>
              </a:rPr>
              <a:t>2 </a:t>
            </a:r>
            <a:r>
              <a:rPr lang="x-none" altLang="en-US" sz="2000" b="1" dirty="0" smtClean="0">
                <a:solidFill>
                  <a:schemeClr val="tx1"/>
                </a:solidFill>
              </a:rPr>
              <a:t>–</a:t>
            </a:r>
            <a:r>
              <a:rPr lang="en-US" altLang="en-US" sz="2000" b="1" dirty="0" smtClean="0">
                <a:solidFill>
                  <a:schemeClr val="tx1"/>
                </a:solidFill>
              </a:rPr>
              <a:t> With Vertical farming, sky is the limit!</a:t>
            </a:r>
            <a:endParaRPr lang="en-US" altLang="en-US" sz="2000" b="1" dirty="0">
              <a:solidFill>
                <a:schemeClr val="tx1"/>
              </a:solidFill>
            </a:endParaRPr>
          </a:p>
          <a:p>
            <a:pPr algn="l">
              <a:spcBef>
                <a:spcPct val="0"/>
              </a:spcBef>
              <a:defRPr/>
            </a:pPr>
            <a:endParaRPr lang="en-US" altLang="en-US" sz="2000" b="1" dirty="0">
              <a:solidFill>
                <a:schemeClr val="tx1"/>
              </a:solidFill>
            </a:endParaRPr>
          </a:p>
          <a:p>
            <a:pPr algn="l">
              <a:spcBef>
                <a:spcPct val="0"/>
              </a:spcBef>
              <a:buFont typeface="Arial" pitchFamily="34" charset="0"/>
              <a:buChar char="•"/>
              <a:defRPr/>
            </a:pPr>
            <a:r>
              <a:rPr lang="en-US" altLang="en-US" sz="2000" b="1" dirty="0">
                <a:solidFill>
                  <a:schemeClr val="tx1"/>
                </a:solidFill>
              </a:rPr>
              <a:t> Problem </a:t>
            </a:r>
            <a:r>
              <a:rPr lang="en-US" altLang="en-US" sz="2000" b="1" dirty="0" smtClean="0">
                <a:solidFill>
                  <a:schemeClr val="tx1"/>
                </a:solidFill>
              </a:rPr>
              <a:t>3 </a:t>
            </a:r>
            <a:r>
              <a:rPr lang="x-none" altLang="en-US" sz="2000" b="1" dirty="0">
                <a:solidFill>
                  <a:schemeClr val="tx1"/>
                </a:solidFill>
              </a:rPr>
              <a:t>–</a:t>
            </a:r>
            <a:r>
              <a:rPr lang="en-US" altLang="en-US" sz="2000" b="1" dirty="0">
                <a:solidFill>
                  <a:schemeClr val="tx1"/>
                </a:solidFill>
              </a:rPr>
              <a:t> </a:t>
            </a:r>
            <a:r>
              <a:rPr lang="en-US" altLang="en-US" sz="2000" b="1" dirty="0" smtClean="0">
                <a:solidFill>
                  <a:schemeClr val="tx1"/>
                </a:solidFill>
              </a:rPr>
              <a:t>Organic food </a:t>
            </a:r>
            <a:r>
              <a:rPr lang="en-US" altLang="en-US" sz="2000" b="1" dirty="0" err="1" smtClean="0">
                <a:solidFill>
                  <a:schemeClr val="tx1"/>
                </a:solidFill>
              </a:rPr>
              <a:t>trustability</a:t>
            </a:r>
            <a:r>
              <a:rPr lang="en-US" altLang="en-US" sz="2000" b="1" dirty="0" smtClean="0">
                <a:solidFill>
                  <a:schemeClr val="tx1"/>
                </a:solidFill>
              </a:rPr>
              <a:t> issues.</a:t>
            </a:r>
            <a:endParaRPr lang="en-US" altLang="en-US" sz="2000" b="1" dirty="0">
              <a:solidFill>
                <a:schemeClr val="tx1"/>
              </a:solidFill>
            </a:endParaRPr>
          </a:p>
          <a:p>
            <a:pPr algn="l">
              <a:spcBef>
                <a:spcPct val="0"/>
              </a:spcBef>
              <a:defRPr/>
            </a:pPr>
            <a:r>
              <a:rPr lang="en-US" altLang="en-US" sz="2000" b="1" dirty="0">
                <a:solidFill>
                  <a:schemeClr val="tx1"/>
                </a:solidFill>
              </a:rPr>
              <a:t>   Solution </a:t>
            </a:r>
            <a:r>
              <a:rPr lang="en-US" altLang="en-US" sz="2000" b="1" dirty="0" smtClean="0">
                <a:solidFill>
                  <a:schemeClr val="tx1"/>
                </a:solidFill>
              </a:rPr>
              <a:t>3 </a:t>
            </a:r>
            <a:r>
              <a:rPr lang="x-none" altLang="en-US" sz="2000" b="1" dirty="0" smtClean="0">
                <a:solidFill>
                  <a:schemeClr val="tx1"/>
                </a:solidFill>
              </a:rPr>
              <a:t>–</a:t>
            </a:r>
            <a:r>
              <a:rPr lang="en-US" altLang="en-US" sz="2000" b="1" dirty="0" smtClean="0">
                <a:solidFill>
                  <a:schemeClr val="tx1"/>
                </a:solidFill>
              </a:rPr>
              <a:t> With aquaponics, no harmful chemicals can be used.</a:t>
            </a:r>
            <a:endParaRPr lang="en-US" altLang="en-US" sz="2000" b="1" dirty="0">
              <a:solidFill>
                <a:schemeClr val="tx1"/>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7501" y="-19070"/>
            <a:ext cx="1255598" cy="1255598"/>
          </a:xfrm>
          <a:prstGeom prst="rect">
            <a:avLst/>
          </a:prstGeom>
        </p:spPr>
      </p:pic>
    </p:spTree>
    <p:extLst>
      <p:ext uri="{BB962C8B-B14F-4D97-AF65-F5344CB8AC3E}">
        <p14:creationId xmlns:p14="http://schemas.microsoft.com/office/powerpoint/2010/main" val="398056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15200" y="75329"/>
            <a:ext cx="1600200" cy="1066800"/>
          </a:xfrm>
          <a:prstGeom prst="rect">
            <a:avLst/>
          </a:prstGeom>
          <a:solidFill>
            <a:schemeClr val="bg1"/>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lumMod val="95000"/>
                  <a:lumOff val="5000"/>
                </a:schemeClr>
              </a:solidFill>
            </a:endParaRPr>
          </a:p>
        </p:txBody>
      </p:sp>
      <p:pic>
        <p:nvPicPr>
          <p:cNvPr id="5" name="Picture 5" descr="TiE-Dehradun logo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235893"/>
            <a:ext cx="1993776" cy="74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ctrTitle"/>
          </p:nvPr>
        </p:nvSpPr>
        <p:spPr bwMode="auto">
          <a:xfrm>
            <a:off x="467544" y="1268760"/>
            <a:ext cx="7772400" cy="1470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solidFill>
                  <a:srgbClr val="262626"/>
                </a:solidFill>
                <a:ea typeface="ＭＳ Ｐゴシック" pitchFamily="34" charset="-128"/>
              </a:rPr>
              <a:t>Business model</a:t>
            </a:r>
          </a:p>
        </p:txBody>
      </p:sp>
      <p:sp>
        <p:nvSpPr>
          <p:cNvPr id="7" name="Content Placeholder 2"/>
          <p:cNvSpPr>
            <a:spLocks noGrp="1"/>
          </p:cNvSpPr>
          <p:nvPr>
            <p:ph type="subTitle" idx="1"/>
          </p:nvPr>
        </p:nvSpPr>
        <p:spPr>
          <a:xfrm>
            <a:off x="395536" y="2780928"/>
            <a:ext cx="8280920" cy="3456384"/>
          </a:xfrm>
        </p:spPr>
        <p:txBody>
          <a:bodyPr rtlCol="0">
            <a:normAutofit/>
          </a:bodyPr>
          <a:lstStyle/>
          <a:p>
            <a:pPr marL="0" indent="0" eaLnBrk="1" fontAlgn="auto" hangingPunct="1">
              <a:spcAft>
                <a:spcPts val="0"/>
              </a:spcAft>
              <a:buFont typeface="Arial" charset="0"/>
              <a:buNone/>
              <a:defRPr/>
            </a:pPr>
            <a:r>
              <a:rPr lang="en-US" b="1" dirty="0" smtClean="0">
                <a:solidFill>
                  <a:schemeClr val="tx1"/>
                </a:solidFill>
              </a:rPr>
              <a:t>How are you going to make money </a:t>
            </a:r>
          </a:p>
          <a:p>
            <a:pPr marL="0" indent="0" eaLnBrk="1" fontAlgn="auto" hangingPunct="1">
              <a:spcAft>
                <a:spcPts val="0"/>
              </a:spcAft>
              <a:buFont typeface="Arial" charset="0"/>
              <a:buNone/>
              <a:defRPr/>
            </a:pPr>
            <a:r>
              <a:rPr lang="en-US" sz="1800" dirty="0" smtClean="0">
                <a:solidFill>
                  <a:schemeClr val="tx1"/>
                </a:solidFill>
              </a:rPr>
              <a:t>Our business model is to charge customers Rs.900 to Rs.3500 per month for the salads and microgreens subscription. Payment is collected in advance for the whole subscription. We also sell through our brand stores and to businesses.</a:t>
            </a:r>
          </a:p>
          <a:p>
            <a:pPr marL="0" indent="0" eaLnBrk="1" fontAlgn="auto" hangingPunct="1">
              <a:spcAft>
                <a:spcPts val="0"/>
              </a:spcAft>
              <a:buFont typeface="Arial" charset="0"/>
              <a:buNone/>
              <a:defRPr/>
            </a:pPr>
            <a:endParaRPr lang="en-US" dirty="0">
              <a:solidFill>
                <a:srgbClr val="6EA82E"/>
              </a:solidFill>
            </a:endParaRPr>
          </a:p>
          <a:p>
            <a:pPr eaLnBrk="1" fontAlgn="auto" hangingPunct="1">
              <a:spcAft>
                <a:spcPts val="0"/>
              </a:spcAft>
              <a:buFont typeface="Arial" pitchFamily="34" charset="0"/>
              <a:buChar char="•"/>
              <a:defRPr/>
            </a:pPr>
            <a:endParaRPr lang="en-US" dirty="0"/>
          </a:p>
          <a:p>
            <a:pPr eaLnBrk="1" fontAlgn="auto" hangingPunct="1">
              <a:spcBef>
                <a:spcPts val="0"/>
              </a:spcBef>
              <a:spcAft>
                <a:spcPts val="0"/>
              </a:spcAft>
              <a:buFont typeface="Arial" pitchFamily="34" charset="0"/>
              <a:buChar char="•"/>
              <a:defRPr/>
            </a:pP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7501" y="-19071"/>
            <a:ext cx="1255598" cy="1255598"/>
          </a:xfrm>
          <a:prstGeom prst="rect">
            <a:avLst/>
          </a:prstGeom>
        </p:spPr>
      </p:pic>
      <p:graphicFrame>
        <p:nvGraphicFramePr>
          <p:cNvPr id="9" name="Chart 8"/>
          <p:cNvGraphicFramePr/>
          <p:nvPr>
            <p:extLst>
              <p:ext uri="{D42A27DB-BD31-4B8C-83A1-F6EECF244321}">
                <p14:modId xmlns:p14="http://schemas.microsoft.com/office/powerpoint/2010/main" val="3602744785"/>
              </p:ext>
            </p:extLst>
          </p:nvPr>
        </p:nvGraphicFramePr>
        <p:xfrm>
          <a:off x="2075892" y="4283186"/>
          <a:ext cx="4920208" cy="2032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1695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bwMode="auto">
          <a:xfrm>
            <a:off x="683568" y="1556792"/>
            <a:ext cx="7772400" cy="1470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3000" dirty="0" smtClean="0">
                <a:solidFill>
                  <a:srgbClr val="262626"/>
                </a:solidFill>
                <a:ea typeface="ＭＳ Ｐゴシック" pitchFamily="34" charset="-128"/>
              </a:rPr>
              <a:t>What is the size of the opportunity</a:t>
            </a:r>
            <a:endParaRPr lang="en-US" altLang="en-US" dirty="0" smtClean="0">
              <a:solidFill>
                <a:srgbClr val="262626"/>
              </a:solidFill>
              <a:ea typeface="ＭＳ Ｐゴシック" pitchFamily="34" charset="-128"/>
            </a:endParaRPr>
          </a:p>
        </p:txBody>
      </p:sp>
      <p:sp>
        <p:nvSpPr>
          <p:cNvPr id="5" name="Content Placeholder 2"/>
          <p:cNvSpPr>
            <a:spLocks noGrp="1"/>
          </p:cNvSpPr>
          <p:nvPr>
            <p:ph type="subTitle" idx="1"/>
          </p:nvPr>
        </p:nvSpPr>
        <p:spPr>
          <a:xfrm>
            <a:off x="395536" y="3140968"/>
            <a:ext cx="8208912" cy="3816424"/>
          </a:xfrm>
        </p:spPr>
        <p:txBody>
          <a:bodyPr/>
          <a:lstStyle/>
          <a:p>
            <a:pPr>
              <a:buClr>
                <a:srgbClr val="0D0D0D"/>
              </a:buClr>
            </a:pPr>
            <a:r>
              <a:rPr lang="en-US" altLang="en-US" sz="2000" dirty="0">
                <a:solidFill>
                  <a:srgbClr val="262626"/>
                </a:solidFill>
                <a:ea typeface="ＭＳ Ｐゴシック" pitchFamily="34" charset="-128"/>
              </a:rPr>
              <a:t>The Indian Organic Food Market is projected to grow from 13,15,65,50,937.00 Indian Rupee in FY2020 to41,13,65,06,463.50 Indian Rupee in FY2026 advancing with a CAGR of 21.00% by FY2026, on account of favorable government policies supporting organic farming coupled with rising land area under organic cultivation.</a:t>
            </a:r>
            <a:endParaRPr lang="en-US" altLang="en-US" sz="2000" dirty="0" smtClean="0">
              <a:solidFill>
                <a:srgbClr val="262626"/>
              </a:solidFill>
              <a:ea typeface="ＭＳ Ｐゴシック" pitchFamily="34" charset="-128"/>
            </a:endParaRPr>
          </a:p>
          <a:p>
            <a:pPr marL="342900" indent="-342900" eaLnBrk="1" hangingPunct="1">
              <a:buClr>
                <a:srgbClr val="0D0D0D"/>
              </a:buClr>
              <a:buFont typeface="Arial" pitchFamily="34" charset="0"/>
              <a:buChar char="•"/>
            </a:pPr>
            <a:r>
              <a:rPr lang="en-US" altLang="en-US" sz="2000" dirty="0" smtClean="0">
                <a:solidFill>
                  <a:srgbClr val="262626"/>
                </a:solidFill>
                <a:ea typeface="ＭＳ Ｐゴシック" pitchFamily="34" charset="-128"/>
              </a:rPr>
              <a:t>Initially Mountstribe Agritech will be offering it’s products in Dehradun </a:t>
            </a:r>
            <a:r>
              <a:rPr lang="en-US" altLang="en-US" sz="2000" dirty="0" err="1">
                <a:solidFill>
                  <a:srgbClr val="262626"/>
                </a:solidFill>
                <a:ea typeface="ＭＳ Ｐゴシック" pitchFamily="34" charset="-128"/>
              </a:rPr>
              <a:t>R</a:t>
            </a:r>
            <a:r>
              <a:rPr lang="en-US" altLang="en-US" sz="2000" dirty="0" err="1" smtClean="0">
                <a:solidFill>
                  <a:srgbClr val="262626"/>
                </a:solidFill>
                <a:ea typeface="ＭＳ Ｐゴシック" pitchFamily="34" charset="-128"/>
              </a:rPr>
              <a:t>ishikesh</a:t>
            </a:r>
            <a:r>
              <a:rPr lang="en-US" altLang="en-US" sz="2000" dirty="0" smtClean="0">
                <a:solidFill>
                  <a:srgbClr val="262626"/>
                </a:solidFill>
                <a:ea typeface="ＭＳ Ｐゴシック" pitchFamily="34" charset="-128"/>
              </a:rPr>
              <a:t> and </a:t>
            </a:r>
            <a:r>
              <a:rPr lang="en-US" altLang="en-US" sz="2000" dirty="0" err="1" smtClean="0">
                <a:solidFill>
                  <a:srgbClr val="262626"/>
                </a:solidFill>
                <a:ea typeface="ＭＳ Ｐゴシック" pitchFamily="34" charset="-128"/>
              </a:rPr>
              <a:t>mussoorie</a:t>
            </a:r>
            <a:r>
              <a:rPr lang="en-US" altLang="en-US" sz="2000" dirty="0" smtClean="0">
                <a:solidFill>
                  <a:srgbClr val="262626"/>
                </a:solidFill>
                <a:ea typeface="ＭＳ Ｐゴシック" pitchFamily="34" charset="-128"/>
              </a:rPr>
              <a:t> in India for the 18 – 24 months horizon) </a:t>
            </a:r>
          </a:p>
          <a:p>
            <a:pPr marL="342900" indent="-342900" eaLnBrk="1" hangingPunct="1">
              <a:buClr>
                <a:srgbClr val="0D0D0D"/>
              </a:buClr>
              <a:buFont typeface="Arial" pitchFamily="34" charset="0"/>
              <a:buChar char="•"/>
            </a:pPr>
            <a:r>
              <a:rPr lang="en-US" altLang="en-US" sz="2000" dirty="0" smtClean="0">
                <a:solidFill>
                  <a:srgbClr val="262626"/>
                </a:solidFill>
                <a:ea typeface="ＭＳ Ｐゴシック" pitchFamily="34" charset="-128"/>
              </a:rPr>
              <a:t>Looking for an aggressive expansion in </a:t>
            </a:r>
            <a:r>
              <a:rPr lang="en-US" altLang="en-US" sz="2000" dirty="0">
                <a:solidFill>
                  <a:srgbClr val="262626"/>
                </a:solidFill>
                <a:ea typeface="ＭＳ Ｐゴシック" pitchFamily="34" charset="-128"/>
              </a:rPr>
              <a:t>D</a:t>
            </a:r>
            <a:r>
              <a:rPr lang="en-US" altLang="en-US" sz="2000" dirty="0" smtClean="0">
                <a:solidFill>
                  <a:srgbClr val="262626"/>
                </a:solidFill>
                <a:ea typeface="ＭＳ Ｐゴシック" pitchFamily="34" charset="-128"/>
              </a:rPr>
              <a:t>elhi NCR.</a:t>
            </a:r>
          </a:p>
          <a:p>
            <a:pPr eaLnBrk="1" hangingPunct="1">
              <a:buClr>
                <a:srgbClr val="0D0D0D"/>
              </a:buClr>
              <a:buFont typeface="Arial" charset="0"/>
              <a:buNone/>
            </a:pPr>
            <a:endParaRPr lang="en-US" altLang="en-US" dirty="0" smtClean="0">
              <a:solidFill>
                <a:srgbClr val="262626"/>
              </a:solidFill>
              <a:ea typeface="ＭＳ Ｐゴシック" pitchFamily="34" charset="-128"/>
            </a:endParaRPr>
          </a:p>
        </p:txBody>
      </p:sp>
      <p:pic>
        <p:nvPicPr>
          <p:cNvPr id="6" name="Picture 5" descr="TiE-Dehradun logo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235893"/>
            <a:ext cx="1993776" cy="74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7315200" y="228600"/>
            <a:ext cx="1600200" cy="1066800"/>
          </a:xfrm>
          <a:prstGeom prst="rect">
            <a:avLst/>
          </a:prstGeom>
          <a:solidFill>
            <a:schemeClr val="bg1"/>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lumMod val="95000"/>
                  <a:lumOff val="5000"/>
                </a:schemeClr>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7501" y="134201"/>
            <a:ext cx="1255598" cy="1255598"/>
          </a:xfrm>
          <a:prstGeom prst="rect">
            <a:avLst/>
          </a:prstGeom>
        </p:spPr>
      </p:pic>
    </p:spTree>
    <p:extLst>
      <p:ext uri="{BB962C8B-B14F-4D97-AF65-F5344CB8AC3E}">
        <p14:creationId xmlns:p14="http://schemas.microsoft.com/office/powerpoint/2010/main" val="382366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15200" y="228600"/>
            <a:ext cx="1600200" cy="1066800"/>
          </a:xfrm>
          <a:prstGeom prst="rect">
            <a:avLst/>
          </a:prstGeom>
          <a:solidFill>
            <a:schemeClr val="bg1"/>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lumMod val="95000"/>
                  <a:lumOff val="5000"/>
                </a:schemeClr>
              </a:solidFill>
            </a:endParaRPr>
          </a:p>
        </p:txBody>
      </p:sp>
      <p:pic>
        <p:nvPicPr>
          <p:cNvPr id="5" name="Picture 4" descr="TiE-Dehradun logo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235893"/>
            <a:ext cx="1993776" cy="74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ctrTitle"/>
          </p:nvPr>
        </p:nvSpPr>
        <p:spPr bwMode="auto">
          <a:xfrm>
            <a:off x="683568" y="1628800"/>
            <a:ext cx="7772400" cy="1470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solidFill>
                  <a:srgbClr val="262626"/>
                </a:solidFill>
                <a:ea typeface="ＭＳ Ｐゴシック" pitchFamily="34" charset="-128"/>
              </a:rPr>
              <a:t>Competitive landscape </a:t>
            </a:r>
            <a:br>
              <a:rPr lang="en-US" altLang="en-US" dirty="0" smtClean="0">
                <a:solidFill>
                  <a:srgbClr val="262626"/>
                </a:solidFill>
                <a:ea typeface="ＭＳ Ｐゴシック" pitchFamily="34" charset="-128"/>
              </a:rPr>
            </a:br>
            <a:endParaRPr lang="en-US" altLang="en-US" dirty="0" smtClean="0">
              <a:solidFill>
                <a:srgbClr val="262626"/>
              </a:solidFill>
              <a:ea typeface="ＭＳ Ｐゴシック" pitchFamily="34" charset="-128"/>
            </a:endParaRPr>
          </a:p>
        </p:txBody>
      </p:sp>
      <p:sp>
        <p:nvSpPr>
          <p:cNvPr id="7" name="Content Placeholder 2"/>
          <p:cNvSpPr>
            <a:spLocks noGrp="1"/>
          </p:cNvSpPr>
          <p:nvPr>
            <p:ph type="subTitle" idx="1"/>
          </p:nvPr>
        </p:nvSpPr>
        <p:spPr>
          <a:xfrm>
            <a:off x="803323" y="2798812"/>
            <a:ext cx="7776864" cy="1732699"/>
          </a:xfrm>
        </p:spPr>
        <p:style>
          <a:lnRef idx="2">
            <a:schemeClr val="accent2"/>
          </a:lnRef>
          <a:fillRef idx="1">
            <a:schemeClr val="lt1"/>
          </a:fillRef>
          <a:effectRef idx="0">
            <a:schemeClr val="accent2"/>
          </a:effectRef>
          <a:fontRef idx="minor">
            <a:schemeClr val="dk1"/>
          </a:fontRef>
        </p:style>
        <p:txBody>
          <a:bodyPr>
            <a:normAutofit lnSpcReduction="10000"/>
          </a:bodyPr>
          <a:lstStyle/>
          <a:p>
            <a:pPr eaLnBrk="1" hangingPunct="1">
              <a:lnSpc>
                <a:spcPct val="150000"/>
              </a:lnSpc>
              <a:spcBef>
                <a:spcPct val="0"/>
              </a:spcBef>
            </a:pPr>
            <a:r>
              <a:rPr lang="en-US" sz="1800" dirty="0" smtClean="0">
                <a:solidFill>
                  <a:schemeClr val="tx1"/>
                </a:solidFill>
              </a:rPr>
              <a:t>Direct competition with Hydroponics growers.</a:t>
            </a:r>
          </a:p>
          <a:p>
            <a:pPr eaLnBrk="1" hangingPunct="1">
              <a:lnSpc>
                <a:spcPct val="150000"/>
              </a:lnSpc>
              <a:spcBef>
                <a:spcPct val="0"/>
              </a:spcBef>
            </a:pPr>
            <a:r>
              <a:rPr lang="en-US" sz="1800" dirty="0" smtClean="0">
                <a:solidFill>
                  <a:schemeClr val="tx1"/>
                </a:solidFill>
              </a:rPr>
              <a:t>Hydroponics growers use chemicals. Just not organic.</a:t>
            </a:r>
          </a:p>
          <a:p>
            <a:pPr eaLnBrk="1" hangingPunct="1">
              <a:lnSpc>
                <a:spcPct val="150000"/>
              </a:lnSpc>
              <a:spcBef>
                <a:spcPct val="0"/>
              </a:spcBef>
            </a:pPr>
            <a:r>
              <a:rPr lang="en-US" sz="1800" dirty="0" smtClean="0">
                <a:solidFill>
                  <a:schemeClr val="tx1"/>
                </a:solidFill>
              </a:rPr>
              <a:t>We can literally grow every plant for free. Chemical-based Hydroponics growers can’t compete with Aquaponics.</a:t>
            </a:r>
          </a:p>
          <a:p>
            <a:pPr eaLnBrk="1" hangingPunct="1">
              <a:lnSpc>
                <a:spcPct val="150000"/>
              </a:lnSpc>
              <a:spcBef>
                <a:spcPct val="0"/>
              </a:spcBef>
            </a:pPr>
            <a:endParaRPr lang="en-US" dirty="0" smtClean="0">
              <a:solidFill>
                <a:schemeClr val="tx1"/>
              </a:solidFill>
            </a:endParaRPr>
          </a:p>
          <a:p>
            <a:pPr eaLnBrk="1" hangingPunct="1">
              <a:lnSpc>
                <a:spcPct val="150000"/>
              </a:lnSpc>
              <a:spcBef>
                <a:spcPct val="0"/>
              </a:spcBef>
            </a:pPr>
            <a:endParaRPr lang="en-IN" dirty="0" smtClean="0"/>
          </a:p>
        </p:txBody>
      </p:sp>
      <p:sp>
        <p:nvSpPr>
          <p:cNvPr id="8" name="Title 1"/>
          <p:cNvSpPr txBox="1">
            <a:spLocks/>
          </p:cNvSpPr>
          <p:nvPr/>
        </p:nvSpPr>
        <p:spPr bwMode="auto">
          <a:xfrm>
            <a:off x="560722" y="4437112"/>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lnSpc>
                <a:spcPct val="150000"/>
              </a:lnSpc>
            </a:pPr>
            <a:r>
              <a:rPr lang="en-IN" sz="4400" dirty="0" smtClean="0">
                <a:latin typeface="Calibri" pitchFamily="34" charset="0"/>
              </a:rPr>
              <a:t>Technology </a:t>
            </a:r>
            <a:r>
              <a:rPr lang="en-IN" sz="4400" dirty="0">
                <a:latin typeface="Calibri" pitchFamily="34" charset="0"/>
              </a:rPr>
              <a:t>Overview</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7501" y="134201"/>
            <a:ext cx="1255598" cy="1255598"/>
          </a:xfrm>
          <a:prstGeom prst="rect">
            <a:avLst/>
          </a:prstGeom>
        </p:spPr>
      </p:pic>
      <p:sp>
        <p:nvSpPr>
          <p:cNvPr id="10" name="Content Placeholder 2"/>
          <p:cNvSpPr txBox="1">
            <a:spLocks/>
          </p:cNvSpPr>
          <p:nvPr/>
        </p:nvSpPr>
        <p:spPr>
          <a:xfrm>
            <a:off x="1585303" y="5397896"/>
            <a:ext cx="6212904" cy="1156477"/>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150000"/>
              </a:lnSpc>
              <a:spcBef>
                <a:spcPct val="0"/>
              </a:spcBef>
            </a:pPr>
            <a:r>
              <a:rPr lang="en-IN" sz="1600" dirty="0" smtClean="0"/>
              <a:t>Aquaponics is a tried and tested technology. It involves growing plants using fish waste saving up to 95% of the water used in Agriculture or Aquaculture.</a:t>
            </a:r>
          </a:p>
        </p:txBody>
      </p:sp>
    </p:spTree>
    <p:extLst>
      <p:ext uri="{BB962C8B-B14F-4D97-AF65-F5344CB8AC3E}">
        <p14:creationId xmlns:p14="http://schemas.microsoft.com/office/powerpoint/2010/main" val="619907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endParaRPr lang="en-US" dirty="0"/>
          </a:p>
          <a:p>
            <a:endParaRPr lang="en-US" dirty="0"/>
          </a:p>
          <a:p>
            <a:r>
              <a:rPr lang="en-US" dirty="0"/>
              <a:t>Start-up India recognized: Mountstribe Agritech Pvt Ltd is a recognized start-up from start-up India with the DIPP recognition number </a:t>
            </a:r>
            <a:r>
              <a:rPr lang="en-US" dirty="0" smtClean="0"/>
              <a:t>DIPP43239</a:t>
            </a:r>
            <a:endParaRPr lang="en-US" dirty="0"/>
          </a:p>
          <a:p>
            <a:r>
              <a:rPr lang="en-US" dirty="0"/>
              <a:t>Start-up uttarakhand : recognized: Mountstribe Agritech Pvt Ltd is a recognized start-up from start-up uttarakhand</a:t>
            </a:r>
            <a:r>
              <a:rPr lang="en-US" dirty="0" smtClean="0"/>
              <a:t>.</a:t>
            </a:r>
            <a:endParaRPr lang="en-US" dirty="0"/>
          </a:p>
          <a:p>
            <a:r>
              <a:rPr lang="en-US" dirty="0"/>
              <a:t>scaled a successful prototype and currently at our first beta customers in both b2b and b2c segments</a:t>
            </a:r>
            <a:r>
              <a:rPr lang="en-US" dirty="0" smtClean="0"/>
              <a:t>.</a:t>
            </a:r>
            <a:endParaRPr lang="en-US" dirty="0"/>
          </a:p>
          <a:p>
            <a:r>
              <a:rPr lang="en-US" dirty="0"/>
              <a:t>first mover advantage in microgreens and superfood segment</a:t>
            </a:r>
            <a:r>
              <a:rPr lang="en-US" dirty="0" smtClean="0"/>
              <a:t>.</a:t>
            </a:r>
          </a:p>
          <a:p>
            <a:pPr>
              <a:buClr>
                <a:srgbClr val="0D0D0D"/>
              </a:buClr>
            </a:pPr>
            <a:r>
              <a:rPr lang="en-US" altLang="en-US" dirty="0">
                <a:solidFill>
                  <a:srgbClr val="262626"/>
                </a:solidFill>
                <a:ea typeface="ＭＳ Ｐゴシック" pitchFamily="34" charset="-128"/>
              </a:rPr>
              <a:t>Startup being accelerated by </a:t>
            </a:r>
            <a:r>
              <a:rPr lang="en-US" altLang="en-US" dirty="0" err="1" smtClean="0">
                <a:solidFill>
                  <a:srgbClr val="262626"/>
                </a:solidFill>
                <a:ea typeface="ＭＳ Ｐゴシック" pitchFamily="34" charset="-128"/>
              </a:rPr>
              <a:t>Joycorps</a:t>
            </a:r>
            <a:r>
              <a:rPr lang="en-US" altLang="en-US" dirty="0" smtClean="0">
                <a:solidFill>
                  <a:srgbClr val="262626"/>
                </a:solidFill>
                <a:ea typeface="ＭＳ Ｐゴシック" pitchFamily="34" charset="-128"/>
              </a:rPr>
              <a:t> and offered a two years fellowship.</a:t>
            </a:r>
            <a:endParaRPr lang="en-US" altLang="en-US" dirty="0">
              <a:solidFill>
                <a:srgbClr val="262626"/>
              </a:solidFill>
              <a:ea typeface="ＭＳ Ｐゴシック" pitchFamily="34" charset="-128"/>
            </a:endParaRPr>
          </a:p>
          <a:p>
            <a:pPr>
              <a:buClr>
                <a:srgbClr val="0D0D0D"/>
              </a:buClr>
            </a:pPr>
            <a:r>
              <a:rPr lang="en-US" altLang="en-US" dirty="0">
                <a:solidFill>
                  <a:srgbClr val="262626"/>
                </a:solidFill>
                <a:ea typeface="ＭＳ Ｐゴシック" pitchFamily="34" charset="-128"/>
                <a:cs typeface="Arial" charset="0"/>
              </a:rPr>
              <a:t>Successfully pitched in investors summit organized by </a:t>
            </a:r>
            <a:r>
              <a:rPr lang="en-US" altLang="en-US" dirty="0" err="1">
                <a:solidFill>
                  <a:srgbClr val="262626"/>
                </a:solidFill>
                <a:ea typeface="ＭＳ Ｐゴシック" pitchFamily="34" charset="-128"/>
                <a:cs typeface="Arial" charset="0"/>
              </a:rPr>
              <a:t>Joycorps</a:t>
            </a:r>
            <a:r>
              <a:rPr lang="en-US" altLang="en-US" dirty="0">
                <a:solidFill>
                  <a:srgbClr val="262626"/>
                </a:solidFill>
                <a:ea typeface="ＭＳ Ｐゴシック" pitchFamily="34" charset="-128"/>
                <a:cs typeface="Arial" charset="0"/>
              </a:rPr>
              <a:t> </a:t>
            </a:r>
            <a:r>
              <a:rPr lang="en-US" altLang="en-US" dirty="0" smtClean="0">
                <a:solidFill>
                  <a:srgbClr val="262626"/>
                </a:solidFill>
                <a:ea typeface="ＭＳ Ｐゴシック" pitchFamily="34" charset="-128"/>
                <a:cs typeface="Arial" charset="0"/>
              </a:rPr>
              <a:t>ventures.</a:t>
            </a:r>
            <a:endParaRPr lang="en-US" dirty="0" smtClean="0"/>
          </a:p>
          <a:p>
            <a:r>
              <a:rPr lang="en-US" dirty="0" smtClean="0"/>
              <a:t>Currently generating revenues and trust.</a:t>
            </a:r>
          </a:p>
          <a:p>
            <a:pPr marL="0" indent="0">
              <a:buNone/>
            </a:pPr>
            <a:endParaRPr lang="en-US" dirty="0"/>
          </a:p>
        </p:txBody>
      </p:sp>
    </p:spTree>
    <p:extLst>
      <p:ext uri="{BB962C8B-B14F-4D97-AF65-F5344CB8AC3E}">
        <p14:creationId xmlns:p14="http://schemas.microsoft.com/office/powerpoint/2010/main" val="378912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15200" y="228600"/>
            <a:ext cx="1600200" cy="1066800"/>
          </a:xfrm>
          <a:prstGeom prst="rect">
            <a:avLst/>
          </a:prstGeom>
          <a:solidFill>
            <a:schemeClr val="bg1"/>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lumMod val="95000"/>
                  <a:lumOff val="5000"/>
                </a:schemeClr>
              </a:solidFill>
            </a:endParaRPr>
          </a:p>
        </p:txBody>
      </p:sp>
      <p:pic>
        <p:nvPicPr>
          <p:cNvPr id="5" name="Picture 4" descr="TiE-Dehradun logo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235893"/>
            <a:ext cx="1993776" cy="74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ctrTitle"/>
          </p:nvPr>
        </p:nvSpPr>
        <p:spPr>
          <a:xfrm>
            <a:off x="611560" y="1270039"/>
            <a:ext cx="7772400" cy="1470025"/>
          </a:xfrm>
          <a:prstGeom prst="rect">
            <a:avLst/>
          </a:prstGeom>
        </p:spPr>
        <p:txBody>
          <a:bodyPr>
            <a:normAutofit/>
          </a:bodyPr>
          <a:lstStyle/>
          <a:p>
            <a:pPr eaLnBrk="1" fontAlgn="auto" hangingPunct="1">
              <a:spcAft>
                <a:spcPts val="0"/>
              </a:spcAft>
              <a:defRPr/>
            </a:pPr>
            <a:r>
              <a:rPr lang="en-US" dirty="0" smtClean="0"/>
              <a:t>Team/ Advisors </a:t>
            </a:r>
            <a:endParaRPr lang="en-IN" dirty="0">
              <a:solidFill>
                <a:srgbClr val="0070C0"/>
              </a:solidFill>
            </a:endParaRPr>
          </a:p>
        </p:txBody>
      </p:sp>
      <p:sp>
        <p:nvSpPr>
          <p:cNvPr id="7" name="Content Placeholder 2"/>
          <p:cNvSpPr>
            <a:spLocks noGrp="1"/>
          </p:cNvSpPr>
          <p:nvPr>
            <p:ph type="subTitle" idx="1"/>
          </p:nvPr>
        </p:nvSpPr>
        <p:spPr>
          <a:xfrm>
            <a:off x="395536" y="2492896"/>
            <a:ext cx="8208912" cy="3960440"/>
          </a:xfrm>
        </p:spPr>
        <p:txBody>
          <a:bodyPr>
            <a:normAutofit fontScale="92500" lnSpcReduction="20000"/>
          </a:bodyPr>
          <a:lstStyle/>
          <a:p>
            <a:pPr marL="285750" indent="-285750" algn="l" eaLnBrk="1" hangingPunct="1">
              <a:spcBef>
                <a:spcPct val="0"/>
              </a:spcBef>
              <a:buFont typeface="Arial" panose="020B0604020202020204" pitchFamily="34" charset="0"/>
              <a:buChar char="•"/>
            </a:pPr>
            <a:r>
              <a:rPr lang="en-US" altLang="en-US" sz="1800" dirty="0" smtClean="0">
                <a:solidFill>
                  <a:schemeClr val="tx1"/>
                </a:solidFill>
              </a:rPr>
              <a:t>Ravi </a:t>
            </a:r>
            <a:r>
              <a:rPr lang="en-US" altLang="en-US" sz="1800" dirty="0" err="1" smtClean="0">
                <a:solidFill>
                  <a:schemeClr val="tx1"/>
                </a:solidFill>
              </a:rPr>
              <a:t>Bibhuty</a:t>
            </a:r>
            <a:r>
              <a:rPr lang="en-US" altLang="en-US" sz="1800" dirty="0">
                <a:solidFill>
                  <a:schemeClr val="tx1"/>
                </a:solidFill>
              </a:rPr>
              <a:t> </a:t>
            </a:r>
            <a:r>
              <a:rPr lang="x-none" altLang="en-US" sz="1800" dirty="0" smtClean="0">
                <a:solidFill>
                  <a:schemeClr val="tx1"/>
                </a:solidFill>
              </a:rPr>
              <a:t>–</a:t>
            </a:r>
            <a:r>
              <a:rPr lang="en-US" altLang="en-US" sz="1800" dirty="0" smtClean="0">
                <a:solidFill>
                  <a:schemeClr val="tx1"/>
                </a:solidFill>
              </a:rPr>
              <a:t> Executive Head</a:t>
            </a:r>
          </a:p>
          <a:p>
            <a:pPr algn="l" eaLnBrk="1" hangingPunct="1">
              <a:spcBef>
                <a:spcPct val="0"/>
              </a:spcBef>
            </a:pPr>
            <a:r>
              <a:rPr lang="en-US" altLang="en-US" sz="1800" dirty="0" smtClean="0">
                <a:solidFill>
                  <a:schemeClr val="tx1"/>
                </a:solidFill>
              </a:rPr>
              <a:t>      	Ravi has done Master’s in Computer Applications. With his idea and initial 	research, he laid the foundation of </a:t>
            </a:r>
            <a:r>
              <a:rPr lang="en-US" altLang="en-US" sz="1800" dirty="0" err="1" smtClean="0">
                <a:solidFill>
                  <a:schemeClr val="tx1"/>
                </a:solidFill>
              </a:rPr>
              <a:t>Mountstribe</a:t>
            </a:r>
            <a:r>
              <a:rPr lang="en-US" altLang="en-US" sz="1800" dirty="0" smtClean="0">
                <a:solidFill>
                  <a:schemeClr val="tx1"/>
                </a:solidFill>
              </a:rPr>
              <a:t>.</a:t>
            </a:r>
          </a:p>
          <a:p>
            <a:pPr marL="285750" indent="-285750" algn="l" eaLnBrk="1" hangingPunct="1">
              <a:spcBef>
                <a:spcPct val="0"/>
              </a:spcBef>
              <a:buFont typeface="Arial" panose="020B0604020202020204" pitchFamily="34" charset="0"/>
              <a:buChar char="•"/>
            </a:pPr>
            <a:endParaRPr lang="en-US" altLang="en-US" sz="1800" dirty="0">
              <a:solidFill>
                <a:schemeClr val="tx1"/>
              </a:solidFill>
            </a:endParaRPr>
          </a:p>
          <a:p>
            <a:pPr marL="285750" indent="-285750" algn="l" eaLnBrk="1" hangingPunct="1">
              <a:spcBef>
                <a:spcPct val="0"/>
              </a:spcBef>
              <a:buFont typeface="Arial" panose="020B0604020202020204" pitchFamily="34" charset="0"/>
              <a:buChar char="•"/>
            </a:pPr>
            <a:r>
              <a:rPr lang="en-US" altLang="en-US" sz="1800" dirty="0" err="1" smtClean="0">
                <a:solidFill>
                  <a:schemeClr val="tx1"/>
                </a:solidFill>
              </a:rPr>
              <a:t>Priya</a:t>
            </a:r>
            <a:r>
              <a:rPr lang="en-US" altLang="en-US" sz="1800" dirty="0" smtClean="0">
                <a:solidFill>
                  <a:schemeClr val="tx1"/>
                </a:solidFill>
              </a:rPr>
              <a:t> </a:t>
            </a:r>
            <a:r>
              <a:rPr lang="en-US" altLang="en-US" sz="1800" dirty="0" err="1" smtClean="0">
                <a:solidFill>
                  <a:schemeClr val="tx1"/>
                </a:solidFill>
              </a:rPr>
              <a:t>Rawat</a:t>
            </a:r>
            <a:r>
              <a:rPr lang="en-US" altLang="en-US" sz="1800" dirty="0" smtClean="0">
                <a:solidFill>
                  <a:schemeClr val="tx1"/>
                </a:solidFill>
              </a:rPr>
              <a:t> </a:t>
            </a:r>
            <a:r>
              <a:rPr lang="x-none" altLang="en-US" sz="1800" dirty="0" smtClean="0">
                <a:solidFill>
                  <a:schemeClr val="tx1"/>
                </a:solidFill>
              </a:rPr>
              <a:t>–</a:t>
            </a:r>
            <a:r>
              <a:rPr lang="en-US" altLang="en-US" sz="1800" dirty="0" smtClean="0">
                <a:solidFill>
                  <a:schemeClr val="tx1"/>
                </a:solidFill>
              </a:rPr>
              <a:t> Financial Head</a:t>
            </a:r>
          </a:p>
          <a:p>
            <a:pPr algn="l" eaLnBrk="1" hangingPunct="1">
              <a:spcBef>
                <a:spcPct val="0"/>
              </a:spcBef>
            </a:pPr>
            <a:r>
              <a:rPr lang="en-US" altLang="en-US" sz="1800" dirty="0" smtClean="0">
                <a:solidFill>
                  <a:schemeClr val="tx1"/>
                </a:solidFill>
              </a:rPr>
              <a:t>	</a:t>
            </a:r>
            <a:r>
              <a:rPr lang="en-US" altLang="en-US" sz="1800" dirty="0" err="1" smtClean="0">
                <a:solidFill>
                  <a:schemeClr val="tx1"/>
                </a:solidFill>
              </a:rPr>
              <a:t>Priya</a:t>
            </a:r>
            <a:r>
              <a:rPr lang="en-US" altLang="en-US" sz="1800" dirty="0" smtClean="0">
                <a:solidFill>
                  <a:schemeClr val="tx1"/>
                </a:solidFill>
              </a:rPr>
              <a:t> took a Master’s degree in Economics. She has worked on a few 	projects regarding the demographics of the </a:t>
            </a:r>
            <a:r>
              <a:rPr lang="en-US" altLang="en-US" sz="1800" dirty="0" err="1" smtClean="0">
                <a:solidFill>
                  <a:schemeClr val="tx1"/>
                </a:solidFill>
              </a:rPr>
              <a:t>Kumaon</a:t>
            </a:r>
            <a:r>
              <a:rPr lang="en-US" altLang="en-US" sz="1800" dirty="0" smtClean="0">
                <a:solidFill>
                  <a:schemeClr val="tx1"/>
                </a:solidFill>
              </a:rPr>
              <a:t> region.</a:t>
            </a:r>
            <a:endParaRPr lang="en-US" altLang="en-US" sz="1400" dirty="0" smtClean="0">
              <a:solidFill>
                <a:schemeClr val="tx1"/>
              </a:solidFill>
            </a:endParaRPr>
          </a:p>
          <a:p>
            <a:pPr marL="285750" indent="-285750" algn="l" eaLnBrk="1" hangingPunct="1">
              <a:spcBef>
                <a:spcPct val="0"/>
              </a:spcBef>
              <a:buFont typeface="Arial" panose="020B0604020202020204" pitchFamily="34" charset="0"/>
              <a:buChar char="•"/>
            </a:pPr>
            <a:endParaRPr lang="en-US" altLang="en-US" sz="1800" dirty="0">
              <a:solidFill>
                <a:schemeClr val="tx1"/>
              </a:solidFill>
            </a:endParaRPr>
          </a:p>
          <a:p>
            <a:pPr marL="285750" indent="-285750" algn="l" eaLnBrk="1" hangingPunct="1">
              <a:spcBef>
                <a:spcPct val="0"/>
              </a:spcBef>
              <a:buFont typeface="Arial" panose="020B0604020202020204" pitchFamily="34" charset="0"/>
              <a:buChar char="•"/>
            </a:pPr>
            <a:r>
              <a:rPr lang="en-US" altLang="en-US" sz="1800" dirty="0" smtClean="0">
                <a:solidFill>
                  <a:schemeClr val="tx1"/>
                </a:solidFill>
              </a:rPr>
              <a:t>Kartikeya Kapparwan </a:t>
            </a:r>
            <a:r>
              <a:rPr lang="x-none" altLang="en-US" sz="1800" dirty="0" smtClean="0">
                <a:solidFill>
                  <a:schemeClr val="tx1"/>
                </a:solidFill>
              </a:rPr>
              <a:t>–</a:t>
            </a:r>
            <a:r>
              <a:rPr lang="en-US" altLang="en-US" sz="1800" dirty="0" smtClean="0">
                <a:solidFill>
                  <a:schemeClr val="tx1"/>
                </a:solidFill>
              </a:rPr>
              <a:t> Technical Head</a:t>
            </a:r>
          </a:p>
          <a:p>
            <a:pPr algn="l" eaLnBrk="1" hangingPunct="1">
              <a:spcBef>
                <a:spcPct val="0"/>
              </a:spcBef>
            </a:pPr>
            <a:r>
              <a:rPr lang="en-US" altLang="en-US" sz="1800" dirty="0">
                <a:solidFill>
                  <a:schemeClr val="tx1"/>
                </a:solidFill>
              </a:rPr>
              <a:t>	</a:t>
            </a:r>
            <a:r>
              <a:rPr lang="en-US" altLang="en-US" sz="1800" dirty="0" smtClean="0">
                <a:solidFill>
                  <a:schemeClr val="tx1"/>
                </a:solidFill>
              </a:rPr>
              <a:t>After earning Master’s in Computers, Kartikeya joined </a:t>
            </a:r>
            <a:r>
              <a:rPr lang="en-US" altLang="en-US" sz="1800" dirty="0" err="1" smtClean="0">
                <a:solidFill>
                  <a:schemeClr val="tx1"/>
                </a:solidFill>
              </a:rPr>
              <a:t>Mountstribe</a:t>
            </a:r>
            <a:r>
              <a:rPr lang="en-US" altLang="en-US" sz="1800" dirty="0" smtClean="0">
                <a:solidFill>
                  <a:schemeClr val="tx1"/>
                </a:solidFill>
              </a:rPr>
              <a:t> to work 	on the initial projects. He is also responsible for the technical operations.</a:t>
            </a:r>
            <a:endParaRPr lang="en-US" altLang="en-US" sz="1400" dirty="0" smtClean="0">
              <a:solidFill>
                <a:schemeClr val="tx1"/>
              </a:solidFill>
            </a:endParaRPr>
          </a:p>
          <a:p>
            <a:pPr marL="285750" indent="-285750" algn="l" eaLnBrk="1" hangingPunct="1">
              <a:spcBef>
                <a:spcPct val="0"/>
              </a:spcBef>
              <a:buFont typeface="Arial" panose="020B0604020202020204" pitchFamily="34" charset="0"/>
              <a:buChar char="•"/>
            </a:pPr>
            <a:r>
              <a:rPr lang="en-US" altLang="en-US" sz="1800" dirty="0" smtClean="0">
                <a:solidFill>
                  <a:schemeClr val="tx1"/>
                </a:solidFill>
              </a:rPr>
              <a:t>Mr. Sanjay Bhatnagar – Advisor</a:t>
            </a:r>
          </a:p>
          <a:p>
            <a:pPr algn="l">
              <a:spcBef>
                <a:spcPct val="0"/>
              </a:spcBef>
            </a:pPr>
            <a:r>
              <a:rPr lang="en-US" altLang="en-US" sz="1800" dirty="0">
                <a:solidFill>
                  <a:schemeClr val="tx1"/>
                </a:solidFill>
              </a:rPr>
              <a:t>During his more than 3 Decades of Career in skill, crafts, and design, he has successfully undertaken projects, both nationally and internationally in government and semi-government sectors. His design and skill education vision is to innovate and link education to history, mythology, culture, tradition, technology, and the needs of the market. Thereby, innovating a skill-based education program.</a:t>
            </a:r>
            <a:endParaRPr lang="en-US" altLang="en-US" sz="1800" dirty="0" smtClean="0">
              <a:solidFill>
                <a:schemeClr val="tx1"/>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7501" y="134201"/>
            <a:ext cx="1255598" cy="1255598"/>
          </a:xfrm>
          <a:prstGeom prst="rect">
            <a:avLst/>
          </a:prstGeom>
        </p:spPr>
      </p:pic>
    </p:spTree>
    <p:extLst>
      <p:ext uri="{BB962C8B-B14F-4D97-AF65-F5344CB8AC3E}">
        <p14:creationId xmlns:p14="http://schemas.microsoft.com/office/powerpoint/2010/main" val="2017122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15200" y="228600"/>
            <a:ext cx="1600200" cy="1066800"/>
          </a:xfrm>
          <a:prstGeom prst="rect">
            <a:avLst/>
          </a:prstGeom>
          <a:solidFill>
            <a:schemeClr val="bg1"/>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lumMod val="95000"/>
                  <a:lumOff val="5000"/>
                </a:schemeClr>
              </a:solidFill>
            </a:endParaRPr>
          </a:p>
        </p:txBody>
      </p:sp>
      <p:pic>
        <p:nvPicPr>
          <p:cNvPr id="5" name="Picture 4" descr="TiE-Dehradun logo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235893"/>
            <a:ext cx="1993776" cy="74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ctrTitle"/>
          </p:nvPr>
        </p:nvSpPr>
        <p:spPr bwMode="auto">
          <a:xfrm>
            <a:off x="539552" y="1043909"/>
            <a:ext cx="7772400" cy="1470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solidFill>
                  <a:srgbClr val="262626"/>
                </a:solidFill>
                <a:ea typeface="ＭＳ Ｐゴシック" pitchFamily="34" charset="-128"/>
              </a:rPr>
              <a:t>Funding objective</a:t>
            </a:r>
          </a:p>
        </p:txBody>
      </p:sp>
      <p:sp>
        <p:nvSpPr>
          <p:cNvPr id="7" name="Content Placeholder 2"/>
          <p:cNvSpPr>
            <a:spLocks noGrp="1"/>
          </p:cNvSpPr>
          <p:nvPr>
            <p:ph type="subTitle" idx="1"/>
          </p:nvPr>
        </p:nvSpPr>
        <p:spPr>
          <a:xfrm>
            <a:off x="107504" y="2616702"/>
            <a:ext cx="4248472" cy="2880320"/>
          </a:xfrm>
        </p:spPr>
        <p:txBody>
          <a:bodyPr rtlCol="0">
            <a:normAutofit/>
          </a:bodyPr>
          <a:lstStyle/>
          <a:p>
            <a:pPr algn="l" eaLnBrk="1" fontAlgn="auto" hangingPunct="1">
              <a:spcBef>
                <a:spcPts val="0"/>
              </a:spcBef>
              <a:spcAft>
                <a:spcPts val="0"/>
              </a:spcAft>
              <a:defRPr/>
            </a:pPr>
            <a:r>
              <a:rPr lang="en-US" sz="2000" b="1" dirty="0" smtClean="0">
                <a:solidFill>
                  <a:schemeClr val="tx1"/>
                </a:solidFill>
              </a:rPr>
              <a:t>How much do we need!</a:t>
            </a:r>
          </a:p>
          <a:p>
            <a:pPr algn="l" eaLnBrk="1" fontAlgn="auto" hangingPunct="1">
              <a:spcBef>
                <a:spcPts val="0"/>
              </a:spcBef>
              <a:spcAft>
                <a:spcPts val="0"/>
              </a:spcAft>
              <a:defRPr/>
            </a:pPr>
            <a:r>
              <a:rPr lang="en-US" sz="2000" dirty="0" smtClean="0">
                <a:solidFill>
                  <a:schemeClr val="tx1"/>
                </a:solidFill>
              </a:rPr>
              <a:t>We’re expecting around Rs. 60,00,000/- of funding. We’ll use those funds to start the India’s first commercial cold water Aquaponics farm. Also, we’ll put that money into increasing our customer base and to expand to other cities of India.</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7501" y="134201"/>
            <a:ext cx="1255598" cy="1255598"/>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617446262"/>
              </p:ext>
            </p:extLst>
          </p:nvPr>
        </p:nvGraphicFramePr>
        <p:xfrm>
          <a:off x="5029094" y="2558259"/>
          <a:ext cx="3863751" cy="1899570"/>
        </p:xfrm>
        <a:graphic>
          <a:graphicData uri="http://schemas.openxmlformats.org/drawingml/2006/table">
            <a:tbl>
              <a:tblPr firstRow="1" firstCol="1" lastRow="1" bandRow="1">
                <a:tableStyleId>{69C7853C-536D-4A76-A0AE-DD22124D55A5}</a:tableStyleId>
              </a:tblPr>
              <a:tblGrid>
                <a:gridCol w="1287917">
                  <a:extLst>
                    <a:ext uri="{9D8B030D-6E8A-4147-A177-3AD203B41FA5}">
                      <a16:colId xmlns:a16="http://schemas.microsoft.com/office/drawing/2014/main" xmlns="" val="3771762310"/>
                    </a:ext>
                  </a:extLst>
                </a:gridCol>
                <a:gridCol w="1287917">
                  <a:extLst>
                    <a:ext uri="{9D8B030D-6E8A-4147-A177-3AD203B41FA5}">
                      <a16:colId xmlns:a16="http://schemas.microsoft.com/office/drawing/2014/main" xmlns="" val="2803803374"/>
                    </a:ext>
                  </a:extLst>
                </a:gridCol>
                <a:gridCol w="1287917">
                  <a:extLst>
                    <a:ext uri="{9D8B030D-6E8A-4147-A177-3AD203B41FA5}">
                      <a16:colId xmlns:a16="http://schemas.microsoft.com/office/drawing/2014/main" xmlns="" val="4055407056"/>
                    </a:ext>
                  </a:extLst>
                </a:gridCol>
              </a:tblGrid>
              <a:tr h="292720">
                <a:tc>
                  <a:txBody>
                    <a:bodyPr/>
                    <a:lstStyle/>
                    <a:p>
                      <a:r>
                        <a:rPr lang="en-US" sz="1100" dirty="0" smtClean="0"/>
                        <a:t>Costs</a:t>
                      </a:r>
                      <a:endParaRPr lang="en-US" sz="1100" dirty="0"/>
                    </a:p>
                  </a:txBody>
                  <a:tcPr/>
                </a:tc>
                <a:tc>
                  <a:txBody>
                    <a:bodyPr/>
                    <a:lstStyle/>
                    <a:p>
                      <a:r>
                        <a:rPr lang="en-US" sz="1100" dirty="0" smtClean="0"/>
                        <a:t>Year 1</a:t>
                      </a:r>
                      <a:endParaRPr lang="en-US" sz="1100" dirty="0"/>
                    </a:p>
                  </a:txBody>
                  <a:tcPr/>
                </a:tc>
                <a:tc>
                  <a:txBody>
                    <a:bodyPr/>
                    <a:lstStyle/>
                    <a:p>
                      <a:r>
                        <a:rPr lang="en-US" sz="1100" dirty="0" smtClean="0"/>
                        <a:t>Year</a:t>
                      </a:r>
                      <a:r>
                        <a:rPr lang="en-US" sz="1100" baseline="0" dirty="0" smtClean="0"/>
                        <a:t> 2</a:t>
                      </a:r>
                      <a:endParaRPr lang="en-US" sz="1100" dirty="0"/>
                    </a:p>
                  </a:txBody>
                  <a:tcPr/>
                </a:tc>
                <a:extLst>
                  <a:ext uri="{0D108BD9-81ED-4DB2-BD59-A6C34878D82A}">
                    <a16:rowId xmlns:a16="http://schemas.microsoft.com/office/drawing/2014/main" xmlns="" val="873805037"/>
                  </a:ext>
                </a:extLst>
              </a:tr>
              <a:tr h="321370">
                <a:tc>
                  <a:txBody>
                    <a:bodyPr/>
                    <a:lstStyle/>
                    <a:p>
                      <a:r>
                        <a:rPr lang="en-US" sz="1100" dirty="0" smtClean="0"/>
                        <a:t>Technology</a:t>
                      </a:r>
                      <a:endParaRPr lang="en-US" sz="1100" dirty="0"/>
                    </a:p>
                  </a:txBody>
                  <a:tcPr/>
                </a:tc>
                <a:tc>
                  <a:txBody>
                    <a:bodyPr/>
                    <a:lstStyle/>
                    <a:p>
                      <a:r>
                        <a:rPr lang="en-US" sz="1100" dirty="0" smtClean="0"/>
                        <a:t>5,00,000</a:t>
                      </a:r>
                      <a:endParaRPr lang="en-US" sz="1100" dirty="0"/>
                    </a:p>
                  </a:txBody>
                  <a:tcPr/>
                </a:tc>
                <a:tc>
                  <a:txBody>
                    <a:bodyPr/>
                    <a:lstStyle/>
                    <a:p>
                      <a:r>
                        <a:rPr lang="en-US" sz="1100" dirty="0" smtClean="0"/>
                        <a:t>2,00,000</a:t>
                      </a:r>
                      <a:endParaRPr lang="en-US" sz="1100" dirty="0"/>
                    </a:p>
                  </a:txBody>
                  <a:tcPr/>
                </a:tc>
                <a:extLst>
                  <a:ext uri="{0D108BD9-81ED-4DB2-BD59-A6C34878D82A}">
                    <a16:rowId xmlns:a16="http://schemas.microsoft.com/office/drawing/2014/main" xmlns="" val="2214411710"/>
                  </a:ext>
                </a:extLst>
              </a:tr>
              <a:tr h="321370">
                <a:tc>
                  <a:txBody>
                    <a:bodyPr/>
                    <a:lstStyle/>
                    <a:p>
                      <a:r>
                        <a:rPr lang="en-US" sz="1100" dirty="0" smtClean="0"/>
                        <a:t>People Resources</a:t>
                      </a:r>
                      <a:endParaRPr lang="en-US" sz="1100" dirty="0"/>
                    </a:p>
                  </a:txBody>
                  <a:tcPr/>
                </a:tc>
                <a:tc>
                  <a:txBody>
                    <a:bodyPr/>
                    <a:lstStyle/>
                    <a:p>
                      <a:r>
                        <a:rPr lang="en-US" sz="1100" dirty="0" smtClean="0"/>
                        <a:t>12,00,000</a:t>
                      </a:r>
                      <a:endParaRPr lang="en-US" sz="1100" dirty="0"/>
                    </a:p>
                  </a:txBody>
                  <a:tcPr/>
                </a:tc>
                <a:tc>
                  <a:txBody>
                    <a:bodyPr/>
                    <a:lstStyle/>
                    <a:p>
                      <a:r>
                        <a:rPr lang="en-US" sz="1100" dirty="0" smtClean="0"/>
                        <a:t>20,00,000</a:t>
                      </a:r>
                      <a:endParaRPr lang="en-US" sz="1100" dirty="0"/>
                    </a:p>
                  </a:txBody>
                  <a:tcPr/>
                </a:tc>
                <a:extLst>
                  <a:ext uri="{0D108BD9-81ED-4DB2-BD59-A6C34878D82A}">
                    <a16:rowId xmlns:a16="http://schemas.microsoft.com/office/drawing/2014/main" xmlns="" val="3321532823"/>
                  </a:ext>
                </a:extLst>
              </a:tr>
              <a:tr h="321370">
                <a:tc>
                  <a:txBody>
                    <a:bodyPr/>
                    <a:lstStyle/>
                    <a:p>
                      <a:r>
                        <a:rPr lang="en-US" sz="1100" dirty="0" smtClean="0"/>
                        <a:t>Capex</a:t>
                      </a:r>
                      <a:endParaRPr lang="en-US" sz="1100" dirty="0"/>
                    </a:p>
                  </a:txBody>
                  <a:tcPr/>
                </a:tc>
                <a:tc>
                  <a:txBody>
                    <a:bodyPr/>
                    <a:lstStyle/>
                    <a:p>
                      <a:r>
                        <a:rPr lang="en-US" sz="1100" dirty="0" smtClean="0"/>
                        <a:t>10,00,000</a:t>
                      </a:r>
                      <a:endParaRPr lang="en-US" sz="1100" dirty="0"/>
                    </a:p>
                  </a:txBody>
                  <a:tcPr/>
                </a:tc>
                <a:tc>
                  <a:txBody>
                    <a:bodyPr/>
                    <a:lstStyle/>
                    <a:p>
                      <a:r>
                        <a:rPr lang="en-US" sz="1100" dirty="0" smtClean="0"/>
                        <a:t>10,00,000</a:t>
                      </a:r>
                      <a:endParaRPr lang="en-US" sz="1100" dirty="0"/>
                    </a:p>
                  </a:txBody>
                  <a:tcPr/>
                </a:tc>
                <a:extLst>
                  <a:ext uri="{0D108BD9-81ED-4DB2-BD59-A6C34878D82A}">
                    <a16:rowId xmlns:a16="http://schemas.microsoft.com/office/drawing/2014/main" xmlns="" val="4283010625"/>
                  </a:ext>
                </a:extLst>
              </a:tr>
              <a:tr h="321370">
                <a:tc>
                  <a:txBody>
                    <a:bodyPr/>
                    <a:lstStyle/>
                    <a:p>
                      <a:r>
                        <a:rPr lang="en-US" sz="1100" dirty="0" smtClean="0"/>
                        <a:t>Miscellaneous</a:t>
                      </a:r>
                      <a:endParaRPr lang="en-US" sz="1100" dirty="0"/>
                    </a:p>
                  </a:txBody>
                  <a:tcPr/>
                </a:tc>
                <a:tc>
                  <a:txBody>
                    <a:bodyPr/>
                    <a:lstStyle/>
                    <a:p>
                      <a:r>
                        <a:rPr lang="en-US" sz="1100" dirty="0" smtClean="0"/>
                        <a:t>50,000</a:t>
                      </a:r>
                      <a:endParaRPr lang="en-US" sz="1100" dirty="0"/>
                    </a:p>
                  </a:txBody>
                  <a:tcPr/>
                </a:tc>
                <a:tc>
                  <a:txBody>
                    <a:bodyPr/>
                    <a:lstStyle/>
                    <a:p>
                      <a:r>
                        <a:rPr lang="en-US" sz="1100" dirty="0" smtClean="0"/>
                        <a:t>50,000</a:t>
                      </a:r>
                      <a:endParaRPr lang="en-US" sz="1100" dirty="0"/>
                    </a:p>
                  </a:txBody>
                  <a:tcPr/>
                </a:tc>
                <a:extLst>
                  <a:ext uri="{0D108BD9-81ED-4DB2-BD59-A6C34878D82A}">
                    <a16:rowId xmlns:a16="http://schemas.microsoft.com/office/drawing/2014/main" xmlns="" val="1285090590"/>
                  </a:ext>
                </a:extLst>
              </a:tr>
              <a:tr h="321370">
                <a:tc>
                  <a:txBody>
                    <a:bodyPr/>
                    <a:lstStyle/>
                    <a:p>
                      <a:r>
                        <a:rPr lang="en-US" sz="1100" b="1" dirty="0" smtClean="0"/>
                        <a:t>Total</a:t>
                      </a:r>
                      <a:endParaRPr lang="en-US" sz="11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27,50,000</a:t>
                      </a:r>
                    </a:p>
                  </a:txBody>
                  <a:tcPr/>
                </a:tc>
                <a:tc>
                  <a:txBody>
                    <a:bodyPr/>
                    <a:lstStyle/>
                    <a:p>
                      <a:r>
                        <a:rPr lang="en-US" sz="1100" dirty="0" smtClean="0"/>
                        <a:t>32,50,000</a:t>
                      </a:r>
                      <a:endParaRPr lang="en-US" sz="1100" dirty="0"/>
                    </a:p>
                  </a:txBody>
                  <a:tcPr/>
                </a:tc>
                <a:extLst>
                  <a:ext uri="{0D108BD9-81ED-4DB2-BD59-A6C34878D82A}">
                    <a16:rowId xmlns:a16="http://schemas.microsoft.com/office/drawing/2014/main" xmlns="" val="17387585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41530462"/>
              </p:ext>
            </p:extLst>
          </p:nvPr>
        </p:nvGraphicFramePr>
        <p:xfrm>
          <a:off x="5029093" y="4653136"/>
          <a:ext cx="3863752" cy="1946805"/>
        </p:xfrm>
        <a:graphic>
          <a:graphicData uri="http://schemas.openxmlformats.org/drawingml/2006/table">
            <a:tbl>
              <a:tblPr firstRow="1" firstCol="1" lastRow="1" bandRow="1">
                <a:tableStyleId>{69C7853C-536D-4A76-A0AE-DD22124D55A5}</a:tableStyleId>
              </a:tblPr>
              <a:tblGrid>
                <a:gridCol w="1724920">
                  <a:extLst>
                    <a:ext uri="{9D8B030D-6E8A-4147-A177-3AD203B41FA5}">
                      <a16:colId xmlns:a16="http://schemas.microsoft.com/office/drawing/2014/main" xmlns="" val="3771762310"/>
                    </a:ext>
                  </a:extLst>
                </a:gridCol>
                <a:gridCol w="1095358">
                  <a:extLst>
                    <a:ext uri="{9D8B030D-6E8A-4147-A177-3AD203B41FA5}">
                      <a16:colId xmlns:a16="http://schemas.microsoft.com/office/drawing/2014/main" xmlns="" val="2803803374"/>
                    </a:ext>
                  </a:extLst>
                </a:gridCol>
                <a:gridCol w="1043474">
                  <a:extLst>
                    <a:ext uri="{9D8B030D-6E8A-4147-A177-3AD203B41FA5}">
                      <a16:colId xmlns:a16="http://schemas.microsoft.com/office/drawing/2014/main" xmlns="" val="4055407056"/>
                    </a:ext>
                  </a:extLst>
                </a:gridCol>
              </a:tblGrid>
              <a:tr h="222774">
                <a:tc>
                  <a:txBody>
                    <a:bodyPr/>
                    <a:lstStyle/>
                    <a:p>
                      <a:r>
                        <a:rPr lang="en-US" sz="1100" dirty="0" smtClean="0"/>
                        <a:t>Expected</a:t>
                      </a:r>
                      <a:r>
                        <a:rPr lang="en-US" sz="1100" baseline="0" dirty="0" smtClean="0"/>
                        <a:t> Results</a:t>
                      </a:r>
                      <a:endParaRPr lang="en-US" sz="1100" dirty="0"/>
                    </a:p>
                  </a:txBody>
                  <a:tcPr/>
                </a:tc>
                <a:tc>
                  <a:txBody>
                    <a:bodyPr/>
                    <a:lstStyle/>
                    <a:p>
                      <a:r>
                        <a:rPr lang="en-US" sz="1100" dirty="0" smtClean="0"/>
                        <a:t>Year 1</a:t>
                      </a:r>
                      <a:endParaRPr lang="en-US" sz="1100" dirty="0"/>
                    </a:p>
                  </a:txBody>
                  <a:tcPr/>
                </a:tc>
                <a:tc>
                  <a:txBody>
                    <a:bodyPr/>
                    <a:lstStyle/>
                    <a:p>
                      <a:r>
                        <a:rPr lang="en-US" sz="1100" dirty="0" smtClean="0"/>
                        <a:t>Year</a:t>
                      </a:r>
                      <a:r>
                        <a:rPr lang="en-US" sz="1100" baseline="0" dirty="0" smtClean="0"/>
                        <a:t> 2</a:t>
                      </a:r>
                      <a:endParaRPr lang="en-US" sz="1100" dirty="0"/>
                    </a:p>
                  </a:txBody>
                  <a:tcPr/>
                </a:tc>
                <a:extLst>
                  <a:ext uri="{0D108BD9-81ED-4DB2-BD59-A6C34878D82A}">
                    <a16:rowId xmlns:a16="http://schemas.microsoft.com/office/drawing/2014/main" xmlns="" val="873805037"/>
                  </a:ext>
                </a:extLst>
              </a:tr>
              <a:tr h="389855">
                <a:tc>
                  <a:txBody>
                    <a:bodyPr/>
                    <a:lstStyle/>
                    <a:p>
                      <a:r>
                        <a:rPr lang="en-US" sz="1100" dirty="0" smtClean="0"/>
                        <a:t>Customers</a:t>
                      </a:r>
                      <a:r>
                        <a:rPr lang="en-US" sz="1100" baseline="0" dirty="0" smtClean="0"/>
                        <a:t> registered</a:t>
                      </a:r>
                      <a:endParaRPr lang="en-US" sz="1100" dirty="0"/>
                    </a:p>
                  </a:txBody>
                  <a:tcPr/>
                </a:tc>
                <a:tc>
                  <a:txBody>
                    <a:bodyPr/>
                    <a:lstStyle/>
                    <a:p>
                      <a:r>
                        <a:rPr lang="en-US" sz="1100" dirty="0" smtClean="0"/>
                        <a:t>-500</a:t>
                      </a:r>
                      <a:endParaRPr lang="en-US" sz="1100" dirty="0"/>
                    </a:p>
                  </a:txBody>
                  <a:tcPr/>
                </a:tc>
                <a:tc>
                  <a:txBody>
                    <a:bodyPr/>
                    <a:lstStyle/>
                    <a:p>
                      <a:r>
                        <a:rPr lang="en-US" sz="1100" dirty="0" smtClean="0"/>
                        <a:t>-1500</a:t>
                      </a:r>
                      <a:endParaRPr lang="en-US" sz="1100" dirty="0"/>
                    </a:p>
                  </a:txBody>
                  <a:tcPr/>
                </a:tc>
                <a:extLst>
                  <a:ext uri="{0D108BD9-81ED-4DB2-BD59-A6C34878D82A}">
                    <a16:rowId xmlns:a16="http://schemas.microsoft.com/office/drawing/2014/main" xmlns="" val="2214411710"/>
                  </a:ext>
                </a:extLst>
              </a:tr>
              <a:tr h="389855">
                <a:tc>
                  <a:txBody>
                    <a:bodyPr/>
                    <a:lstStyle/>
                    <a:p>
                      <a:r>
                        <a:rPr lang="en-US" sz="1100" dirty="0" smtClean="0"/>
                        <a:t>%</a:t>
                      </a:r>
                      <a:r>
                        <a:rPr lang="en-US" sz="1100" baseline="0" dirty="0" smtClean="0"/>
                        <a:t> of reg. users who buy</a:t>
                      </a:r>
                      <a:endParaRPr lang="en-US" sz="1100" dirty="0"/>
                    </a:p>
                  </a:txBody>
                  <a:tcPr/>
                </a:tc>
                <a:tc>
                  <a:txBody>
                    <a:bodyPr/>
                    <a:lstStyle/>
                    <a:p>
                      <a:r>
                        <a:rPr lang="en-US" sz="1100" dirty="0" smtClean="0"/>
                        <a:t>-450</a:t>
                      </a:r>
                      <a:endParaRPr lang="en-US" sz="1100" dirty="0"/>
                    </a:p>
                  </a:txBody>
                  <a:tcPr/>
                </a:tc>
                <a:tc>
                  <a:txBody>
                    <a:bodyPr/>
                    <a:lstStyle/>
                    <a:p>
                      <a:r>
                        <a:rPr lang="en-US" sz="1100" dirty="0" smtClean="0"/>
                        <a:t>-1200</a:t>
                      </a:r>
                      <a:endParaRPr lang="en-US" sz="1100" dirty="0"/>
                    </a:p>
                  </a:txBody>
                  <a:tcPr/>
                </a:tc>
                <a:extLst>
                  <a:ext uri="{0D108BD9-81ED-4DB2-BD59-A6C34878D82A}">
                    <a16:rowId xmlns:a16="http://schemas.microsoft.com/office/drawing/2014/main" xmlns="" val="3321532823"/>
                  </a:ext>
                </a:extLst>
              </a:tr>
              <a:tr h="389855">
                <a:tc>
                  <a:txBody>
                    <a:bodyPr/>
                    <a:lstStyle/>
                    <a:p>
                      <a:r>
                        <a:rPr lang="en-US" sz="1100" dirty="0" smtClean="0"/>
                        <a:t>No.</a:t>
                      </a:r>
                      <a:r>
                        <a:rPr lang="en-US" sz="1100" baseline="0" dirty="0" smtClean="0"/>
                        <a:t> of customers who buy</a:t>
                      </a:r>
                      <a:endParaRPr lang="en-US" sz="1100" dirty="0"/>
                    </a:p>
                  </a:txBody>
                  <a:tcPr/>
                </a:tc>
                <a:tc>
                  <a:txBody>
                    <a:bodyPr/>
                    <a:lstStyle/>
                    <a:p>
                      <a:r>
                        <a:rPr lang="en-US" sz="1100" dirty="0" smtClean="0"/>
                        <a:t>-699</a:t>
                      </a:r>
                      <a:endParaRPr lang="en-US" sz="1100" dirty="0"/>
                    </a:p>
                  </a:txBody>
                  <a:tcPr/>
                </a:tc>
                <a:tc>
                  <a:txBody>
                    <a:bodyPr/>
                    <a:lstStyle/>
                    <a:p>
                      <a:r>
                        <a:rPr lang="en-US" sz="1100" dirty="0" smtClean="0"/>
                        <a:t>-1299</a:t>
                      </a:r>
                      <a:endParaRPr lang="en-US" sz="1100" dirty="0"/>
                    </a:p>
                  </a:txBody>
                  <a:tcPr/>
                </a:tc>
                <a:extLst>
                  <a:ext uri="{0D108BD9-81ED-4DB2-BD59-A6C34878D82A}">
                    <a16:rowId xmlns:a16="http://schemas.microsoft.com/office/drawing/2014/main" xmlns="" val="4283010625"/>
                  </a:ext>
                </a:extLst>
              </a:tr>
              <a:tr h="222774">
                <a:tc>
                  <a:txBody>
                    <a:bodyPr/>
                    <a:lstStyle/>
                    <a:p>
                      <a:r>
                        <a:rPr lang="en-US" sz="1100" dirty="0" smtClean="0"/>
                        <a:t>Revenue</a:t>
                      </a:r>
                      <a:r>
                        <a:rPr lang="en-US" sz="1100" baseline="0" dirty="0" smtClean="0"/>
                        <a:t> per sale</a:t>
                      </a:r>
                      <a:endParaRPr lang="en-US" sz="1100" dirty="0"/>
                    </a:p>
                  </a:txBody>
                  <a:tcPr/>
                </a:tc>
                <a:tc>
                  <a:txBody>
                    <a:bodyPr/>
                    <a:lstStyle/>
                    <a:p>
                      <a:r>
                        <a:rPr lang="en-US" sz="1100" baseline="0" dirty="0" smtClean="0"/>
                        <a:t> 3,14,550</a:t>
                      </a:r>
                      <a:endParaRPr lang="en-US" sz="1100" dirty="0"/>
                    </a:p>
                  </a:txBody>
                  <a:tcPr/>
                </a:tc>
                <a:tc>
                  <a:txBody>
                    <a:bodyPr/>
                    <a:lstStyle/>
                    <a:p>
                      <a:r>
                        <a:rPr lang="en-US" sz="1100" dirty="0" smtClean="0"/>
                        <a:t>- 16,23,750</a:t>
                      </a:r>
                      <a:endParaRPr lang="en-US" sz="1100" dirty="0"/>
                    </a:p>
                  </a:txBody>
                  <a:tcPr/>
                </a:tc>
                <a:extLst>
                  <a:ext uri="{0D108BD9-81ED-4DB2-BD59-A6C34878D82A}">
                    <a16:rowId xmlns:a16="http://schemas.microsoft.com/office/drawing/2014/main" xmlns="" val="1285090590"/>
                  </a:ext>
                </a:extLst>
              </a:tr>
              <a:tr h="222774">
                <a:tc>
                  <a:txBody>
                    <a:bodyPr/>
                    <a:lstStyle/>
                    <a:p>
                      <a:r>
                        <a:rPr lang="en-US" sz="1100" b="1" dirty="0" smtClean="0"/>
                        <a:t>Total Revenue</a:t>
                      </a:r>
                      <a:endParaRPr lang="en-US" sz="1100" b="1" dirty="0"/>
                    </a:p>
                  </a:txBody>
                  <a:tcPr/>
                </a:tc>
                <a:tc>
                  <a:txBody>
                    <a:bodyPr/>
                    <a:lstStyle/>
                    <a:p>
                      <a:r>
                        <a:rPr lang="en-US" sz="1100" dirty="0" smtClean="0"/>
                        <a:t>-37,74,600</a:t>
                      </a:r>
                      <a:endParaRPr lang="en-US" sz="1100" dirty="0"/>
                    </a:p>
                  </a:txBody>
                  <a:tcPr/>
                </a:tc>
                <a:tc>
                  <a:txBody>
                    <a:bodyPr/>
                    <a:lstStyle/>
                    <a:p>
                      <a:r>
                        <a:rPr lang="en-US" sz="1100" dirty="0" smtClean="0"/>
                        <a:t>-1,94,85,000</a:t>
                      </a:r>
                      <a:endParaRPr lang="en-US" sz="1100" dirty="0"/>
                    </a:p>
                  </a:txBody>
                  <a:tcPr/>
                </a:tc>
                <a:extLst>
                  <a:ext uri="{0D108BD9-81ED-4DB2-BD59-A6C34878D82A}">
                    <a16:rowId xmlns:a16="http://schemas.microsoft.com/office/drawing/2014/main" xmlns="" val="173875853"/>
                  </a:ext>
                </a:extLst>
              </a:tr>
            </a:tbl>
          </a:graphicData>
        </a:graphic>
      </p:graphicFrame>
    </p:spTree>
    <p:extLst>
      <p:ext uri="{BB962C8B-B14F-4D97-AF65-F5344CB8AC3E}">
        <p14:creationId xmlns:p14="http://schemas.microsoft.com/office/powerpoint/2010/main" val="2162958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15200" y="228600"/>
            <a:ext cx="1600200" cy="1066800"/>
          </a:xfrm>
          <a:prstGeom prst="rect">
            <a:avLst/>
          </a:prstGeom>
          <a:solidFill>
            <a:schemeClr val="bg1"/>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lumMod val="95000"/>
                  <a:lumOff val="5000"/>
                </a:schemeClr>
              </a:solidFill>
            </a:endParaRPr>
          </a:p>
        </p:txBody>
      </p:sp>
      <p:sp>
        <p:nvSpPr>
          <p:cNvPr id="5" name="Subtitle 3"/>
          <p:cNvSpPr txBox="1">
            <a:spLocks noGrp="1"/>
          </p:cNvSpPr>
          <p:nvPr>
            <p:ph type="ctrTitle"/>
          </p:nvPr>
        </p:nvSpPr>
        <p:spPr bwMode="auto">
          <a:xfrm>
            <a:off x="467544" y="16288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spcBef>
                <a:spcPct val="20000"/>
              </a:spcBef>
              <a:buFont typeface="Arial" charset="0"/>
              <a:buNone/>
            </a:pPr>
            <a:r>
              <a:rPr lang="en-US" altLang="en-US" sz="3200" dirty="0" smtClean="0">
                <a:latin typeface="Calibri" pitchFamily="34" charset="0"/>
              </a:rPr>
              <a:t>Contact </a:t>
            </a:r>
            <a:r>
              <a:rPr lang="en-US" altLang="en-US" sz="3200" dirty="0">
                <a:latin typeface="Calibri" pitchFamily="34" charset="0"/>
              </a:rPr>
              <a:t>Details </a:t>
            </a:r>
          </a:p>
        </p:txBody>
      </p:sp>
      <p:pic>
        <p:nvPicPr>
          <p:cNvPr id="7" name="Picture 6" descr="TiE-Dehradun logo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235893"/>
            <a:ext cx="1993776" cy="74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7501" y="134201"/>
            <a:ext cx="1255598" cy="1255598"/>
          </a:xfrm>
          <a:prstGeom prst="rect">
            <a:avLst/>
          </a:prstGeom>
        </p:spPr>
      </p:pic>
      <p:sp>
        <p:nvSpPr>
          <p:cNvPr id="2" name="Subtitle 1"/>
          <p:cNvSpPr>
            <a:spLocks noGrp="1"/>
          </p:cNvSpPr>
          <p:nvPr>
            <p:ph type="subTitle" idx="1"/>
          </p:nvPr>
        </p:nvSpPr>
        <p:spPr>
          <a:xfrm>
            <a:off x="1153344" y="2780928"/>
            <a:ext cx="6400800" cy="1752600"/>
          </a:xfrm>
        </p:spPr>
        <p:txBody>
          <a:bodyPr>
            <a:normAutofit fontScale="70000" lnSpcReduction="20000"/>
          </a:bodyPr>
          <a:lstStyle/>
          <a:p>
            <a:r>
              <a:rPr lang="en-US" dirty="0" err="1" smtClean="0"/>
              <a:t>Mountsribe</a:t>
            </a:r>
            <a:r>
              <a:rPr lang="en-US" dirty="0" smtClean="0"/>
              <a:t> </a:t>
            </a:r>
            <a:r>
              <a:rPr lang="en-US" dirty="0" err="1" smtClean="0"/>
              <a:t>Agritech</a:t>
            </a:r>
            <a:r>
              <a:rPr lang="en-US" dirty="0" smtClean="0"/>
              <a:t> Pvt. Ltd, 1 </a:t>
            </a:r>
            <a:r>
              <a:rPr lang="en-US" dirty="0" err="1" smtClean="0"/>
              <a:t>Tarla</a:t>
            </a:r>
            <a:r>
              <a:rPr lang="en-US" dirty="0" smtClean="0"/>
              <a:t> </a:t>
            </a:r>
            <a:r>
              <a:rPr lang="en-US" dirty="0" err="1" smtClean="0"/>
              <a:t>Aamwala</a:t>
            </a:r>
            <a:r>
              <a:rPr lang="en-US" dirty="0" smtClean="0"/>
              <a:t>, </a:t>
            </a:r>
            <a:r>
              <a:rPr lang="en-US" dirty="0" err="1" smtClean="0"/>
              <a:t>Dehradun_North</a:t>
            </a:r>
            <a:r>
              <a:rPr lang="en-US" dirty="0" smtClean="0"/>
              <a:t>, Dehradun </a:t>
            </a:r>
            <a:r>
              <a:rPr lang="x-none" dirty="0" smtClean="0"/>
              <a:t>–</a:t>
            </a:r>
            <a:r>
              <a:rPr lang="en-US" dirty="0" smtClean="0"/>
              <a:t> 248001</a:t>
            </a:r>
          </a:p>
          <a:p>
            <a:endParaRPr lang="en-US" dirty="0"/>
          </a:p>
          <a:p>
            <a:r>
              <a:rPr lang="en-US" dirty="0" smtClean="0"/>
              <a:t>Phone:- 6397 594 584</a:t>
            </a:r>
          </a:p>
          <a:p>
            <a:r>
              <a:rPr lang="en-US" dirty="0" smtClean="0"/>
              <a:t>Email:- ravi.vibhuty@mountstribe.com</a:t>
            </a:r>
            <a:endParaRPr lang="en-US" dirty="0"/>
          </a:p>
        </p:txBody>
      </p:sp>
    </p:spTree>
    <p:extLst>
      <p:ext uri="{BB962C8B-B14F-4D97-AF65-F5344CB8AC3E}">
        <p14:creationId xmlns:p14="http://schemas.microsoft.com/office/powerpoint/2010/main" val="2615454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1652</TotalTime>
  <Words>574</Words>
  <Application>Microsoft Office PowerPoint</Application>
  <PresentationFormat>On-screen Show (4:3)</PresentationFormat>
  <Paragraphs>95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Venture  Story &amp; Fund Ask    </vt:lpstr>
      <vt:lpstr>Problem Statement &amp; Value proposition </vt:lpstr>
      <vt:lpstr>Business model</vt:lpstr>
      <vt:lpstr>What is the size of the opportunity</vt:lpstr>
      <vt:lpstr>Competitive landscape  </vt:lpstr>
      <vt:lpstr>Milestones</vt:lpstr>
      <vt:lpstr>Team/ Advisors </vt:lpstr>
      <vt:lpstr>Funding objective</vt:lpstr>
      <vt:lpstr>Contact Details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BHUMIKA</dc:creator>
  <cp:lastModifiedBy>BHUMIKA</cp:lastModifiedBy>
  <cp:revision>33</cp:revision>
  <dcterms:created xsi:type="dcterms:W3CDTF">2021-07-25T16:13:51Z</dcterms:created>
  <dcterms:modified xsi:type="dcterms:W3CDTF">2021-08-30T06:31:04Z</dcterms:modified>
</cp:coreProperties>
</file>