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87" r:id="rId3"/>
    <p:sldId id="288" r:id="rId4"/>
    <p:sldId id="305" r:id="rId5"/>
    <p:sldId id="323" r:id="rId6"/>
    <p:sldId id="318" r:id="rId7"/>
    <p:sldId id="316" r:id="rId8"/>
    <p:sldId id="290" r:id="rId9"/>
    <p:sldId id="306" r:id="rId10"/>
    <p:sldId id="292" r:id="rId11"/>
    <p:sldId id="319" r:id="rId12"/>
    <p:sldId id="321" r:id="rId13"/>
    <p:sldId id="291" r:id="rId14"/>
    <p:sldId id="307" r:id="rId15"/>
    <p:sldId id="294" r:id="rId16"/>
    <p:sldId id="308" r:id="rId17"/>
    <p:sldId id="324" r:id="rId18"/>
    <p:sldId id="325" r:id="rId19"/>
    <p:sldId id="295" r:id="rId20"/>
    <p:sldId id="299" r:id="rId21"/>
    <p:sldId id="309" r:id="rId22"/>
    <p:sldId id="322" r:id="rId23"/>
    <p:sldId id="296" r:id="rId24"/>
    <p:sldId id="297" r:id="rId25"/>
    <p:sldId id="298" r:id="rId26"/>
    <p:sldId id="310" r:id="rId27"/>
    <p:sldId id="300" r:id="rId28"/>
    <p:sldId id="301" r:id="rId29"/>
    <p:sldId id="311" r:id="rId30"/>
    <p:sldId id="302" r:id="rId31"/>
    <p:sldId id="303" r:id="rId32"/>
    <p:sldId id="314" r:id="rId33"/>
    <p:sldId id="304" r:id="rId34"/>
    <p:sldId id="31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1-21T08:45:15.768"/>
    </inkml:context>
    <inkml:brush xml:id="br0">
      <inkml:brushProperty name="width" value="0.05292" units="cm"/>
      <inkml:brushProperty name="height" value="0.05292" units="cm"/>
      <inkml:brushProperty name="color" value="#C00000"/>
    </inkml:brush>
  </inkml:definitions>
  <inkml:trace contextRef="#ctx0" brushRef="#br0">1390 11368 0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Ratio and Proportion</a:t>
            </a:r>
            <a:endParaRPr lang="en-US" dirty="0"/>
          </a:p>
        </p:txBody>
      </p:sp>
      <p:sp>
        <p:nvSpPr>
          <p:cNvPr id="4" name="Content Placeholder 3"/>
          <p:cNvSpPr>
            <a:spLocks noGrp="1"/>
          </p:cNvSpPr>
          <p:nvPr>
            <p:ph idx="1"/>
          </p:nvPr>
        </p:nvSpPr>
        <p:spPr/>
        <p:txBody>
          <a:bodyPr>
            <a:normAutofit lnSpcReduction="10000"/>
          </a:bodyPr>
          <a:lstStyle/>
          <a:p>
            <a:r>
              <a:rPr lang="en-US" sz="2400" dirty="0"/>
              <a:t>Ratio</a:t>
            </a:r>
          </a:p>
          <a:p>
            <a:r>
              <a:rPr lang="en-US" sz="2400" dirty="0"/>
              <a:t>Proportion</a:t>
            </a:r>
          </a:p>
          <a:p>
            <a:r>
              <a:rPr lang="en-US" sz="2400" dirty="0"/>
              <a:t>Variation</a:t>
            </a:r>
          </a:p>
          <a:p>
            <a:r>
              <a:rPr lang="en-IN" sz="2400" dirty="0"/>
              <a:t>Type of problems-</a:t>
            </a:r>
          </a:p>
          <a:p>
            <a:pPr>
              <a:buNone/>
            </a:pPr>
            <a:r>
              <a:rPr lang="en-IN" sz="2400" dirty="0"/>
              <a:t>           1. Problems based on basic properties of ratio</a:t>
            </a:r>
          </a:p>
          <a:p>
            <a:pPr>
              <a:buNone/>
            </a:pPr>
            <a:r>
              <a:rPr lang="en-IN" sz="2400" dirty="0"/>
              <a:t>           2. continue proportion</a:t>
            </a:r>
          </a:p>
          <a:p>
            <a:pPr>
              <a:buNone/>
            </a:pPr>
            <a:r>
              <a:rPr lang="en-IN" sz="2400" dirty="0"/>
              <a:t>           3. Race and Games</a:t>
            </a:r>
          </a:p>
          <a:p>
            <a:pPr>
              <a:buNone/>
            </a:pPr>
            <a:r>
              <a:rPr lang="en-IN" sz="2400" dirty="0"/>
              <a:t>           4. Value and number of coins</a:t>
            </a:r>
          </a:p>
          <a:p>
            <a:pPr>
              <a:buNone/>
            </a:pPr>
            <a:r>
              <a:rPr lang="en-IN" sz="2400" dirty="0"/>
              <a:t>           5. Partnership</a:t>
            </a:r>
          </a:p>
          <a:p>
            <a:pPr>
              <a:buNone/>
            </a:pPr>
            <a:r>
              <a:rPr lang="en-IN" sz="2400" dirty="0"/>
              <a:t>           6. Variation</a:t>
            </a:r>
          </a:p>
          <a:p>
            <a:pPr>
              <a:buNone/>
            </a:pPr>
            <a:r>
              <a:rPr lang="en-IN" sz="2400" dirty="0"/>
              <a:t>           7. Miscellaneous</a:t>
            </a:r>
            <a:endParaRPr lang="en-US" sz="2400" dirty="0"/>
          </a:p>
          <a:p>
            <a:pPr marL="0" indent="0">
              <a:buNone/>
            </a:pPr>
            <a:endParaRPr lang="en-US" sz="2400" dirty="0"/>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DA78C173-DE35-4701-A430-A1B4B32F12C1}"/>
                  </a:ext>
                </a:extLst>
              </p14:cNvPr>
              <p14:cNvContentPartPr/>
              <p14:nvPr/>
            </p14:nvContentPartPr>
            <p14:xfrm>
              <a:off x="500400" y="4092480"/>
              <a:ext cx="360" cy="360"/>
            </p14:xfrm>
          </p:contentPart>
        </mc:Choice>
        <mc:Fallback xmlns="">
          <p:pic>
            <p:nvPicPr>
              <p:cNvPr id="9" name="Ink 8">
                <a:extLst>
                  <a:ext uri="{FF2B5EF4-FFF2-40B4-BE49-F238E27FC236}">
                    <a16:creationId xmlns:a16="http://schemas.microsoft.com/office/drawing/2014/main" id="{DA78C173-DE35-4701-A430-A1B4B32F12C1}"/>
                  </a:ext>
                </a:extLst>
              </p:cNvPr>
              <p:cNvPicPr/>
              <p:nvPr/>
            </p:nvPicPr>
            <p:blipFill>
              <a:blip r:embed="rId3"/>
              <a:stretch>
                <a:fillRect/>
              </a:stretch>
            </p:blipFill>
            <p:spPr>
              <a:xfrm>
                <a:off x="491040" y="4083120"/>
                <a:ext cx="19080" cy="19080"/>
              </a:xfrm>
              <a:prstGeom prst="rect">
                <a:avLst/>
              </a:prstGeom>
            </p:spPr>
          </p:pic>
        </mc:Fallback>
      </mc:AlternateContent>
    </p:spTree>
    <p:extLst>
      <p:ext uri="{BB962C8B-B14F-4D97-AF65-F5344CB8AC3E}">
        <p14:creationId xmlns:p14="http://schemas.microsoft.com/office/powerpoint/2010/main" val="116957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Problems based on Race and games- concept (4</a:t>
            </a:r>
            <a:r>
              <a:rPr lang="en-US" b="1" baseline="30000" dirty="0"/>
              <a:t>th</a:t>
            </a:r>
            <a:r>
              <a:rPr lang="en-US" b="1" dirty="0"/>
              <a:t> property of ratio)</a:t>
            </a:r>
            <a:br>
              <a:rPr lang="en-US" dirty="0"/>
            </a:br>
            <a:endParaRPr lang="en-US" dirty="0"/>
          </a:p>
        </p:txBody>
      </p:sp>
      <p:sp>
        <p:nvSpPr>
          <p:cNvPr id="3" name="Content Placeholder 2"/>
          <p:cNvSpPr>
            <a:spLocks noGrp="1"/>
          </p:cNvSpPr>
          <p:nvPr>
            <p:ph idx="1"/>
          </p:nvPr>
        </p:nvSpPr>
        <p:spPr>
          <a:xfrm>
            <a:off x="457200" y="1196752"/>
            <a:ext cx="8229600" cy="5386610"/>
          </a:xfrm>
        </p:spPr>
        <p:txBody>
          <a:bodyPr>
            <a:normAutofit fontScale="55000" lnSpcReduction="20000"/>
          </a:bodyPr>
          <a:lstStyle/>
          <a:p>
            <a:r>
              <a:rPr lang="en-US" b="1" dirty="0"/>
              <a:t>Concept-</a:t>
            </a:r>
            <a:r>
              <a:rPr lang="en-US" dirty="0"/>
              <a:t> For these type of problems we need to use the concept of finding a:c if we are given a:b and b:c</a:t>
            </a:r>
          </a:p>
          <a:p>
            <a:r>
              <a:rPr lang="en-US" dirty="0"/>
              <a:t>For example- Find a:c if a:b = 3:5 and b:c = 3:7</a:t>
            </a:r>
          </a:p>
          <a:p>
            <a:r>
              <a:rPr lang="en-US" dirty="0"/>
              <a:t>Solution- In this case we must get the same value of b in both a:b and b:c my multiplying (a:b) by value of b in b:c and multiplying (b:c) by b in a:b</a:t>
            </a:r>
          </a:p>
          <a:p>
            <a:r>
              <a:rPr lang="en-US" dirty="0"/>
              <a:t>So, multiply (3:5) by 3 and (3:7) by 5</a:t>
            </a:r>
          </a:p>
          <a:p>
            <a:r>
              <a:rPr lang="en-US" dirty="0"/>
              <a:t>So, a:b = 9:15 and b:c = 15:35</a:t>
            </a:r>
          </a:p>
          <a:p>
            <a:r>
              <a:rPr lang="en-US" dirty="0"/>
              <a:t>So, a:b:c = 9:15:35 (as b is 15 in both a:b and b:c now and so the ratio of a and c can be easily obtained now)</a:t>
            </a:r>
          </a:p>
          <a:p>
            <a:r>
              <a:rPr lang="en-US" dirty="0"/>
              <a:t>So, a:c = 9:35</a:t>
            </a:r>
          </a:p>
          <a:p>
            <a:r>
              <a:rPr lang="en-US" dirty="0"/>
              <a:t>In a similar way we can find a:d if a:b, b:c and c:d is given</a:t>
            </a:r>
          </a:p>
          <a:p>
            <a:r>
              <a:rPr lang="en-US" dirty="0"/>
              <a:t>In next slide we will see the example of problem of race and game</a:t>
            </a:r>
          </a:p>
          <a:p>
            <a:endParaRPr lang="en-US" dirty="0"/>
          </a:p>
          <a:p>
            <a:r>
              <a:rPr lang="en-US" b="1" dirty="0"/>
              <a:t>Short cut way</a:t>
            </a:r>
            <a:r>
              <a:rPr lang="en-US" dirty="0"/>
              <a:t>:- if a:b and b:c is given then a:c is obtained by a/b × b/c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In above example a:c = </a:t>
            </a:r>
            <a:r>
              <a:rPr kumimoji="0" lang="en-US" sz="3200" b="0" i="0" u="none" strike="noStrike" kern="1200" cap="none" spc="0" normalizeH="0" baseline="0" noProof="0" dirty="0">
                <a:ln>
                  <a:noFill/>
                </a:ln>
                <a:solidFill>
                  <a:prstClr val="black"/>
                </a:solidFill>
                <a:effectLst/>
                <a:uLnTx/>
                <a:uFillTx/>
                <a:latin typeface="Calibri"/>
                <a:ea typeface="+mn-ea"/>
                <a:cs typeface="+mn-cs"/>
              </a:rPr>
              <a:t>a/b × b/c = 3/5 × </a:t>
            </a:r>
            <a:r>
              <a:rPr lang="en-US" dirty="0">
                <a:solidFill>
                  <a:prstClr val="black"/>
                </a:solidFill>
                <a:latin typeface="Calibri"/>
              </a:rPr>
              <a:t>3</a:t>
            </a:r>
            <a:r>
              <a:rPr kumimoji="0" lang="en-US" sz="3200" b="0" i="0" u="none" strike="noStrike" kern="1200" cap="none" spc="0" normalizeH="0" baseline="0" noProof="0" dirty="0">
                <a:ln>
                  <a:noFill/>
                </a:ln>
                <a:solidFill>
                  <a:prstClr val="black"/>
                </a:solidFill>
                <a:effectLst/>
                <a:uLnTx/>
                <a:uFillTx/>
                <a:latin typeface="Calibri"/>
                <a:ea typeface="+mn-ea"/>
                <a:cs typeface="+mn-cs"/>
              </a:rPr>
              <a:t>/</a:t>
            </a:r>
            <a:r>
              <a:rPr lang="en-US" dirty="0">
                <a:solidFill>
                  <a:prstClr val="black"/>
                </a:solidFill>
                <a:latin typeface="Calibri"/>
              </a:rPr>
              <a:t>7 = 9/35 = 9:35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solidFill>
                  <a:prstClr val="black"/>
                </a:solidFill>
                <a:latin typeface="Calibri"/>
              </a:rPr>
              <a:t>So, the approach given above is basically useful if we are given a:b and b:c and we need to find a:b:c</a:t>
            </a:r>
            <a:endParaRPr kumimoji="0" lang="en-US" sz="32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If we need only a:c, we can use the short cut way shown above</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9FDA-6E3A-42F5-B26A-9D89E27D302C}"/>
              </a:ext>
            </a:extLst>
          </p:cNvPr>
          <p:cNvSpPr>
            <a:spLocks noGrp="1"/>
          </p:cNvSpPr>
          <p:nvPr>
            <p:ph type="title"/>
          </p:nvPr>
        </p:nvSpPr>
        <p:spPr>
          <a:xfrm>
            <a:off x="457200" y="274638"/>
            <a:ext cx="8229600" cy="45719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5A7B268-7545-4858-92B0-4F20916DCC0B}"/>
              </a:ext>
            </a:extLst>
          </p:cNvPr>
          <p:cNvSpPr>
            <a:spLocks noGrp="1"/>
          </p:cNvSpPr>
          <p:nvPr>
            <p:ph idx="1"/>
          </p:nvPr>
        </p:nvSpPr>
        <p:spPr>
          <a:xfrm>
            <a:off x="457200" y="908720"/>
            <a:ext cx="8229600" cy="5544616"/>
          </a:xfrm>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1: If A:B = 3:4, B:C = 5:7 and C:D = 10:11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What is the ratio of A:D?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2800"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2: Given that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Salary of A:Salary of B = 1:2</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Salary of B:Salary of C = 3:4</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Salary of C:Salary of D = 5:6</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Salary of D:Salary of E = 7:8</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Salary of E:Salary of F = 9:10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What is the ratio of the salaries of A, B, C, D, E, and F?</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2636985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9FDA-6E3A-42F5-B26A-9D89E27D302C}"/>
              </a:ext>
            </a:extLst>
          </p:cNvPr>
          <p:cNvSpPr>
            <a:spLocks noGrp="1"/>
          </p:cNvSpPr>
          <p:nvPr>
            <p:ph type="title"/>
          </p:nvPr>
        </p:nvSpPr>
        <p:spPr>
          <a:xfrm>
            <a:off x="457200" y="274638"/>
            <a:ext cx="8229600" cy="45719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5A7B268-7545-4858-92B0-4F20916DCC0B}"/>
              </a:ext>
            </a:extLst>
          </p:cNvPr>
          <p:cNvSpPr>
            <a:spLocks noGrp="1"/>
          </p:cNvSpPr>
          <p:nvPr>
            <p:ph idx="1"/>
          </p:nvPr>
        </p:nvSpPr>
        <p:spPr>
          <a:xfrm>
            <a:off x="457200" y="908720"/>
            <a:ext cx="8229600" cy="5544616"/>
          </a:xfrm>
        </p:spPr>
        <p:txBody>
          <a:bodyPr>
            <a:normAutofit fontScale="92500" lnSpcReduction="2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Example 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A:B = 3:4, B:C = 5:7 and C:D = 10:11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What is the ratio of 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Solution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(A/B) × (B/C) × (C/D) = (3/4) × (5/7) × (10/11) = (3 × 5 × 10)/(4 × 7 × 11) = 150:308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Calibri" panose="020F0502020204030204"/>
              </a:rPr>
              <a:t>So, A:D = 150:308</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None/>
              <a:tabLst/>
              <a:defRPr/>
            </a:pPr>
            <a:endParaRPr lang="en-US" sz="2800" dirty="0">
              <a:solidFill>
                <a:prstClr val="black"/>
              </a:solidFill>
              <a:latin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Example 2: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Given that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Salary of A:Salary of B = 1:2</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Salary of B:Salary of C = 3:4</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Salary of C:Salary of D = 5:6</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Salary of D:Salary of E = 7:8</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Salary of E:Salary of F = 9:10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What is the ratio of the salaries of A, B, C, D, E, and F?</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a:solidFill>
                  <a:prstClr val="black"/>
                </a:solidFill>
                <a:latin typeface="Calibri" panose="020F0502020204030204"/>
              </a:rPr>
              <a:t>Solution 2: solve it yourself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dirty="0"/>
          </a:p>
        </p:txBody>
      </p:sp>
    </p:spTree>
    <p:extLst>
      <p:ext uri="{BB962C8B-B14F-4D97-AF65-F5344CB8AC3E}">
        <p14:creationId xmlns:p14="http://schemas.microsoft.com/office/powerpoint/2010/main" val="1966250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Problems based on Race and games- example 1</a:t>
            </a:r>
            <a:br>
              <a:rPr lang="en-IN" b="1" dirty="0"/>
            </a:br>
            <a:endParaRPr lang="en-US" dirty="0"/>
          </a:p>
        </p:txBody>
      </p:sp>
      <p:sp>
        <p:nvSpPr>
          <p:cNvPr id="3" name="Content Placeholder 2"/>
          <p:cNvSpPr>
            <a:spLocks noGrp="1"/>
          </p:cNvSpPr>
          <p:nvPr>
            <p:ph idx="1"/>
          </p:nvPr>
        </p:nvSpPr>
        <p:spPr>
          <a:xfrm>
            <a:off x="428596" y="1500174"/>
            <a:ext cx="8229600" cy="4525963"/>
          </a:xfrm>
        </p:spPr>
        <p:txBody>
          <a:bodyPr>
            <a:normAutofit fontScale="62500" lnSpcReduction="20000"/>
          </a:bodyPr>
          <a:lstStyle/>
          <a:p>
            <a:r>
              <a:rPr lang="en-IN" dirty="0"/>
              <a:t>Example 1- </a:t>
            </a:r>
            <a:r>
              <a:rPr lang="en-US" dirty="0"/>
              <a:t>A can beat B by 20 m in a 50 m race while B can beat C by 10 m in a 50 m race. By how many </a:t>
            </a:r>
            <a:r>
              <a:rPr lang="en-US" dirty="0" err="1"/>
              <a:t>metres</a:t>
            </a:r>
            <a:r>
              <a:rPr lang="en-US" dirty="0"/>
              <a:t> can A beat C or C beat A in a 100 m race?</a:t>
            </a:r>
          </a:p>
          <a:p>
            <a:endParaRPr lang="en-US" dirty="0"/>
          </a:p>
          <a:p>
            <a:pPr>
              <a:buNone/>
            </a:pPr>
            <a:r>
              <a:rPr lang="en-US" b="1" dirty="0"/>
              <a:t>Interpretation of this type of problems- </a:t>
            </a:r>
            <a:r>
              <a:rPr lang="en-US" dirty="0"/>
              <a:t>‘A can beat B by 20 m in a 50 m race’. It means that there is a race of 50 m and when A completed the race i.e. covered 50 m, B was 20 m behind him/her. So, at the same time A covered distance of 50 m while B covered 30 m</a:t>
            </a:r>
          </a:p>
          <a:p>
            <a:pPr>
              <a:buNone/>
            </a:pPr>
            <a:r>
              <a:rPr lang="en-US" dirty="0"/>
              <a:t>We know, speed= distance/time. In this case time is same for A and B. So, the ratio of their respective speeds depends on the distance covered by them (in same time)</a:t>
            </a:r>
          </a:p>
          <a:p>
            <a:pPr>
              <a:buNone/>
            </a:pPr>
            <a:r>
              <a:rPr lang="en-US" dirty="0"/>
              <a:t>So, speed of A : speed of B  = 50:30 = 5:3</a:t>
            </a:r>
          </a:p>
          <a:p>
            <a:pPr>
              <a:buNone/>
            </a:pPr>
            <a:r>
              <a:rPr lang="en-US" dirty="0"/>
              <a:t>In a similar way,  speed of B : speed of C = 50:40 = 5:4</a:t>
            </a:r>
          </a:p>
          <a:p>
            <a:pPr>
              <a:buNone/>
            </a:pPr>
            <a:r>
              <a:rPr lang="en-US" dirty="0"/>
              <a:t>So, A:B = 5:3 and B:C = 5:4 (actually A, B and C represents their respective speeds or distances covered by them in same time)</a:t>
            </a:r>
          </a:p>
          <a:p>
            <a:pPr>
              <a:buNone/>
            </a:pPr>
            <a:endParaRPr lang="en-US" dirty="0"/>
          </a:p>
          <a:p>
            <a:endParaRPr lang="en-IN" dirty="0"/>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Problems based on Race and games- example 1</a:t>
            </a:r>
            <a:br>
              <a:rPr lang="en-IN" b="1" dirty="0"/>
            </a:br>
            <a:endParaRPr lang="en-US" dirty="0"/>
          </a:p>
        </p:txBody>
      </p:sp>
      <p:sp>
        <p:nvSpPr>
          <p:cNvPr id="3" name="Content Placeholder 2"/>
          <p:cNvSpPr>
            <a:spLocks noGrp="1"/>
          </p:cNvSpPr>
          <p:nvPr>
            <p:ph idx="1"/>
          </p:nvPr>
        </p:nvSpPr>
        <p:spPr>
          <a:xfrm>
            <a:off x="428596" y="1500174"/>
            <a:ext cx="8229600" cy="4525963"/>
          </a:xfrm>
        </p:spPr>
        <p:txBody>
          <a:bodyPr>
            <a:normAutofit fontScale="47500" lnSpcReduction="20000"/>
          </a:bodyPr>
          <a:lstStyle/>
          <a:p>
            <a:r>
              <a:rPr lang="en-IN" dirty="0"/>
              <a:t>Example 1- </a:t>
            </a:r>
            <a:r>
              <a:rPr lang="en-US" dirty="0"/>
              <a:t>A can beat B by 20 m in a 50 m race while B can beat C by 10 m in a 50 m race. By how many </a:t>
            </a:r>
            <a:r>
              <a:rPr lang="en-US" dirty="0" err="1"/>
              <a:t>metres</a:t>
            </a:r>
            <a:r>
              <a:rPr lang="en-US" dirty="0"/>
              <a:t> can A beat C or C beat A in a 100 m race?</a:t>
            </a:r>
          </a:p>
          <a:p>
            <a:endParaRPr lang="en-US" dirty="0"/>
          </a:p>
          <a:p>
            <a:pPr>
              <a:buNone/>
            </a:pPr>
            <a:r>
              <a:rPr lang="en-US" b="1" dirty="0"/>
              <a:t>Interpretation of this type of problems- </a:t>
            </a:r>
            <a:r>
              <a:rPr lang="en-US" dirty="0"/>
              <a:t>‘A can beat B by 20 m in a 50 m race’. It means that there is a race of 50 m and when A completed the race i.e. covered 50 m, B was 20 m behind him/her. So, at the same time A covered distance of 50 m while B covered 30 m</a:t>
            </a:r>
          </a:p>
          <a:p>
            <a:pPr>
              <a:buNone/>
            </a:pPr>
            <a:r>
              <a:rPr lang="en-US" dirty="0"/>
              <a:t>We know, speed= distance/time. In this case time is same for A and B. So, the ratio of their respective speeds depends on the distance covered by them (in same time)</a:t>
            </a:r>
          </a:p>
          <a:p>
            <a:pPr>
              <a:buNone/>
            </a:pPr>
            <a:r>
              <a:rPr lang="en-US" dirty="0"/>
              <a:t>So, speed of A : speed of B  = 50:30 = 5:3</a:t>
            </a:r>
          </a:p>
          <a:p>
            <a:pPr>
              <a:buNone/>
            </a:pPr>
            <a:r>
              <a:rPr lang="en-US" dirty="0"/>
              <a:t>In a similar way,  speed of B : speed of C = 50:40 = 5:4</a:t>
            </a:r>
          </a:p>
          <a:p>
            <a:pPr>
              <a:buNone/>
            </a:pPr>
            <a:r>
              <a:rPr lang="en-US" dirty="0"/>
              <a:t>So, A:B = 5:3 and B:C = 5:4 (actually A, B and C represents their respective speeds or distances covered by them in same time)</a:t>
            </a:r>
          </a:p>
          <a:p>
            <a:pPr>
              <a:buNone/>
            </a:pPr>
            <a:endParaRPr lang="en-US" dirty="0"/>
          </a:p>
          <a:p>
            <a:pPr>
              <a:buNone/>
            </a:pPr>
            <a:r>
              <a:rPr lang="en-US" b="1" dirty="0"/>
              <a:t>Solution</a:t>
            </a:r>
            <a:r>
              <a:rPr lang="en-US" dirty="0"/>
              <a:t> – </a:t>
            </a:r>
            <a:r>
              <a:rPr lang="en-IN" dirty="0"/>
              <a:t>A:B = 50: (50-20) = 50:30 = 5:3</a:t>
            </a:r>
          </a:p>
          <a:p>
            <a:pPr>
              <a:buNone/>
            </a:pPr>
            <a:r>
              <a:rPr lang="en-IN" dirty="0"/>
              <a:t> B:C = 50</a:t>
            </a:r>
            <a:r>
              <a:rPr lang="en-IN" dirty="0">
                <a:sym typeface="Wingdings" pitchFamily="2" charset="2"/>
              </a:rPr>
              <a:t>: (50-10) = 50:40 = 5:4</a:t>
            </a:r>
          </a:p>
          <a:p>
            <a:pPr>
              <a:buNone/>
            </a:pPr>
            <a:r>
              <a:rPr lang="en-IN" dirty="0">
                <a:sym typeface="Wingdings" pitchFamily="2" charset="2"/>
              </a:rPr>
              <a:t>So, we have A:B = 5:3 and B:C = 5:4. Multiply (A:B) by 5 and (B:C) by 3</a:t>
            </a:r>
          </a:p>
          <a:p>
            <a:pPr>
              <a:buNone/>
            </a:pPr>
            <a:r>
              <a:rPr lang="en-IN" dirty="0">
                <a:sym typeface="Wingdings" pitchFamily="2" charset="2"/>
              </a:rPr>
              <a:t>(or A:C = A/B </a:t>
            </a:r>
            <a:r>
              <a:rPr kumimoji="0" lang="en-US" sz="3400" b="0" i="0" u="none" strike="noStrike" kern="1200" cap="none" spc="0" normalizeH="0" baseline="0" noProof="0" dirty="0">
                <a:ln>
                  <a:noFill/>
                </a:ln>
                <a:solidFill>
                  <a:prstClr val="black"/>
                </a:solidFill>
                <a:effectLst/>
                <a:uLnTx/>
                <a:uFillTx/>
                <a:latin typeface="Calibri" panose="020F0502020204030204"/>
                <a:ea typeface="+mn-ea"/>
                <a:cs typeface="+mn-cs"/>
              </a:rPr>
              <a:t>× B/C</a:t>
            </a:r>
            <a:r>
              <a:rPr lang="en-IN" sz="3400" dirty="0">
                <a:sym typeface="Wingdings" pitchFamily="2" charset="2"/>
              </a:rPr>
              <a:t>  = 5/3 </a:t>
            </a:r>
            <a:r>
              <a:rPr kumimoji="0" lang="en-US" sz="3400" b="0" i="0" u="none" strike="noStrike" kern="1200" cap="none" spc="0" normalizeH="0" baseline="0" noProof="0" dirty="0">
                <a:ln>
                  <a:noFill/>
                </a:ln>
                <a:solidFill>
                  <a:prstClr val="black"/>
                </a:solidFill>
                <a:effectLst/>
                <a:uLnTx/>
                <a:uFillTx/>
                <a:latin typeface="Calibri" panose="020F0502020204030204"/>
                <a:ea typeface="+mn-ea"/>
                <a:cs typeface="+mn-cs"/>
              </a:rPr>
              <a:t>× 5/4 = 25/12 = 25:12)</a:t>
            </a:r>
            <a:endParaRPr lang="en-IN" sz="3400" dirty="0">
              <a:sym typeface="Wingdings" pitchFamily="2" charset="2"/>
            </a:endParaRPr>
          </a:p>
          <a:p>
            <a:pPr>
              <a:buNone/>
            </a:pPr>
            <a:r>
              <a:rPr lang="en-IN" dirty="0">
                <a:sym typeface="Wingdings" pitchFamily="2" charset="2"/>
              </a:rPr>
              <a:t>It gives, A:B:C = 25:15:12</a:t>
            </a:r>
          </a:p>
          <a:p>
            <a:pPr>
              <a:buNone/>
            </a:pPr>
            <a:r>
              <a:rPr lang="en-IN" dirty="0">
                <a:sym typeface="Wingdings" pitchFamily="2" charset="2"/>
              </a:rPr>
              <a:t>Hence, A:C = 25:12 =100:48. So, in a 100 m race when A will complete 100 m, B will be able to cover 48 m and so A will win by (100-48)m = 52 m</a:t>
            </a:r>
            <a:endParaRPr lang="en-US" dirty="0"/>
          </a:p>
          <a:p>
            <a:endParaRPr lang="en-IN" dirty="0"/>
          </a:p>
          <a:p>
            <a:endParaRPr lang="en-US" dirty="0"/>
          </a:p>
          <a:p>
            <a:endParaRPr lang="en-US" dirty="0"/>
          </a:p>
        </p:txBody>
      </p:sp>
    </p:spTree>
    <p:extLst>
      <p:ext uri="{BB962C8B-B14F-4D97-AF65-F5344CB8AC3E}">
        <p14:creationId xmlns:p14="http://schemas.microsoft.com/office/powerpoint/2010/main" val="2216664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274786"/>
          </a:xfrm>
        </p:spPr>
        <p:txBody>
          <a:bodyPr>
            <a:normAutofit/>
          </a:bodyPr>
          <a:lstStyle/>
          <a:p>
            <a:r>
              <a:rPr lang="en-US" sz="3100" b="1" dirty="0"/>
              <a:t>Problems based on Race and games- example 2</a:t>
            </a:r>
            <a:br>
              <a:rPr lang="en-IN"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Example 2- P can give Q 20 points in a 60 point game while Q can give R 30 points in a 100 point game. How many points can A give to C in a 150 points game?</a:t>
            </a:r>
          </a:p>
          <a:p>
            <a:pPr>
              <a:buNone/>
            </a:pPr>
            <a:r>
              <a:rPr lang="en-US" b="1" dirty="0"/>
              <a:t>Interpretation of this type of problems- </a:t>
            </a:r>
            <a:r>
              <a:rPr lang="en-US" dirty="0"/>
              <a:t>In this case P and Q are playing a game in which the person who collects 60 points 1</a:t>
            </a:r>
            <a:r>
              <a:rPr lang="en-US" baseline="30000" dirty="0"/>
              <a:t>st</a:t>
            </a:r>
            <a:r>
              <a:rPr lang="en-US" dirty="0"/>
              <a:t> is declared winner. ‘P can give Q 20 points in a 60 point game’ means that P earned 60 points and at same time Q got only 60-20 = 40 points. Similarly ‘Q can give R 30 points in a 100 point game’ means Q and R are playing a game in which the person who collects 100 points 1</a:t>
            </a:r>
            <a:r>
              <a:rPr lang="en-US" baseline="30000" dirty="0"/>
              <a:t>st</a:t>
            </a:r>
            <a:r>
              <a:rPr lang="en-US" dirty="0"/>
              <a:t> is declared winner. When Q earned 100 points and at same time R got only 100320 = 70 points</a:t>
            </a:r>
          </a:p>
          <a:p>
            <a:pPr>
              <a:buNone/>
            </a:pPr>
            <a:r>
              <a:rPr lang="en-US" dirty="0"/>
              <a:t>So, P:Q = 60:40 and Q:R = 100:70 (actually A, B and C represents their respective speeds of earning points in the game)</a:t>
            </a:r>
          </a:p>
          <a:p>
            <a:pPr>
              <a:buNone/>
            </a:pP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1274786"/>
          </a:xfrm>
        </p:spPr>
        <p:txBody>
          <a:bodyPr>
            <a:normAutofit/>
          </a:bodyPr>
          <a:lstStyle/>
          <a:p>
            <a:r>
              <a:rPr lang="en-US" sz="3100" b="1" dirty="0"/>
              <a:t>Problems based on Race and games- example 2</a:t>
            </a:r>
            <a:br>
              <a:rPr lang="en-IN" b="1"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Example 2- P can give Q 20 points in a 60 point game while Q can give R 30 points in a 100 point game. How many points can A give to C in a 150 points game?</a:t>
            </a:r>
          </a:p>
          <a:p>
            <a:pPr>
              <a:buNone/>
            </a:pPr>
            <a:r>
              <a:rPr lang="en-US" b="1" dirty="0"/>
              <a:t>Interpretation of this type of problems- </a:t>
            </a:r>
            <a:r>
              <a:rPr lang="en-US" dirty="0"/>
              <a:t>In this case P and Q are playing a game in which the person who collects 60 points 1</a:t>
            </a:r>
            <a:r>
              <a:rPr lang="en-US" baseline="30000" dirty="0"/>
              <a:t>st</a:t>
            </a:r>
            <a:r>
              <a:rPr lang="en-US" dirty="0"/>
              <a:t> is declared winner. ‘P can give Q 20 points in a 60 point game’ means that P earned 60 points and at same time Q got only 60-20 = 40 points. Similarly ‘Q can give R 30 points in a 100 point game’ means Q and R are playing a game in which the person who collects 100 points 1</a:t>
            </a:r>
            <a:r>
              <a:rPr lang="en-US" baseline="30000" dirty="0"/>
              <a:t>st</a:t>
            </a:r>
            <a:r>
              <a:rPr lang="en-US" dirty="0"/>
              <a:t> is declared winner. When Q earned 100 points and at same time R got only 100320 = 70 points</a:t>
            </a:r>
          </a:p>
          <a:p>
            <a:pPr>
              <a:buNone/>
            </a:pPr>
            <a:r>
              <a:rPr lang="en-US" dirty="0"/>
              <a:t>So, P:Q = 60:40 and Q:R = 100:70 (actually A, B and C represents their respective speeds of earning points in the game)</a:t>
            </a:r>
          </a:p>
          <a:p>
            <a:pPr>
              <a:buNone/>
            </a:pPr>
            <a:endParaRPr lang="en-US" dirty="0"/>
          </a:p>
          <a:p>
            <a:pPr>
              <a:buNone/>
            </a:pPr>
            <a:r>
              <a:rPr lang="en-US" b="1" dirty="0"/>
              <a:t>Solution</a:t>
            </a:r>
            <a:r>
              <a:rPr lang="en-US" dirty="0"/>
              <a:t> – </a:t>
            </a:r>
            <a:r>
              <a:rPr lang="en-IN" dirty="0"/>
              <a:t>P:Q = 60: (60-20) = 60:40 = 3:2</a:t>
            </a:r>
          </a:p>
          <a:p>
            <a:pPr>
              <a:buNone/>
            </a:pPr>
            <a:r>
              <a:rPr lang="en-IN" dirty="0"/>
              <a:t> Q:R = 100</a:t>
            </a:r>
            <a:r>
              <a:rPr lang="en-IN" dirty="0">
                <a:sym typeface="Wingdings" pitchFamily="2" charset="2"/>
              </a:rPr>
              <a:t>: (100-30) = 100:70 = 10:7</a:t>
            </a:r>
          </a:p>
          <a:p>
            <a:pPr>
              <a:buNone/>
            </a:pPr>
            <a:r>
              <a:rPr lang="en-IN" dirty="0">
                <a:sym typeface="Wingdings" pitchFamily="2" charset="2"/>
              </a:rPr>
              <a:t>So, we have P:Q = 3:2 and Q:R = 10:7. Multiply (P:Q) by 5 and (Q:R) by 1</a:t>
            </a:r>
          </a:p>
          <a:p>
            <a:pPr>
              <a:buNone/>
            </a:pPr>
            <a:r>
              <a:rPr lang="en-IN" dirty="0">
                <a:sym typeface="Wingdings" pitchFamily="2" charset="2"/>
              </a:rPr>
              <a:t>It gives, P:Q:R = 15:10:7</a:t>
            </a:r>
          </a:p>
          <a:p>
            <a:pPr>
              <a:buNone/>
            </a:pPr>
            <a:r>
              <a:rPr lang="en-IN" dirty="0">
                <a:sym typeface="Wingdings" pitchFamily="2" charset="2"/>
              </a:rPr>
              <a:t>Hence, P:R = 15:7 =150:70. So, in a 150 points game when P will earn 150 points, R will be able to earn 70 points and so P can give R (150-70) = 80 points</a:t>
            </a:r>
            <a:endParaRPr lang="en-US" dirty="0"/>
          </a:p>
          <a:p>
            <a:endParaRPr lang="en-US" dirty="0"/>
          </a:p>
        </p:txBody>
      </p:sp>
    </p:spTree>
    <p:extLst>
      <p:ext uri="{BB962C8B-B14F-4D97-AF65-F5344CB8AC3E}">
        <p14:creationId xmlns:p14="http://schemas.microsoft.com/office/powerpoint/2010/main" val="3958950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7A81-9A8D-4C6F-927E-04DC29A0BB17}"/>
              </a:ext>
            </a:extLst>
          </p:cNvPr>
          <p:cNvSpPr>
            <a:spLocks noGrp="1"/>
          </p:cNvSpPr>
          <p:nvPr>
            <p:ph type="title"/>
          </p:nvPr>
        </p:nvSpPr>
        <p:spPr>
          <a:xfrm>
            <a:off x="457200" y="274638"/>
            <a:ext cx="8229600" cy="457199"/>
          </a:xfrm>
        </p:spPr>
        <p:txBody>
          <a:bodyPr>
            <a:normAutofit fontScale="90000"/>
          </a:bodyPr>
          <a:lstStyle/>
          <a:p>
            <a:r>
              <a:rPr lang="en-US" dirty="0"/>
              <a:t>Problems on Race and Game</a:t>
            </a:r>
            <a:endParaRPr lang="en-IN" dirty="0"/>
          </a:p>
        </p:txBody>
      </p:sp>
      <p:sp>
        <p:nvSpPr>
          <p:cNvPr id="3" name="Content Placeholder 2">
            <a:extLst>
              <a:ext uri="{FF2B5EF4-FFF2-40B4-BE49-F238E27FC236}">
                <a16:creationId xmlns:a16="http://schemas.microsoft.com/office/drawing/2014/main" id="{0A06A3CC-6598-4E42-836C-31362CFF0B5E}"/>
              </a:ext>
            </a:extLst>
          </p:cNvPr>
          <p:cNvSpPr>
            <a:spLocks noGrp="1"/>
          </p:cNvSpPr>
          <p:nvPr>
            <p:ph idx="1"/>
          </p:nvPr>
        </p:nvSpPr>
        <p:spPr>
          <a:xfrm>
            <a:off x="457200" y="836712"/>
            <a:ext cx="8229600" cy="5544616"/>
          </a:xfrm>
        </p:spPr>
        <p:txBody>
          <a:bodyPr>
            <a:normAutofit fontScale="40000" lnSpcReduction="20000"/>
          </a:bodyPr>
          <a:lstStyle/>
          <a:p>
            <a:pPr>
              <a:lnSpc>
                <a:spcPct val="120000"/>
              </a:lnSpc>
              <a:spcBef>
                <a:spcPts val="0"/>
              </a:spcBef>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Q1 : A can give B 5 points in a 40 point game and can give C 10 points in a 60 point game. In a 105 point game between B and C who will beat whom and by how many points?</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Bef>
                <a:spcPts val="0"/>
              </a:spcBef>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a. C will beat B by 10 points</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Bef>
                <a:spcPts val="0"/>
              </a:spcBef>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b. C will beat B by 5 points</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Bef>
                <a:spcPts val="0"/>
              </a:spcBef>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c. B will beat C by 5 points</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Bef>
                <a:spcPts val="0"/>
              </a:spcBef>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d. B will beat C by 10 points</a:t>
            </a:r>
          </a:p>
          <a:p>
            <a:pPr>
              <a:lnSpc>
                <a:spcPct val="115000"/>
              </a:lnSpc>
              <a:spcBef>
                <a:spcPts val="600"/>
              </a:spcBef>
              <a:spcAft>
                <a:spcPts val="600"/>
              </a:spcAft>
            </a:pPr>
            <a:endParaRPr lang="en-US" sz="3200" dirty="0">
              <a:effectLst/>
              <a:latin typeface="Verdana" panose="020B060403050404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Q2 : A can beat B by 40 m in a 200 m race. If A can complete a Km race in 40 seconds, find the distance covered by B in 30 seconds?</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a. 600		b. 400		c. 300		d. 500</a:t>
            </a:r>
          </a:p>
          <a:p>
            <a:pPr>
              <a:lnSpc>
                <a:spcPct val="115000"/>
              </a:lnSpc>
              <a:spcBef>
                <a:spcPts val="600"/>
              </a:spcBef>
              <a:spcAft>
                <a:spcPts val="600"/>
              </a:spcAft>
            </a:pPr>
            <a:endParaRPr lang="en-US" sz="3200" dirty="0">
              <a:effectLst/>
              <a:latin typeface="Verdana" panose="020B0604030504040204" pitchFamily="34" charset="0"/>
              <a:ea typeface="Times New Roman" panose="02020603050405020304" pitchFamily="18" charset="0"/>
              <a:cs typeface="Times New Roman" panose="02020603050405020304" pitchFamily="18" charset="0"/>
            </a:endParaRPr>
          </a:p>
          <a:p>
            <a:pPr>
              <a:lnSpc>
                <a:spcPct val="120000"/>
              </a:lnSpc>
              <a:spcBef>
                <a:spcPts val="0"/>
              </a:spcBef>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Q3 : A can beat B by 20 m in a 100 m race and can beat C by 25 m in a 125 m race. Then in a 500 m race between B and C who will beat whom and by how many </a:t>
            </a:r>
            <a:r>
              <a:rPr lang="en-US" sz="3200" dirty="0" err="1">
                <a:effectLst/>
                <a:latin typeface="Verdana" panose="020B0604030504040204" pitchFamily="34" charset="0"/>
                <a:ea typeface="Times New Roman" panose="02020603050405020304" pitchFamily="18" charset="0"/>
                <a:cs typeface="Times New Roman" panose="02020603050405020304" pitchFamily="18" charset="0"/>
              </a:rPr>
              <a:t>metres</a:t>
            </a: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Bef>
                <a:spcPts val="0"/>
              </a:spcBef>
              <a:buFont typeface="+mj-lt"/>
              <a:buAutoNum type="alphaLcPeriod"/>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B will beat C by 100 m</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Bef>
                <a:spcPts val="0"/>
              </a:spcBef>
              <a:buFont typeface="+mj-lt"/>
              <a:buAutoNum type="alphaLcPeriod"/>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C will beat B by 100 m</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Bef>
                <a:spcPts val="0"/>
              </a:spcBef>
              <a:buFont typeface="+mj-lt"/>
              <a:buAutoNum type="alphaLcPeriod"/>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C will beat B by 20 m</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20000"/>
              </a:lnSpc>
              <a:spcBef>
                <a:spcPts val="0"/>
              </a:spcBef>
              <a:buFont typeface="+mj-lt"/>
              <a:buAutoNum type="alphaLcPeriod"/>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The Race will end in a dead heat</a:t>
            </a:r>
          </a:p>
          <a:p>
            <a:pPr marL="342900" lvl="0" indent="-342900" algn="just">
              <a:lnSpc>
                <a:spcPct val="115000"/>
              </a:lnSpc>
              <a:spcBef>
                <a:spcPts val="400"/>
              </a:spcBef>
              <a:spcAft>
                <a:spcPts val="400"/>
              </a:spcAft>
              <a:buFont typeface="+mj-lt"/>
              <a:buAutoNum type="alphaLcPeriod"/>
            </a:pPr>
            <a:endParaRPr lang="en-US" sz="3200" dirty="0">
              <a:effectLst/>
              <a:latin typeface="Verdana" panose="020B060403050404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400"/>
              </a:spcBef>
              <a:spcAft>
                <a:spcPts val="400"/>
              </a:spcAft>
              <a:buFont typeface="+mj-lt"/>
              <a:buAutoNum type="alphaLcPeriod"/>
            </a:pPr>
            <a:endParaRPr lang="en-US" sz="3200" dirty="0">
              <a:effectLst/>
              <a:latin typeface="Verdana" panose="020B0604030504040204" pitchFamily="34" charset="0"/>
              <a:ea typeface="Times New Roman" panose="02020603050405020304" pitchFamily="18" charset="0"/>
              <a:cs typeface="Times New Roman" panose="02020603050405020304" pitchFamily="18" charset="0"/>
            </a:endParaRPr>
          </a:p>
          <a:p>
            <a:pPr>
              <a:lnSpc>
                <a:spcPct val="115000"/>
              </a:lnSpc>
              <a:spcBef>
                <a:spcPts val="400"/>
              </a:spcBef>
              <a:spcAft>
                <a:spcPts val="400"/>
              </a:spcAft>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Q4 : A can give B 15 points in a 60 point game while B can give C 20 points in a 100 point game. How many points can A give to C in a 200 point game?</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400"/>
              </a:spcBef>
              <a:spcAft>
                <a:spcPts val="400"/>
              </a:spcAft>
              <a:buFont typeface="+mj-lt"/>
              <a:buAutoNum type="alphaLcPeriod"/>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35		b. 45			c. 60			d. 80</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400"/>
              </a:spcBef>
              <a:spcAft>
                <a:spcPts val="400"/>
              </a:spcAft>
              <a:buFont typeface="+mj-lt"/>
              <a:buAutoNum type="alphaLcPeriod"/>
            </a:pP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41036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7A81-9A8D-4C6F-927E-04DC29A0BB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06A3CC-6598-4E42-836C-31362CFF0B5E}"/>
              </a:ext>
            </a:extLst>
          </p:cNvPr>
          <p:cNvSpPr>
            <a:spLocks noGrp="1"/>
          </p:cNvSpPr>
          <p:nvPr>
            <p:ph idx="1"/>
          </p:nvPr>
        </p:nvSpPr>
        <p:spPr/>
        <p:txBody>
          <a:bodyPr>
            <a:normAutofit fontScale="92500" lnSpcReduction="10000"/>
          </a:bodyPr>
          <a:lstStyle/>
          <a:p>
            <a:pPr>
              <a:lnSpc>
                <a:spcPct val="115000"/>
              </a:lnSpc>
              <a:spcBef>
                <a:spcPts val="600"/>
              </a:spcBef>
              <a:spcAft>
                <a:spcPts val="600"/>
              </a:spcAft>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Solution 1: same as problem 13 of problem sheet 1</a:t>
            </a:r>
          </a:p>
          <a:p>
            <a:pPr>
              <a:lnSpc>
                <a:spcPct val="115000"/>
              </a:lnSpc>
              <a:spcBef>
                <a:spcPts val="600"/>
              </a:spcBef>
              <a:spcAft>
                <a:spcPts val="600"/>
              </a:spcAft>
            </a:pPr>
            <a:r>
              <a:rPr kumimoji="0" lang="en-US" sz="32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Solution</a:t>
            </a: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 2: same as problem 26 of problem sheet 1</a:t>
            </a: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Solution 3: solve it yourself (correct option = d)</a:t>
            </a:r>
          </a:p>
          <a:p>
            <a:pPr marL="342900" marR="0" lvl="0" indent="-342900" algn="l" defTabSz="914400" rtl="0" eaLnBrk="1" fontAlgn="auto" latinLnBrk="0" hangingPunct="1">
              <a:lnSpc>
                <a:spcPct val="115000"/>
              </a:lnSpc>
              <a:spcBef>
                <a:spcPts val="600"/>
              </a:spcBef>
              <a:spcAft>
                <a:spcPts val="60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Verdana" panose="020B0604030504040204" pitchFamily="34" charset="0"/>
                <a:ea typeface="Times New Roman" panose="02020603050405020304" pitchFamily="18" charset="0"/>
                <a:cs typeface="Times New Roman" panose="02020603050405020304" pitchFamily="18" charset="0"/>
              </a:rPr>
              <a:t>Solution 4: solve it yourself (correct option = d)</a:t>
            </a:r>
          </a:p>
          <a:p>
            <a:pPr>
              <a:lnSpc>
                <a:spcPct val="115000"/>
              </a:lnSpc>
              <a:spcBef>
                <a:spcPts val="600"/>
              </a:spcBef>
              <a:spcAft>
                <a:spcPts val="600"/>
              </a:spcAft>
            </a:pP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52721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Problems based on Value and number of coins- concept and description</a:t>
            </a:r>
            <a:endParaRPr lang="en-US" dirty="0"/>
          </a:p>
        </p:txBody>
      </p:sp>
      <p:sp>
        <p:nvSpPr>
          <p:cNvPr id="3" name="Content Placeholder 2"/>
          <p:cNvSpPr>
            <a:spLocks noGrp="1"/>
          </p:cNvSpPr>
          <p:nvPr>
            <p:ph idx="1"/>
          </p:nvPr>
        </p:nvSpPr>
        <p:spPr/>
        <p:txBody>
          <a:bodyPr>
            <a:normAutofit fontScale="77500" lnSpcReduction="20000"/>
          </a:bodyPr>
          <a:lstStyle/>
          <a:p>
            <a:r>
              <a:rPr lang="en-IN" dirty="0"/>
              <a:t>Value and number of coins are 2 different things. For example if there are 10 coins of Rs. 5 each and 70 coins of 50 paisa each then-</a:t>
            </a:r>
          </a:p>
          <a:p>
            <a:r>
              <a:rPr lang="en-IN" dirty="0"/>
              <a:t>1. number of 5 rupee coins = 5 and their value is Rs. 50 </a:t>
            </a:r>
          </a:p>
          <a:p>
            <a:r>
              <a:rPr lang="en-IN" dirty="0"/>
              <a:t>2. number of 50 paisa coins = 70 and their value = Rs. 35</a:t>
            </a:r>
          </a:p>
          <a:p>
            <a:r>
              <a:rPr lang="en-IN" b="1" dirty="0"/>
              <a:t>Description of problems- </a:t>
            </a:r>
            <a:r>
              <a:rPr lang="en-IN" dirty="0"/>
              <a:t>In these type of problems we are given ratio of numbers of different types of coins. We 1</a:t>
            </a:r>
            <a:r>
              <a:rPr lang="en-IN" baseline="30000" dirty="0"/>
              <a:t>st</a:t>
            </a:r>
            <a:r>
              <a:rPr lang="en-IN" dirty="0"/>
              <a:t> find number of each type of coins and their respective values. We are either given total number of coins (off all types) or the total value of all the coins. We need to find value of k and then the given problem can be solved. </a:t>
            </a:r>
          </a:p>
          <a:p>
            <a:r>
              <a:rPr lang="en-IN" dirty="0"/>
              <a:t>Please see next slide for the example of this type of problem</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Ratio</a:t>
            </a:r>
            <a:br>
              <a:rPr lang="en-US" dirty="0"/>
            </a:br>
            <a:endParaRPr lang="en-US" dirty="0"/>
          </a:p>
        </p:txBody>
      </p:sp>
      <p:sp>
        <p:nvSpPr>
          <p:cNvPr id="3" name="Content Placeholder 2"/>
          <p:cNvSpPr>
            <a:spLocks noGrp="1"/>
          </p:cNvSpPr>
          <p:nvPr>
            <p:ph idx="1"/>
          </p:nvPr>
        </p:nvSpPr>
        <p:spPr>
          <a:xfrm>
            <a:off x="428596" y="928670"/>
            <a:ext cx="8229600" cy="5929330"/>
          </a:xfrm>
        </p:spPr>
        <p:txBody>
          <a:bodyPr>
            <a:normAutofit fontScale="25000" lnSpcReduction="20000"/>
          </a:bodyPr>
          <a:lstStyle/>
          <a:p>
            <a:r>
              <a:rPr lang="en-US" sz="5600" dirty="0"/>
              <a:t>It is a quantitative relation between 2 amounts used to compare their values. A ratio do not show the exact value of the given quantities and they may be having many possible values with respect to each other</a:t>
            </a:r>
          </a:p>
          <a:p>
            <a:pPr>
              <a:buNone/>
            </a:pPr>
            <a:r>
              <a:rPr lang="en-IN" sz="5600" dirty="0"/>
              <a:t>         For example if A:B = 2:3, it means A=2 and B=3 or A=4 and B =6 or A=6 and B=9 and so on</a:t>
            </a:r>
          </a:p>
          <a:p>
            <a:pPr>
              <a:buNone/>
            </a:pPr>
            <a:r>
              <a:rPr lang="en-IN" sz="5600" dirty="0"/>
              <a:t>         In problems based on ratios we express A and B in terms of K (a constant of proportionality)</a:t>
            </a:r>
          </a:p>
          <a:p>
            <a:pPr>
              <a:buNone/>
            </a:pPr>
            <a:r>
              <a:rPr lang="en-IN" sz="5600" dirty="0"/>
              <a:t>         For example if A:B = 2:3. It means that A=2k and B=3k where k= a natural number i.e. 1, 2, 3 etc</a:t>
            </a:r>
          </a:p>
          <a:p>
            <a:endParaRPr lang="en-US" sz="5600" b="1" dirty="0"/>
          </a:p>
          <a:p>
            <a:r>
              <a:rPr lang="en-US" sz="5600" b="1" dirty="0"/>
              <a:t>Properties of ratio-</a:t>
            </a:r>
          </a:p>
          <a:p>
            <a:pPr lvl="0">
              <a:buNone/>
            </a:pPr>
            <a:r>
              <a:rPr lang="en-US" sz="5600" dirty="0"/>
              <a:t>            1. If x:y:z = a:b:c</a:t>
            </a:r>
          </a:p>
          <a:p>
            <a:pPr lvl="0">
              <a:buNone/>
            </a:pPr>
            <a:r>
              <a:rPr lang="en-US" sz="5600" dirty="0"/>
              <a:t>              x= </a:t>
            </a:r>
            <a:r>
              <a:rPr lang="en-US" sz="5600" dirty="0" err="1"/>
              <a:t>ak</a:t>
            </a:r>
            <a:r>
              <a:rPr lang="en-US" sz="5600" dirty="0"/>
              <a:t>, y=</a:t>
            </a:r>
            <a:r>
              <a:rPr lang="en-US" sz="5600" dirty="0" err="1"/>
              <a:t>bk</a:t>
            </a:r>
            <a:r>
              <a:rPr lang="en-US" sz="5600" dirty="0"/>
              <a:t> and z=ck</a:t>
            </a:r>
          </a:p>
          <a:p>
            <a:pPr lvl="0">
              <a:buNone/>
            </a:pPr>
            <a:r>
              <a:rPr lang="en-US" sz="5600" dirty="0"/>
              <a:t> For example- x:y:z = 2:3:4. So, x = 2k, y=3k and z=4k</a:t>
            </a:r>
          </a:p>
          <a:p>
            <a:pPr lvl="0">
              <a:buNone/>
            </a:pPr>
            <a:endParaRPr lang="en-US" sz="5600" dirty="0"/>
          </a:p>
          <a:p>
            <a:pPr lvl="0">
              <a:buNone/>
            </a:pPr>
            <a:r>
              <a:rPr lang="en-US" sz="5600" dirty="0"/>
              <a:t>              2. If x/a = y/b = z/c </a:t>
            </a:r>
          </a:p>
          <a:p>
            <a:pPr lvl="0">
              <a:buNone/>
            </a:pPr>
            <a:r>
              <a:rPr lang="en-US" sz="5600" dirty="0"/>
              <a:t>                  We can say that x/a = y/b = z/c = k</a:t>
            </a:r>
          </a:p>
          <a:p>
            <a:pPr lvl="0">
              <a:buNone/>
            </a:pPr>
            <a:r>
              <a:rPr lang="en-US" sz="5600" dirty="0"/>
              <a:t>                   x= </a:t>
            </a:r>
            <a:r>
              <a:rPr lang="en-US" sz="5600" dirty="0" err="1"/>
              <a:t>ak</a:t>
            </a:r>
            <a:r>
              <a:rPr lang="en-US" sz="5600" dirty="0"/>
              <a:t>, y=</a:t>
            </a:r>
            <a:r>
              <a:rPr lang="en-US" sz="5600" dirty="0" err="1"/>
              <a:t>bk</a:t>
            </a:r>
            <a:r>
              <a:rPr lang="en-US" sz="5600" dirty="0"/>
              <a:t> and z=ck</a:t>
            </a:r>
          </a:p>
          <a:p>
            <a:pPr lvl="0">
              <a:buNone/>
            </a:pPr>
            <a:r>
              <a:rPr lang="en-IN" sz="5600" dirty="0"/>
              <a:t> </a:t>
            </a:r>
            <a:r>
              <a:rPr lang="en-US" sz="5600" dirty="0"/>
              <a:t>For example- x/4 = y/5 = /7. So, x = 4k, y=5k and z=7k</a:t>
            </a:r>
          </a:p>
          <a:p>
            <a:pPr lvl="0">
              <a:buNone/>
            </a:pPr>
            <a:endParaRPr lang="en-US" sz="5600" dirty="0"/>
          </a:p>
          <a:p>
            <a:pPr lvl="0">
              <a:buNone/>
            </a:pPr>
            <a:r>
              <a:rPr lang="en-US" sz="5600" dirty="0"/>
              <a:t>                3. If x:y:z = 1/a:1/b:1/c</a:t>
            </a:r>
          </a:p>
          <a:p>
            <a:pPr lvl="0">
              <a:buNone/>
            </a:pPr>
            <a:r>
              <a:rPr lang="en-IN" sz="5600" dirty="0"/>
              <a:t> We need to convert this to a case similar to case 1 as-</a:t>
            </a:r>
          </a:p>
          <a:p>
            <a:pPr lvl="0">
              <a:buNone/>
            </a:pPr>
            <a:r>
              <a:rPr lang="en-IN" sz="5600" dirty="0"/>
              <a:t>                        x:y:z = LCM (</a:t>
            </a:r>
            <a:r>
              <a:rPr lang="en-IN" sz="5600" dirty="0" err="1"/>
              <a:t>a,b,c</a:t>
            </a:r>
            <a:r>
              <a:rPr lang="en-IN" sz="5600" dirty="0"/>
              <a:t>)/a : LCM (</a:t>
            </a:r>
            <a:r>
              <a:rPr lang="en-IN" sz="5600" dirty="0" err="1"/>
              <a:t>a,b,c</a:t>
            </a:r>
            <a:r>
              <a:rPr lang="en-IN" sz="5600" dirty="0"/>
              <a:t>)/a : LCM (</a:t>
            </a:r>
            <a:r>
              <a:rPr lang="en-IN" sz="5600" dirty="0" err="1"/>
              <a:t>a,b,c</a:t>
            </a:r>
            <a:r>
              <a:rPr lang="en-IN" sz="5600" dirty="0"/>
              <a:t>)/a </a:t>
            </a:r>
            <a:endParaRPr lang="en-US" sz="5600" dirty="0"/>
          </a:p>
          <a:p>
            <a:pPr lvl="0">
              <a:buNone/>
            </a:pPr>
            <a:r>
              <a:rPr lang="en-US" sz="5600" dirty="0"/>
              <a:t>For example- x:y:z = 1/2:1/3:1/4. </a:t>
            </a:r>
          </a:p>
          <a:p>
            <a:pPr lvl="0">
              <a:buNone/>
            </a:pPr>
            <a:r>
              <a:rPr lang="en-IN" sz="5600" dirty="0"/>
              <a:t>                         x:y:x = LCM(2,3,4)/2 : LCM(2,3,4)/3 : LCM(2,3,4)/2 </a:t>
            </a:r>
          </a:p>
          <a:p>
            <a:pPr lvl="0">
              <a:buNone/>
            </a:pPr>
            <a:r>
              <a:rPr lang="en-IN" sz="5600" dirty="0"/>
              <a:t>                       So, x:y:z = 12/2 : 12/3 : 12/4</a:t>
            </a:r>
          </a:p>
          <a:p>
            <a:pPr lvl="0">
              <a:buNone/>
            </a:pPr>
            <a:r>
              <a:rPr lang="en-IN" sz="5600" dirty="0"/>
              <a:t>                        Hence, x:y:z = 6:4:3</a:t>
            </a:r>
          </a:p>
          <a:p>
            <a:pPr lvl="0">
              <a:buNone/>
            </a:pPr>
            <a:r>
              <a:rPr lang="en-IN" sz="5600" dirty="0"/>
              <a:t>                       So, x = 6k, y=4k and z=3k</a:t>
            </a:r>
            <a:endParaRPr lang="en-US" sz="5600" dirty="0"/>
          </a:p>
          <a:p>
            <a:pPr lvl="0">
              <a:buNone/>
            </a:pPr>
            <a:r>
              <a:rPr lang="en-US" sz="5600" dirty="0"/>
              <a:t>What is K in these properties- In all these properties above k is constant of proportionality. The possible values of K are 1,2,3 and so on (natural number)</a:t>
            </a:r>
          </a:p>
          <a:p>
            <a:pPr lvl="0">
              <a:buNone/>
            </a:pPr>
            <a:endParaRPr lang="en-IN" dirty="0"/>
          </a:p>
          <a:p>
            <a:pPr lvl="0">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Problems based on Value and number of coins- Example</a:t>
            </a:r>
            <a:endParaRPr lang="en-US" dirty="0"/>
          </a:p>
        </p:txBody>
      </p:sp>
      <p:sp>
        <p:nvSpPr>
          <p:cNvPr id="3" name="Content Placeholder 2"/>
          <p:cNvSpPr>
            <a:spLocks noGrp="1"/>
          </p:cNvSpPr>
          <p:nvPr>
            <p:ph idx="1"/>
          </p:nvPr>
        </p:nvSpPr>
        <p:spPr/>
        <p:txBody>
          <a:bodyPr>
            <a:normAutofit/>
          </a:bodyPr>
          <a:lstStyle/>
          <a:p>
            <a:r>
              <a:rPr lang="en-IN" b="1" dirty="0"/>
              <a:t>Example</a:t>
            </a:r>
            <a:r>
              <a:rPr lang="en-IN" dirty="0"/>
              <a:t>- </a:t>
            </a:r>
            <a:r>
              <a:rPr lang="en-US" dirty="0"/>
              <a:t>A bag has 1 rupee, 50 paisa and 25 paisa coins in the ratio 3:4:4. If the number of coins in the bag is 220, find the value of all the 25 paisa coins in the bag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Problems based on Value and number of coins- Example</a:t>
            </a:r>
            <a:endParaRPr lang="en-US" dirty="0"/>
          </a:p>
        </p:txBody>
      </p:sp>
      <p:sp>
        <p:nvSpPr>
          <p:cNvPr id="3" name="Content Placeholder 2"/>
          <p:cNvSpPr>
            <a:spLocks noGrp="1"/>
          </p:cNvSpPr>
          <p:nvPr>
            <p:ph idx="1"/>
          </p:nvPr>
        </p:nvSpPr>
        <p:spPr/>
        <p:txBody>
          <a:bodyPr>
            <a:normAutofit fontScale="70000" lnSpcReduction="20000"/>
          </a:bodyPr>
          <a:lstStyle/>
          <a:p>
            <a:r>
              <a:rPr lang="en-IN" b="1" dirty="0"/>
              <a:t>Example</a:t>
            </a:r>
            <a:r>
              <a:rPr lang="en-IN" dirty="0"/>
              <a:t>- </a:t>
            </a:r>
            <a:r>
              <a:rPr lang="en-US" dirty="0"/>
              <a:t>A bag has 1 rupee, 50 paisa and 25 paisa coins in the ratio 3:4:4. If the number of coins in the bag is 220, find the value of all the 25 paisa coins in the bag</a:t>
            </a:r>
          </a:p>
          <a:p>
            <a:r>
              <a:rPr lang="en-IN" b="1" dirty="0"/>
              <a:t>Solution</a:t>
            </a:r>
            <a:r>
              <a:rPr lang="en-IN" dirty="0"/>
              <a:t>- The ratio of number of 1 rupee, 50 paisa and 25 paisa coins = 3:4:4</a:t>
            </a:r>
          </a:p>
          <a:p>
            <a:r>
              <a:rPr lang="en-IN" dirty="0"/>
              <a:t>Let the number of 1 rupee coins = 3k</a:t>
            </a:r>
          </a:p>
          <a:p>
            <a:r>
              <a:rPr lang="en-IN" dirty="0"/>
              <a:t>The value of 1 rupee coins = (3k × 1) = Rs. 3k</a:t>
            </a:r>
          </a:p>
          <a:p>
            <a:r>
              <a:rPr lang="en-IN" dirty="0"/>
              <a:t>Let the number of 50 paisa coins = 4k</a:t>
            </a:r>
          </a:p>
          <a:p>
            <a:r>
              <a:rPr lang="en-IN" dirty="0"/>
              <a:t>The value of 50 paisa coins = (4k × 0.5) = Rs. 2k</a:t>
            </a:r>
            <a:endParaRPr lang="en-US" dirty="0"/>
          </a:p>
          <a:p>
            <a:r>
              <a:rPr lang="en-IN" dirty="0"/>
              <a:t>Let the number of 25 paisa coins = 4k</a:t>
            </a:r>
          </a:p>
          <a:p>
            <a:r>
              <a:rPr lang="en-IN" dirty="0"/>
              <a:t>The value of 25 paisa coins = (4k × 0.25) = Rs. 1k</a:t>
            </a:r>
          </a:p>
          <a:p>
            <a:r>
              <a:rPr lang="en-IN" dirty="0"/>
              <a:t>Total number of coins = 3k + 4k + 4k = 11k = 220.</a:t>
            </a:r>
          </a:p>
          <a:p>
            <a:r>
              <a:rPr lang="en-IN" dirty="0"/>
              <a:t>Hence k = 20</a:t>
            </a:r>
          </a:p>
          <a:p>
            <a:r>
              <a:rPr lang="en-IN" dirty="0"/>
              <a:t>Value of </a:t>
            </a:r>
            <a:r>
              <a:rPr lang="en-US" dirty="0"/>
              <a:t>all the 25 paisa coins in the bag = Rs. 1k = Rs. 20</a:t>
            </a:r>
          </a:p>
        </p:txBody>
      </p:sp>
    </p:spTree>
    <p:extLst>
      <p:ext uri="{BB962C8B-B14F-4D97-AF65-F5344CB8AC3E}">
        <p14:creationId xmlns:p14="http://schemas.microsoft.com/office/powerpoint/2010/main" val="1465144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B8C1-E96F-4BCF-9F0E-7D3A64297999}"/>
              </a:ext>
            </a:extLst>
          </p:cNvPr>
          <p:cNvSpPr>
            <a:spLocks noGrp="1"/>
          </p:cNvSpPr>
          <p:nvPr>
            <p:ph type="title"/>
          </p:nvPr>
        </p:nvSpPr>
        <p:spPr/>
        <p:txBody>
          <a:bodyPr/>
          <a:lstStyle/>
          <a:p>
            <a:r>
              <a:rPr kumimoji="0" lang="en-US" sz="4000" b="0" i="0" u="none" strike="noStrike" kern="1200" cap="none" spc="0" normalizeH="0" baseline="0" noProof="0" dirty="0">
                <a:ln>
                  <a:noFill/>
                </a:ln>
                <a:solidFill>
                  <a:prstClr val="black"/>
                </a:solidFill>
                <a:effectLst/>
                <a:uLnTx/>
                <a:uFillTx/>
                <a:latin typeface="Calibri"/>
                <a:ea typeface="+mj-ea"/>
                <a:cs typeface="+mj-cs"/>
              </a:rPr>
              <a:t>Problems on Coins</a:t>
            </a:r>
            <a:endParaRPr lang="en-IN" dirty="0"/>
          </a:p>
        </p:txBody>
      </p:sp>
      <p:sp>
        <p:nvSpPr>
          <p:cNvPr id="3" name="Content Placeholder 2">
            <a:extLst>
              <a:ext uri="{FF2B5EF4-FFF2-40B4-BE49-F238E27FC236}">
                <a16:creationId xmlns:a16="http://schemas.microsoft.com/office/drawing/2014/main" id="{CB50A305-9B2A-4474-96FB-CE89620C350B}"/>
              </a:ext>
            </a:extLst>
          </p:cNvPr>
          <p:cNvSpPr>
            <a:spLocks noGrp="1"/>
          </p:cNvSpPr>
          <p:nvPr>
            <p:ph idx="1"/>
          </p:nvPr>
        </p:nvSpPr>
        <p:spPr/>
        <p:txBody>
          <a:bodyPr>
            <a:normAutofit fontScale="47500" lnSpcReduction="20000"/>
          </a:bodyPr>
          <a:lstStyle/>
          <a:p>
            <a:pPr>
              <a:lnSpc>
                <a:spcPct val="115000"/>
              </a:lnSpc>
              <a:spcAft>
                <a:spcPts val="1000"/>
              </a:spcAft>
            </a:pPr>
            <a:r>
              <a:rPr lang="en-US" sz="3200" dirty="0">
                <a:effectLst/>
                <a:latin typeface="Verdana" panose="020B0604030504040204" pitchFamily="34" charset="0"/>
                <a:ea typeface="Times New Roman" panose="02020603050405020304" pitchFamily="18" charset="0"/>
                <a:cs typeface="Arial" panose="020B0604020202020204" pitchFamily="34" charset="0"/>
              </a:rPr>
              <a:t>Q1: I have one-rupee coins, 50-paisa coins and 25-paisa coins. The number of coins are in the ratio 2.5 : 3 : 4. If the total amount with me is Rs. 210, find the number of one-rupee coins.</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3200" dirty="0">
                <a:effectLst/>
                <a:latin typeface="Verdana" panose="020B0604030504040204" pitchFamily="34" charset="0"/>
                <a:ea typeface="Times New Roman" panose="02020603050405020304" pitchFamily="18" charset="0"/>
                <a:cs typeface="Arial" panose="020B0604020202020204" pitchFamily="34" charset="0"/>
              </a:rPr>
              <a:t>a. 90 			b. 85 			c. 100 		d. 105</a:t>
            </a:r>
          </a:p>
          <a:p>
            <a:pPr>
              <a:lnSpc>
                <a:spcPct val="115000"/>
              </a:lnSpc>
              <a:spcBef>
                <a:spcPts val="600"/>
              </a:spcBef>
              <a:spcAft>
                <a:spcPts val="600"/>
              </a:spcAft>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Q2 : A student appeared in a test and performed such that the ratio of the correct, incorrect and </a:t>
            </a:r>
            <a:r>
              <a:rPr lang="en-US" sz="3200" dirty="0" err="1">
                <a:effectLst/>
                <a:latin typeface="Verdana" panose="020B0604030504040204" pitchFamily="34" charset="0"/>
                <a:ea typeface="Times New Roman" panose="02020603050405020304" pitchFamily="18" charset="0"/>
                <a:cs typeface="Times New Roman" panose="02020603050405020304" pitchFamily="18" charset="0"/>
              </a:rPr>
              <a:t>unattempted</a:t>
            </a: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 questions was in the ratio 3:4:5. If each correct answer was worth 4 marks while each mistake earned a penalty of -1 mark, find the number of </a:t>
            </a:r>
            <a:r>
              <a:rPr lang="en-US" sz="3200" dirty="0" err="1">
                <a:effectLst/>
                <a:latin typeface="Verdana" panose="020B0604030504040204" pitchFamily="34" charset="0"/>
                <a:ea typeface="Times New Roman" panose="02020603050405020304" pitchFamily="18" charset="0"/>
                <a:cs typeface="Times New Roman" panose="02020603050405020304" pitchFamily="18" charset="0"/>
              </a:rPr>
              <a:t>unattempted</a:t>
            </a: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 questions if the student scored 72 marks in the test?</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a. 40		b. 35		c. 45			d. 55</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400"/>
              </a:spcBef>
              <a:spcAft>
                <a:spcPts val="400"/>
              </a:spcAft>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Q3 : The number of 25 paisa, 50 paisa and 1 rupee coins in a bag is in the ratio 5:6:2. If the value of the coins is Rs.2500, find the value of all the 25 paisa coins in the bag?</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15000"/>
              </a:lnSpc>
              <a:spcBef>
                <a:spcPts val="400"/>
              </a:spcBef>
              <a:spcAft>
                <a:spcPts val="400"/>
              </a:spcAft>
              <a:buFont typeface="+mj-lt"/>
              <a:buAutoNum type="alphaLcPeriod"/>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500		b. 2000		c. 625		d. None of These</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87827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Partnership- simple and compound </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Partnership</a:t>
            </a:r>
            <a:r>
              <a:rPr lang="en-US" dirty="0"/>
              <a:t> – It is an agreement between 2 or more people (partners) to oversee a business operations and share its profits and liabilities</a:t>
            </a:r>
          </a:p>
          <a:p>
            <a:r>
              <a:rPr lang="en-IN" dirty="0"/>
              <a:t>In these problems we need to find the ratio in which the profit will be distributed between the partners (mostly after 1 year)</a:t>
            </a:r>
          </a:p>
          <a:p>
            <a:r>
              <a:rPr lang="en-IN" dirty="0"/>
              <a:t>Partnership is of 2 types-</a:t>
            </a:r>
          </a:p>
          <a:p>
            <a:r>
              <a:rPr lang="en-IN" b="1" dirty="0"/>
              <a:t>1. Simple partnership </a:t>
            </a:r>
            <a:r>
              <a:rPr lang="en-IN" dirty="0"/>
              <a:t>– in this case the money invested by each partner is for same time duration</a:t>
            </a:r>
          </a:p>
          <a:p>
            <a:r>
              <a:rPr lang="en-IN" dirty="0"/>
              <a:t>The profit is distributed between the partners on the basis of their invested money</a:t>
            </a:r>
          </a:p>
          <a:p>
            <a:r>
              <a:rPr lang="en-IN" b="1" dirty="0"/>
              <a:t>2. Compound partnership- </a:t>
            </a:r>
            <a:r>
              <a:rPr lang="en-IN" dirty="0"/>
              <a:t>in this case the money invested by each partner is not for the same time duration</a:t>
            </a:r>
          </a:p>
          <a:p>
            <a:r>
              <a:rPr lang="en-IN" dirty="0"/>
              <a:t>The profit is distributed between the partners on the basis of their invested money and also on the basis of time</a:t>
            </a:r>
          </a:p>
          <a:p>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Simple Partnership</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a:t> Let there are 3 partners A, B and C. In this case P</a:t>
            </a:r>
            <a:r>
              <a:rPr lang="en-US" baseline="-25000" dirty="0"/>
              <a:t>A </a:t>
            </a:r>
            <a:r>
              <a:rPr lang="en-US" dirty="0"/>
              <a:t>:</a:t>
            </a:r>
            <a:r>
              <a:rPr lang="en-US" dirty="0" err="1"/>
              <a:t>P</a:t>
            </a:r>
            <a:r>
              <a:rPr lang="en-US" baseline="-25000" dirty="0" err="1"/>
              <a:t>B</a:t>
            </a:r>
            <a:r>
              <a:rPr lang="en-US" dirty="0" err="1"/>
              <a:t>:P</a:t>
            </a:r>
            <a:r>
              <a:rPr lang="en-US" baseline="-25000" dirty="0" err="1"/>
              <a:t>c</a:t>
            </a:r>
            <a:r>
              <a:rPr lang="en-US" dirty="0"/>
              <a:t> = M</a:t>
            </a:r>
            <a:r>
              <a:rPr lang="en-US" baseline="-25000" dirty="0"/>
              <a:t>A</a:t>
            </a:r>
            <a:r>
              <a:rPr lang="en-US" dirty="0"/>
              <a:t>:M</a:t>
            </a:r>
            <a:r>
              <a:rPr lang="en-US" baseline="-25000" dirty="0"/>
              <a:t>B</a:t>
            </a:r>
            <a:r>
              <a:rPr lang="en-US" dirty="0"/>
              <a:t>:M</a:t>
            </a:r>
            <a:r>
              <a:rPr lang="en-US" baseline="-25000" dirty="0"/>
              <a:t>C</a:t>
            </a:r>
            <a:endParaRPr lang="en-US" dirty="0"/>
          </a:p>
          <a:p>
            <a:pPr>
              <a:buNone/>
            </a:pPr>
            <a:r>
              <a:rPr lang="en-IN" dirty="0"/>
              <a:t>Where </a:t>
            </a:r>
            <a:r>
              <a:rPr lang="en-US" dirty="0"/>
              <a:t>P</a:t>
            </a:r>
            <a:r>
              <a:rPr lang="en-US" baseline="-25000" dirty="0"/>
              <a:t>A </a:t>
            </a:r>
            <a:r>
              <a:rPr lang="en-US" dirty="0"/>
              <a:t> + P</a:t>
            </a:r>
            <a:r>
              <a:rPr lang="en-US" baseline="-25000" dirty="0"/>
              <a:t>B</a:t>
            </a:r>
            <a:r>
              <a:rPr lang="en-US" dirty="0"/>
              <a:t> + P</a:t>
            </a:r>
            <a:r>
              <a:rPr lang="en-US" baseline="-25000" dirty="0"/>
              <a:t>c </a:t>
            </a:r>
            <a:r>
              <a:rPr lang="en-US" dirty="0"/>
              <a:t>= Profit to be distributed (it may or may not be equal to total profit)</a:t>
            </a:r>
          </a:p>
          <a:p>
            <a:pPr>
              <a:buNone/>
            </a:pPr>
            <a:r>
              <a:rPr lang="en-US" dirty="0"/>
              <a:t>P</a:t>
            </a:r>
            <a:r>
              <a:rPr lang="en-US" baseline="-25000" dirty="0"/>
              <a:t>A ;</a:t>
            </a:r>
            <a:r>
              <a:rPr lang="en-US" dirty="0"/>
              <a:t> P</a:t>
            </a:r>
            <a:r>
              <a:rPr lang="en-US" baseline="-25000" dirty="0"/>
              <a:t>B</a:t>
            </a:r>
            <a:r>
              <a:rPr lang="en-US" dirty="0"/>
              <a:t> and P</a:t>
            </a:r>
            <a:r>
              <a:rPr lang="en-US" baseline="-25000" dirty="0"/>
              <a:t>c</a:t>
            </a:r>
            <a:r>
              <a:rPr lang="en-US" dirty="0"/>
              <a:t> = Profit of A, B and C respectively from profit to be distributed among partners</a:t>
            </a:r>
          </a:p>
          <a:p>
            <a:pPr>
              <a:buNone/>
            </a:pPr>
            <a:r>
              <a:rPr lang="en-US" dirty="0"/>
              <a:t>M</a:t>
            </a:r>
            <a:r>
              <a:rPr lang="en-US" baseline="-25000" dirty="0"/>
              <a:t>A;</a:t>
            </a:r>
            <a:r>
              <a:rPr lang="en-US" dirty="0"/>
              <a:t> M</a:t>
            </a:r>
            <a:r>
              <a:rPr lang="en-US" baseline="-25000" dirty="0"/>
              <a:t>B</a:t>
            </a:r>
            <a:r>
              <a:rPr lang="en-US" dirty="0"/>
              <a:t> and M</a:t>
            </a:r>
            <a:r>
              <a:rPr lang="en-US" baseline="-25000" dirty="0"/>
              <a:t>C</a:t>
            </a:r>
            <a:r>
              <a:rPr lang="en-US" dirty="0"/>
              <a:t> =  Money invested by A, B and C respectively</a:t>
            </a:r>
          </a:p>
          <a:p>
            <a:pPr>
              <a:buNone/>
            </a:pPr>
            <a:r>
              <a:rPr lang="en-IN" dirty="0"/>
              <a:t>Total profit of A = </a:t>
            </a:r>
            <a:r>
              <a:rPr lang="en-US" dirty="0"/>
              <a:t>P</a:t>
            </a:r>
            <a:r>
              <a:rPr lang="en-US" baseline="-25000" dirty="0"/>
              <a:t>A </a:t>
            </a:r>
            <a:r>
              <a:rPr lang="en-US" dirty="0"/>
              <a:t> (not always, A may be given some extra amount to for being working partner. Please check example on next slide) </a:t>
            </a:r>
          </a:p>
          <a:p>
            <a:pPr>
              <a:buNone/>
            </a:pPr>
            <a:r>
              <a:rPr lang="en-IN" dirty="0"/>
              <a:t>Profit to be distributed may not be same as total profit as some portion of profit may be given for tax, investment or extra profit for working partner (please check example on next slide)</a:t>
            </a:r>
          </a:p>
          <a:p>
            <a:pPr>
              <a:buNone/>
            </a:pPr>
            <a:r>
              <a:rPr lang="en-US" dirty="0"/>
              <a:t>P</a:t>
            </a:r>
            <a:r>
              <a:rPr lang="en-US" baseline="-25000" dirty="0"/>
              <a:t>A</a:t>
            </a:r>
            <a:r>
              <a:rPr lang="en-US" dirty="0"/>
              <a:t> = [M</a:t>
            </a:r>
            <a:r>
              <a:rPr lang="en-US" baseline="-25000" dirty="0"/>
              <a:t>A </a:t>
            </a:r>
            <a:r>
              <a:rPr lang="en-US" dirty="0"/>
              <a:t>/ (M</a:t>
            </a:r>
            <a:r>
              <a:rPr lang="en-US" baseline="-25000" dirty="0"/>
              <a:t>A </a:t>
            </a:r>
            <a:r>
              <a:rPr lang="en-US" dirty="0"/>
              <a:t> + M</a:t>
            </a:r>
            <a:r>
              <a:rPr lang="en-US" baseline="-25000" dirty="0"/>
              <a:t>B</a:t>
            </a:r>
            <a:r>
              <a:rPr lang="en-US" dirty="0"/>
              <a:t> + M</a:t>
            </a:r>
            <a:r>
              <a:rPr lang="en-US" baseline="-25000" dirty="0"/>
              <a:t>c</a:t>
            </a:r>
            <a:r>
              <a:rPr lang="en-US" dirty="0"/>
              <a:t>)] × Profit to be distributed</a:t>
            </a:r>
            <a:endParaRPr lang="en-US" baseline="-25000" dirty="0"/>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simple partnership</a:t>
            </a:r>
            <a:endParaRPr lang="en-US" dirty="0"/>
          </a:p>
        </p:txBody>
      </p:sp>
      <p:sp>
        <p:nvSpPr>
          <p:cNvPr id="3" name="Content Placeholder 2"/>
          <p:cNvSpPr>
            <a:spLocks noGrp="1"/>
          </p:cNvSpPr>
          <p:nvPr>
            <p:ph idx="1"/>
          </p:nvPr>
        </p:nvSpPr>
        <p:spPr>
          <a:xfrm>
            <a:off x="457200" y="1600200"/>
            <a:ext cx="8229600" cy="5043510"/>
          </a:xfrm>
        </p:spPr>
        <p:txBody>
          <a:bodyPr>
            <a:normAutofit/>
          </a:bodyPr>
          <a:lstStyle/>
          <a:p>
            <a:pPr>
              <a:buNone/>
            </a:pPr>
            <a:r>
              <a:rPr lang="en-US" sz="1900" b="1" dirty="0"/>
              <a:t>Example</a:t>
            </a:r>
            <a:r>
              <a:rPr lang="en-US" sz="1900" dirty="0"/>
              <a:t>- Three people P, Q and R invest Rs. 5000, 5000 and 6000 respectively to start a Business. If 20% of the total profit is given to the working partner P and the remaining amount gets divided in the ratio of the investments, what will be the ratio of the share of profits received by P and R?</a:t>
            </a:r>
          </a:p>
          <a:p>
            <a:endParaRPr lang="en-US" sz="6400"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simple partnership</a:t>
            </a:r>
            <a:endParaRPr lang="en-US" dirty="0"/>
          </a:p>
        </p:txBody>
      </p:sp>
      <p:sp>
        <p:nvSpPr>
          <p:cNvPr id="3" name="Content Placeholder 2"/>
          <p:cNvSpPr>
            <a:spLocks noGrp="1"/>
          </p:cNvSpPr>
          <p:nvPr>
            <p:ph idx="1"/>
          </p:nvPr>
        </p:nvSpPr>
        <p:spPr>
          <a:xfrm>
            <a:off x="457200" y="1600200"/>
            <a:ext cx="8229600" cy="5043510"/>
          </a:xfrm>
        </p:spPr>
        <p:txBody>
          <a:bodyPr>
            <a:normAutofit fontScale="25000" lnSpcReduction="20000"/>
          </a:bodyPr>
          <a:lstStyle/>
          <a:p>
            <a:pPr>
              <a:buNone/>
            </a:pPr>
            <a:r>
              <a:rPr lang="en-US" sz="7400" b="1" dirty="0"/>
              <a:t>Example</a:t>
            </a:r>
            <a:r>
              <a:rPr lang="en-US" sz="7400" dirty="0"/>
              <a:t>- Three people P, Q and R invest Rs. 5000, 5000 and 6000 respectively to start a Business. If 20% of the total profit is given to the working partner P and the remaining amount gets divided in the ratio of the investments, what will be the ratio of the share of profits received by P and R?</a:t>
            </a:r>
          </a:p>
          <a:p>
            <a:pPr>
              <a:buNone/>
            </a:pPr>
            <a:r>
              <a:rPr lang="en-IN" sz="7400" b="1" dirty="0"/>
              <a:t>Solution</a:t>
            </a:r>
            <a:r>
              <a:rPr lang="en-IN" sz="7400" dirty="0"/>
              <a:t>- In this case </a:t>
            </a:r>
            <a:r>
              <a:rPr lang="en-US" sz="7400" dirty="0"/>
              <a:t>20% of the total profit is given to the working partner P. So, let total profit is Rs. 100 and then Rs. 20 is given to P for being working partner and remaining Rs. 80 is the profit to be distributed among the partners</a:t>
            </a:r>
          </a:p>
          <a:p>
            <a:pPr>
              <a:buNone/>
            </a:pPr>
            <a:r>
              <a:rPr lang="en-IN" sz="7400" dirty="0"/>
              <a:t>(In this case 80% of the total profit is the profit to be distributed. So, if total profit is Rs. 100, the profit to be distributed is Rs. 80)</a:t>
            </a:r>
          </a:p>
          <a:p>
            <a:pPr>
              <a:buNone/>
            </a:pPr>
            <a:r>
              <a:rPr lang="en-IN" sz="7400" dirty="0"/>
              <a:t>Total profit of P = </a:t>
            </a:r>
            <a:r>
              <a:rPr lang="en-US" sz="7400" dirty="0"/>
              <a:t>P</a:t>
            </a:r>
            <a:r>
              <a:rPr lang="en-US" sz="7400" baseline="-25000" dirty="0"/>
              <a:t>P</a:t>
            </a:r>
            <a:r>
              <a:rPr lang="en-US" sz="7400" dirty="0"/>
              <a:t> + Rs. 20 </a:t>
            </a:r>
          </a:p>
          <a:p>
            <a:pPr>
              <a:buNone/>
            </a:pPr>
            <a:r>
              <a:rPr lang="en-IN" sz="7400" dirty="0"/>
              <a:t>Now, </a:t>
            </a:r>
            <a:r>
              <a:rPr lang="en-US" sz="7400" dirty="0"/>
              <a:t>P</a:t>
            </a:r>
            <a:r>
              <a:rPr lang="en-US" sz="7400" baseline="-25000" dirty="0"/>
              <a:t>P</a:t>
            </a:r>
            <a:r>
              <a:rPr lang="en-US" sz="7400" dirty="0"/>
              <a:t> = [M</a:t>
            </a:r>
            <a:r>
              <a:rPr lang="en-US" sz="7400" baseline="-25000" dirty="0"/>
              <a:t>P </a:t>
            </a:r>
            <a:r>
              <a:rPr lang="en-US" sz="7400" dirty="0"/>
              <a:t>/ (M</a:t>
            </a:r>
            <a:r>
              <a:rPr lang="en-US" sz="7400" baseline="-25000" dirty="0"/>
              <a:t>P </a:t>
            </a:r>
            <a:r>
              <a:rPr lang="en-US" sz="7400" dirty="0"/>
              <a:t> + M</a:t>
            </a:r>
            <a:r>
              <a:rPr lang="en-US" sz="7400" baseline="-25000" dirty="0"/>
              <a:t>Q</a:t>
            </a:r>
            <a:r>
              <a:rPr lang="en-US" sz="7400" dirty="0"/>
              <a:t> + M</a:t>
            </a:r>
            <a:r>
              <a:rPr lang="en-US" sz="7400" baseline="-25000" dirty="0"/>
              <a:t>R</a:t>
            </a:r>
            <a:r>
              <a:rPr lang="en-US" sz="7400" dirty="0"/>
              <a:t>)] × Profit to be distributed</a:t>
            </a:r>
          </a:p>
          <a:p>
            <a:pPr>
              <a:buNone/>
            </a:pPr>
            <a:r>
              <a:rPr lang="en-US" sz="7400" dirty="0"/>
              <a:t>P</a:t>
            </a:r>
            <a:r>
              <a:rPr lang="en-US" sz="7400" baseline="-25000" dirty="0"/>
              <a:t>P</a:t>
            </a:r>
            <a:r>
              <a:rPr lang="en-US" sz="7400" dirty="0"/>
              <a:t> = [5000</a:t>
            </a:r>
            <a:r>
              <a:rPr lang="en-US" sz="7400" baseline="-25000" dirty="0"/>
              <a:t> </a:t>
            </a:r>
            <a:r>
              <a:rPr lang="en-US" sz="7400" dirty="0"/>
              <a:t>/ (5000</a:t>
            </a:r>
            <a:r>
              <a:rPr lang="en-US" sz="7400" baseline="-25000" dirty="0"/>
              <a:t> </a:t>
            </a:r>
            <a:r>
              <a:rPr lang="en-US" sz="7400" dirty="0"/>
              <a:t> + 5000 + 6000)] × 80 = Rs. 25</a:t>
            </a:r>
          </a:p>
          <a:p>
            <a:pPr>
              <a:buNone/>
            </a:pPr>
            <a:r>
              <a:rPr lang="en-IN" sz="7400" dirty="0"/>
              <a:t>So, total profit of P = Rs. 20 + Rs. 25 = Rs. 45</a:t>
            </a:r>
          </a:p>
          <a:p>
            <a:pPr>
              <a:buNone/>
            </a:pPr>
            <a:r>
              <a:rPr lang="en-IN" sz="7400" dirty="0"/>
              <a:t>Total profit of R = </a:t>
            </a:r>
            <a:r>
              <a:rPr lang="en-US" sz="7400" dirty="0"/>
              <a:t>P</a:t>
            </a:r>
            <a:r>
              <a:rPr lang="en-US" sz="7400" baseline="-25000" dirty="0"/>
              <a:t>R</a:t>
            </a:r>
            <a:r>
              <a:rPr lang="en-US" sz="7400" dirty="0"/>
              <a:t> = [M</a:t>
            </a:r>
            <a:r>
              <a:rPr lang="en-US" sz="7400" baseline="-25000" dirty="0"/>
              <a:t>R </a:t>
            </a:r>
            <a:r>
              <a:rPr lang="en-US" sz="7400" dirty="0"/>
              <a:t>/ (M</a:t>
            </a:r>
            <a:r>
              <a:rPr lang="en-US" sz="7400" baseline="-25000" dirty="0"/>
              <a:t>P </a:t>
            </a:r>
            <a:r>
              <a:rPr lang="en-US" sz="7400" dirty="0"/>
              <a:t> + M</a:t>
            </a:r>
            <a:r>
              <a:rPr lang="en-US" sz="7400" baseline="-25000" dirty="0"/>
              <a:t>Q</a:t>
            </a:r>
            <a:r>
              <a:rPr lang="en-US" sz="7400" dirty="0"/>
              <a:t> + M</a:t>
            </a:r>
            <a:r>
              <a:rPr lang="en-US" sz="7400" baseline="-25000" dirty="0"/>
              <a:t>R</a:t>
            </a:r>
            <a:r>
              <a:rPr lang="en-US" sz="7400" dirty="0"/>
              <a:t>)] × Profit to be distributed </a:t>
            </a:r>
          </a:p>
          <a:p>
            <a:pPr>
              <a:buNone/>
            </a:pPr>
            <a:r>
              <a:rPr lang="en-IN" sz="7400" dirty="0"/>
              <a:t>                                     </a:t>
            </a:r>
            <a:r>
              <a:rPr lang="en-US" sz="7400" dirty="0"/>
              <a:t> = [6000</a:t>
            </a:r>
            <a:r>
              <a:rPr lang="en-US" sz="7400" baseline="-25000" dirty="0"/>
              <a:t> </a:t>
            </a:r>
            <a:r>
              <a:rPr lang="en-US" sz="7400" dirty="0"/>
              <a:t>/ (5000</a:t>
            </a:r>
            <a:r>
              <a:rPr lang="en-US" sz="7400" baseline="-25000" dirty="0"/>
              <a:t> </a:t>
            </a:r>
            <a:r>
              <a:rPr lang="en-US" sz="7400" dirty="0"/>
              <a:t> + 5000 + 6000)] × 80 = Rs. 30</a:t>
            </a:r>
          </a:p>
          <a:p>
            <a:pPr>
              <a:buNone/>
            </a:pPr>
            <a:r>
              <a:rPr lang="en-IN" sz="7400" dirty="0"/>
              <a:t>Ratio of profits of P and R = </a:t>
            </a:r>
            <a:r>
              <a:rPr lang="en-US" sz="7400" dirty="0"/>
              <a:t>45:30 = 3:2</a:t>
            </a:r>
          </a:p>
          <a:p>
            <a:endParaRPr lang="en-US" sz="6400" dirty="0"/>
          </a:p>
          <a:p>
            <a:endParaRPr lang="en-US" dirty="0"/>
          </a:p>
        </p:txBody>
      </p:sp>
    </p:spTree>
    <p:extLst>
      <p:ext uri="{BB962C8B-B14F-4D97-AF65-F5344CB8AC3E}">
        <p14:creationId xmlns:p14="http://schemas.microsoft.com/office/powerpoint/2010/main" val="3892878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Compound Partnership</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a:t> Let there are 3 partners A, B and C. In this case </a:t>
            </a:r>
          </a:p>
          <a:p>
            <a:pPr>
              <a:buNone/>
            </a:pPr>
            <a:r>
              <a:rPr lang="en-US" dirty="0"/>
              <a:t>P</a:t>
            </a:r>
            <a:r>
              <a:rPr lang="en-US" baseline="-25000" dirty="0"/>
              <a:t>A </a:t>
            </a:r>
            <a:r>
              <a:rPr lang="en-US" dirty="0"/>
              <a:t>:</a:t>
            </a:r>
            <a:r>
              <a:rPr lang="en-US" dirty="0" err="1"/>
              <a:t>P</a:t>
            </a:r>
            <a:r>
              <a:rPr lang="en-US" baseline="-25000" dirty="0" err="1"/>
              <a:t>B</a:t>
            </a:r>
            <a:r>
              <a:rPr lang="en-US" dirty="0" err="1"/>
              <a:t>:P</a:t>
            </a:r>
            <a:r>
              <a:rPr lang="en-US" baseline="-25000" dirty="0" err="1"/>
              <a:t>c</a:t>
            </a:r>
            <a:r>
              <a:rPr lang="en-US" dirty="0"/>
              <a:t> = M</a:t>
            </a:r>
            <a:r>
              <a:rPr lang="en-US" baseline="-25000" dirty="0"/>
              <a:t>A</a:t>
            </a:r>
            <a:r>
              <a:rPr lang="en-US" dirty="0"/>
              <a:t>T</a:t>
            </a:r>
            <a:r>
              <a:rPr lang="en-US" baseline="-25000" dirty="0"/>
              <a:t>A</a:t>
            </a:r>
            <a:r>
              <a:rPr lang="en-US" dirty="0"/>
              <a:t>:M</a:t>
            </a:r>
            <a:r>
              <a:rPr lang="en-US" baseline="-25000" dirty="0"/>
              <a:t>B</a:t>
            </a:r>
            <a:r>
              <a:rPr lang="en-US" dirty="0"/>
              <a:t>T</a:t>
            </a:r>
            <a:r>
              <a:rPr lang="en-US" baseline="-25000" dirty="0"/>
              <a:t>B</a:t>
            </a:r>
            <a:r>
              <a:rPr lang="en-US" dirty="0"/>
              <a:t> :M</a:t>
            </a:r>
            <a:r>
              <a:rPr lang="en-US" baseline="-25000" dirty="0"/>
              <a:t>C</a:t>
            </a:r>
            <a:r>
              <a:rPr lang="en-US" dirty="0"/>
              <a:t>T</a:t>
            </a:r>
            <a:r>
              <a:rPr lang="en-US" baseline="-25000" dirty="0"/>
              <a:t>C</a:t>
            </a:r>
            <a:r>
              <a:rPr lang="en-US" dirty="0"/>
              <a:t> </a:t>
            </a:r>
          </a:p>
          <a:p>
            <a:pPr>
              <a:buNone/>
            </a:pPr>
            <a:r>
              <a:rPr lang="en-IN" dirty="0"/>
              <a:t>Where </a:t>
            </a:r>
            <a:r>
              <a:rPr lang="en-US" dirty="0"/>
              <a:t>P</a:t>
            </a:r>
            <a:r>
              <a:rPr lang="en-US" baseline="-25000" dirty="0"/>
              <a:t>A </a:t>
            </a:r>
            <a:r>
              <a:rPr lang="en-US" dirty="0"/>
              <a:t> + P</a:t>
            </a:r>
            <a:r>
              <a:rPr lang="en-US" baseline="-25000" dirty="0"/>
              <a:t>B</a:t>
            </a:r>
            <a:r>
              <a:rPr lang="en-US" dirty="0"/>
              <a:t> + P</a:t>
            </a:r>
            <a:r>
              <a:rPr lang="en-US" baseline="-25000" dirty="0"/>
              <a:t>c </a:t>
            </a:r>
            <a:r>
              <a:rPr lang="en-US" dirty="0"/>
              <a:t>= Profit to be distributed (it may or may not be equal to total profit)</a:t>
            </a:r>
          </a:p>
          <a:p>
            <a:pPr>
              <a:buNone/>
            </a:pPr>
            <a:r>
              <a:rPr lang="en-US" dirty="0"/>
              <a:t>P</a:t>
            </a:r>
            <a:r>
              <a:rPr lang="en-US" baseline="-25000" dirty="0"/>
              <a:t>A ;</a:t>
            </a:r>
            <a:r>
              <a:rPr lang="en-US" dirty="0"/>
              <a:t> P</a:t>
            </a:r>
            <a:r>
              <a:rPr lang="en-US" baseline="-25000" dirty="0"/>
              <a:t>B</a:t>
            </a:r>
            <a:r>
              <a:rPr lang="en-US" dirty="0"/>
              <a:t> and P</a:t>
            </a:r>
            <a:r>
              <a:rPr lang="en-US" baseline="-25000" dirty="0"/>
              <a:t>c</a:t>
            </a:r>
            <a:r>
              <a:rPr lang="en-US" dirty="0"/>
              <a:t> = Profit of A, B and C respectively from profit to be distributed among partners</a:t>
            </a:r>
          </a:p>
          <a:p>
            <a:pPr>
              <a:buNone/>
            </a:pPr>
            <a:r>
              <a:rPr lang="en-IN" dirty="0"/>
              <a:t>Total profit of A = </a:t>
            </a:r>
            <a:r>
              <a:rPr lang="en-US" dirty="0"/>
              <a:t>P</a:t>
            </a:r>
            <a:r>
              <a:rPr lang="en-US" baseline="-25000" dirty="0"/>
              <a:t>A </a:t>
            </a:r>
            <a:r>
              <a:rPr lang="en-US" dirty="0"/>
              <a:t> (not always, A may be given some extra amount to for being working partner. Please check example on last slide) </a:t>
            </a:r>
          </a:p>
          <a:p>
            <a:pPr>
              <a:buNone/>
            </a:pPr>
            <a:r>
              <a:rPr lang="en-US" dirty="0"/>
              <a:t>M</a:t>
            </a:r>
            <a:r>
              <a:rPr lang="en-US" baseline="-25000" dirty="0"/>
              <a:t>A;</a:t>
            </a:r>
            <a:r>
              <a:rPr lang="en-US" dirty="0"/>
              <a:t> M</a:t>
            </a:r>
            <a:r>
              <a:rPr lang="en-US" baseline="-25000" dirty="0"/>
              <a:t>B</a:t>
            </a:r>
            <a:r>
              <a:rPr lang="en-US" dirty="0"/>
              <a:t> and M</a:t>
            </a:r>
            <a:r>
              <a:rPr lang="en-US" baseline="-25000" dirty="0"/>
              <a:t>C</a:t>
            </a:r>
            <a:r>
              <a:rPr lang="en-US" dirty="0"/>
              <a:t> =  Money invested by A, B and C respectively</a:t>
            </a:r>
          </a:p>
          <a:p>
            <a:pPr>
              <a:buNone/>
            </a:pPr>
            <a:r>
              <a:rPr lang="en-US" dirty="0"/>
              <a:t>T</a:t>
            </a:r>
            <a:r>
              <a:rPr lang="en-US" baseline="-25000" dirty="0"/>
              <a:t>A;</a:t>
            </a:r>
            <a:r>
              <a:rPr lang="en-US" dirty="0"/>
              <a:t> T</a:t>
            </a:r>
            <a:r>
              <a:rPr lang="en-US" baseline="-25000" dirty="0"/>
              <a:t>B</a:t>
            </a:r>
            <a:r>
              <a:rPr lang="en-US" dirty="0"/>
              <a:t>  and T</a:t>
            </a:r>
            <a:r>
              <a:rPr lang="en-US" baseline="-25000" dirty="0"/>
              <a:t>C</a:t>
            </a:r>
            <a:r>
              <a:rPr lang="en-US" dirty="0"/>
              <a:t> =  Time duration for which money is invested by A, B and C respectively (normally in number of months)</a:t>
            </a:r>
          </a:p>
          <a:p>
            <a:pPr>
              <a:buNone/>
            </a:pPr>
            <a:endParaRPr lang="en-US" dirty="0"/>
          </a:p>
          <a:p>
            <a:pPr>
              <a:buNone/>
            </a:pPr>
            <a:r>
              <a:rPr lang="en-IN" dirty="0"/>
              <a:t>Profit to be distributed may not be same as total profit as some portion of profit may be given for tax, investment or extra profit for working partner (please check example on next slide)</a:t>
            </a:r>
          </a:p>
          <a:p>
            <a:pPr>
              <a:buNone/>
            </a:pPr>
            <a:r>
              <a:rPr lang="en-US" dirty="0"/>
              <a:t>P</a:t>
            </a:r>
            <a:r>
              <a:rPr lang="en-US" baseline="-25000" dirty="0"/>
              <a:t>A</a:t>
            </a:r>
            <a:r>
              <a:rPr lang="en-US" dirty="0"/>
              <a:t> = [M</a:t>
            </a:r>
            <a:r>
              <a:rPr lang="en-US" baseline="-25000" dirty="0"/>
              <a:t>A</a:t>
            </a:r>
            <a:r>
              <a:rPr lang="en-US" dirty="0"/>
              <a:t>T</a:t>
            </a:r>
            <a:r>
              <a:rPr lang="en-US" baseline="-25000" dirty="0"/>
              <a:t>A</a:t>
            </a:r>
            <a:r>
              <a:rPr lang="en-US" dirty="0"/>
              <a:t>/ (M</a:t>
            </a:r>
            <a:r>
              <a:rPr lang="en-US" baseline="-25000" dirty="0"/>
              <a:t>A</a:t>
            </a:r>
            <a:r>
              <a:rPr lang="en-US" dirty="0"/>
              <a:t>T</a:t>
            </a:r>
            <a:r>
              <a:rPr lang="en-US" baseline="-25000" dirty="0"/>
              <a:t>A</a:t>
            </a:r>
            <a:r>
              <a:rPr lang="en-US" dirty="0"/>
              <a:t>+M</a:t>
            </a:r>
            <a:r>
              <a:rPr lang="en-US" baseline="-25000" dirty="0"/>
              <a:t>B</a:t>
            </a:r>
            <a:r>
              <a:rPr lang="en-US" dirty="0"/>
              <a:t>T</a:t>
            </a:r>
            <a:r>
              <a:rPr lang="en-US" baseline="-25000" dirty="0"/>
              <a:t>B</a:t>
            </a:r>
            <a:r>
              <a:rPr lang="en-US" dirty="0"/>
              <a:t> +M</a:t>
            </a:r>
            <a:r>
              <a:rPr lang="en-US" baseline="-25000" dirty="0"/>
              <a:t>C</a:t>
            </a:r>
            <a:r>
              <a:rPr lang="en-US" dirty="0"/>
              <a:t>T</a:t>
            </a:r>
            <a:r>
              <a:rPr lang="en-US" baseline="-25000" dirty="0"/>
              <a:t>C</a:t>
            </a:r>
            <a:r>
              <a:rPr lang="en-US" dirty="0"/>
              <a:t> )] × Profit to be distributed</a:t>
            </a:r>
          </a:p>
          <a:p>
            <a:pPr>
              <a:buNone/>
            </a:pPr>
            <a:r>
              <a:rPr lang="en-IN" dirty="0"/>
              <a:t>Please check solved example on next page for better understanding</a:t>
            </a:r>
            <a:endParaRPr lang="en-US" dirty="0"/>
          </a:p>
          <a:p>
            <a:pPr>
              <a:buNone/>
            </a:pPr>
            <a:endParaRPr lang="en-US" baseline="-25000"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compound partnership</a:t>
            </a:r>
            <a:endParaRPr lang="en-US" dirty="0"/>
          </a:p>
        </p:txBody>
      </p:sp>
      <p:sp>
        <p:nvSpPr>
          <p:cNvPr id="3" name="Content Placeholder 2"/>
          <p:cNvSpPr>
            <a:spLocks noGrp="1"/>
          </p:cNvSpPr>
          <p:nvPr>
            <p:ph idx="1"/>
          </p:nvPr>
        </p:nvSpPr>
        <p:spPr>
          <a:xfrm>
            <a:off x="457200" y="1600200"/>
            <a:ext cx="8229600" cy="4900634"/>
          </a:xfrm>
        </p:spPr>
        <p:txBody>
          <a:bodyPr>
            <a:normAutofit/>
          </a:bodyPr>
          <a:lstStyle/>
          <a:p>
            <a:r>
              <a:rPr lang="en-US" sz="2100" b="1" dirty="0"/>
              <a:t>Example 1</a:t>
            </a:r>
            <a:r>
              <a:rPr lang="en-US" sz="2100" dirty="0"/>
              <a:t>-M started a Business with a Capital of Rs.20,000. N joined few months later with a capital of Rs. 30,000. If the profit at the end of the year was divided equally between M and N, then after how many months did N join?</a:t>
            </a:r>
          </a:p>
          <a:p>
            <a:pPr>
              <a:buNone/>
            </a:pPr>
            <a:endParaRPr lang="en-US" sz="2100" dirty="0"/>
          </a:p>
          <a:p>
            <a:pPr>
              <a:buNone/>
            </a:pPr>
            <a:endParaRPr lang="en-US" sz="2100" dirty="0"/>
          </a:p>
          <a:p>
            <a:pPr>
              <a:buNone/>
            </a:pPr>
            <a:endParaRPr lang="en-US" sz="2100" dirty="0"/>
          </a:p>
          <a:p>
            <a:r>
              <a:rPr lang="en-US" sz="2100" dirty="0"/>
              <a:t> </a:t>
            </a:r>
            <a:r>
              <a:rPr lang="en-US" sz="2100" b="1" dirty="0"/>
              <a:t>Example 2-  </a:t>
            </a:r>
            <a:r>
              <a:rPr lang="en-US" sz="2100" dirty="0"/>
              <a:t>M and N start a partnership with investment in the ratio 5:3. After 8 months, B doubled his investment. In what ratio will they distribute the profit at the end of the year?</a:t>
            </a:r>
          </a:p>
          <a:p>
            <a:pPr>
              <a:buNone/>
            </a:pPr>
            <a:endParaRPr lang="en-US" dirty="0"/>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compound partnership</a:t>
            </a:r>
            <a:endParaRPr lang="en-US" dirty="0"/>
          </a:p>
        </p:txBody>
      </p:sp>
      <p:sp>
        <p:nvSpPr>
          <p:cNvPr id="3" name="Content Placeholder 2"/>
          <p:cNvSpPr>
            <a:spLocks noGrp="1"/>
          </p:cNvSpPr>
          <p:nvPr>
            <p:ph idx="1"/>
          </p:nvPr>
        </p:nvSpPr>
        <p:spPr>
          <a:xfrm>
            <a:off x="457200" y="1600200"/>
            <a:ext cx="8229600" cy="4900634"/>
          </a:xfrm>
        </p:spPr>
        <p:txBody>
          <a:bodyPr>
            <a:normAutofit fontScale="32500" lnSpcReduction="20000"/>
          </a:bodyPr>
          <a:lstStyle/>
          <a:p>
            <a:r>
              <a:rPr lang="en-US" sz="5500" b="1" dirty="0"/>
              <a:t>Example 1</a:t>
            </a:r>
            <a:r>
              <a:rPr lang="en-US" sz="5500" dirty="0"/>
              <a:t>-M started a Business with a Capital of Rs.20,000. N joined few months later with a capital of Rs. 30,000. If the profit at the end of the year was divided equally between M and N, then after how many months did N join?</a:t>
            </a:r>
          </a:p>
          <a:p>
            <a:r>
              <a:rPr lang="en-US" sz="5500" b="1" dirty="0"/>
              <a:t>Solution</a:t>
            </a:r>
            <a:r>
              <a:rPr lang="en-US" sz="5500" dirty="0"/>
              <a:t> - Let N joined after x months. So, M invested his money for 12 months while N invested for 12-x months Profits are equal and so </a:t>
            </a:r>
          </a:p>
          <a:p>
            <a:pPr>
              <a:buNone/>
            </a:pPr>
            <a:r>
              <a:rPr lang="en-US" sz="5500" dirty="0"/>
              <a:t>       M</a:t>
            </a:r>
            <a:r>
              <a:rPr lang="en-US" sz="5500" baseline="-25000" dirty="0"/>
              <a:t>M</a:t>
            </a:r>
            <a:r>
              <a:rPr lang="en-US" sz="5500" dirty="0"/>
              <a:t>T</a:t>
            </a:r>
            <a:r>
              <a:rPr lang="en-US" sz="5500" baseline="-25000" dirty="0"/>
              <a:t>N =</a:t>
            </a:r>
            <a:r>
              <a:rPr lang="en-US" sz="5500" dirty="0"/>
              <a:t> M</a:t>
            </a:r>
            <a:r>
              <a:rPr lang="en-US" sz="5500" baseline="-25000" dirty="0"/>
              <a:t>N</a:t>
            </a:r>
            <a:r>
              <a:rPr lang="en-US" sz="5500" dirty="0"/>
              <a:t>T</a:t>
            </a:r>
            <a:r>
              <a:rPr lang="en-US" sz="5500" baseline="-25000" dirty="0"/>
              <a:t>N</a:t>
            </a:r>
            <a:r>
              <a:rPr lang="en-US" sz="5500" dirty="0"/>
              <a:t> </a:t>
            </a:r>
          </a:p>
          <a:p>
            <a:pPr>
              <a:buNone/>
            </a:pPr>
            <a:r>
              <a:rPr lang="en-US" sz="5500" dirty="0"/>
              <a:t>       20,000 × 12 = 30,000 × (12 –x)</a:t>
            </a:r>
          </a:p>
          <a:p>
            <a:pPr>
              <a:buNone/>
            </a:pPr>
            <a:r>
              <a:rPr lang="en-US" sz="5500" dirty="0"/>
              <a:t>       Hence, x = 4. So, N invested money after 4 months</a:t>
            </a:r>
          </a:p>
          <a:p>
            <a:pPr>
              <a:buNone/>
            </a:pPr>
            <a:endParaRPr lang="en-US" sz="5500" dirty="0"/>
          </a:p>
          <a:p>
            <a:r>
              <a:rPr lang="en-US" sz="5500" dirty="0"/>
              <a:t> </a:t>
            </a:r>
            <a:r>
              <a:rPr lang="en-US" sz="5500" b="1" dirty="0"/>
              <a:t>Example 2-  </a:t>
            </a:r>
            <a:r>
              <a:rPr lang="en-US" sz="5500" dirty="0"/>
              <a:t>M and N start a partnership with investment in the ratio 5:3. After 8 months, B doubled his investment. In what ratio will they distribute the profit at the end of the year?</a:t>
            </a:r>
          </a:p>
          <a:p>
            <a:r>
              <a:rPr lang="en-US" sz="5500" b="1" dirty="0"/>
              <a:t>Solution</a:t>
            </a:r>
            <a:r>
              <a:rPr lang="en-US" sz="5500" dirty="0"/>
              <a:t>- Let M and N invested 5k and 3k. So, M</a:t>
            </a:r>
            <a:r>
              <a:rPr lang="en-US" sz="5500" baseline="-25000" dirty="0"/>
              <a:t>M</a:t>
            </a:r>
            <a:r>
              <a:rPr lang="en-US" sz="5500" dirty="0"/>
              <a:t> = 5k and M</a:t>
            </a:r>
            <a:r>
              <a:rPr lang="en-US" sz="5500" baseline="-25000" dirty="0"/>
              <a:t>N</a:t>
            </a:r>
            <a:r>
              <a:rPr lang="en-US" sz="5500" dirty="0"/>
              <a:t> = 3k. </a:t>
            </a:r>
          </a:p>
          <a:p>
            <a:pPr>
              <a:buNone/>
            </a:pPr>
            <a:r>
              <a:rPr lang="en-US" sz="5500" dirty="0"/>
              <a:t>          M invested 5K for 12 months while N invested 3k for 12 months and additionally invested 3k for 4 months (after 8 months).</a:t>
            </a:r>
          </a:p>
          <a:p>
            <a:pPr>
              <a:buNone/>
            </a:pPr>
            <a:r>
              <a:rPr lang="en-US" sz="5500" dirty="0"/>
              <a:t>          M</a:t>
            </a:r>
            <a:r>
              <a:rPr lang="en-US" sz="5500" baseline="-25000" dirty="0"/>
              <a:t>M</a:t>
            </a:r>
            <a:r>
              <a:rPr lang="en-US" sz="5500" dirty="0"/>
              <a:t>T</a:t>
            </a:r>
            <a:r>
              <a:rPr lang="en-US" sz="5500" baseline="-25000" dirty="0"/>
              <a:t>N </a:t>
            </a:r>
            <a:r>
              <a:rPr lang="en-US" sz="5500" dirty="0"/>
              <a:t> = 5k × 12 = 60k</a:t>
            </a:r>
          </a:p>
          <a:p>
            <a:pPr>
              <a:buNone/>
            </a:pPr>
            <a:r>
              <a:rPr lang="en-US" sz="5500" dirty="0"/>
              <a:t>          M</a:t>
            </a:r>
            <a:r>
              <a:rPr lang="en-US" sz="5500" baseline="-25000" dirty="0"/>
              <a:t>N</a:t>
            </a:r>
            <a:r>
              <a:rPr lang="en-US" sz="5500" dirty="0"/>
              <a:t>T</a:t>
            </a:r>
            <a:r>
              <a:rPr lang="en-US" sz="5500" baseline="-25000" dirty="0"/>
              <a:t>N</a:t>
            </a:r>
            <a:r>
              <a:rPr lang="en-US" sz="5500" dirty="0"/>
              <a:t> = 3k × 12 +  3k × 4 = 48k </a:t>
            </a:r>
          </a:p>
          <a:p>
            <a:pPr>
              <a:buNone/>
            </a:pPr>
            <a:r>
              <a:rPr lang="en-US" sz="5500" dirty="0"/>
              <a:t>          So, the ratio in which M and N will share their profits is 60k : 48k = 5 : 4</a:t>
            </a:r>
          </a:p>
          <a:p>
            <a:pPr>
              <a:buNone/>
            </a:pPr>
            <a:endParaRPr lang="en-US" dirty="0"/>
          </a:p>
          <a:p>
            <a:pPr>
              <a:buNone/>
            </a:pPr>
            <a:endParaRPr lang="en-US" dirty="0"/>
          </a:p>
        </p:txBody>
      </p:sp>
    </p:spTree>
    <p:extLst>
      <p:ext uri="{BB962C8B-B14F-4D97-AF65-F5344CB8AC3E}">
        <p14:creationId xmlns:p14="http://schemas.microsoft.com/office/powerpoint/2010/main" val="208029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br>
              <a:rPr lang="en-US" sz="3600" dirty="0"/>
            </a:br>
            <a:r>
              <a:rPr lang="en-US" sz="3600" dirty="0"/>
              <a:t>Problems based on ratio and its properties</a:t>
            </a:r>
            <a:br>
              <a:rPr lang="en-US" dirty="0"/>
            </a:br>
            <a:endParaRPr lang="en-US" dirty="0"/>
          </a:p>
        </p:txBody>
      </p:sp>
      <p:sp>
        <p:nvSpPr>
          <p:cNvPr id="3" name="Content Placeholder 2"/>
          <p:cNvSpPr>
            <a:spLocks noGrp="1"/>
          </p:cNvSpPr>
          <p:nvPr>
            <p:ph idx="1"/>
          </p:nvPr>
        </p:nvSpPr>
        <p:spPr>
          <a:xfrm>
            <a:off x="457200" y="980728"/>
            <a:ext cx="8229600" cy="5602634"/>
          </a:xfrm>
        </p:spPr>
        <p:txBody>
          <a:bodyPr>
            <a:normAutofit fontScale="55000" lnSpcReduction="20000"/>
          </a:bodyPr>
          <a:lstStyle/>
          <a:p>
            <a:r>
              <a:rPr lang="en-US" sz="2900" b="1" dirty="0"/>
              <a:t>In all these type of problems we need to find the value of k and we know it must be a natural number</a:t>
            </a:r>
          </a:p>
          <a:p>
            <a:r>
              <a:rPr lang="en-US" sz="2900" b="1" dirty="0"/>
              <a:t>Example 1: </a:t>
            </a:r>
            <a:r>
              <a:rPr lang="en-US" sz="2900" dirty="0"/>
              <a:t>In a school the ratio of the number of boys to girls is 8:5. If the number of girls is 160, find the total number of students in the school?</a:t>
            </a:r>
          </a:p>
          <a:p>
            <a:r>
              <a:rPr lang="en-US" sz="2900" b="1" dirty="0"/>
              <a:t>Example 2:</a:t>
            </a:r>
            <a:r>
              <a:rPr lang="en-US" sz="2900" dirty="0"/>
              <a:t>Two numbers are in the ratio 3:5. If 9 is subtracted from each, the new numbers are in the ratio 12:23. Find the smaller number?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900" dirty="0">
                <a:solidFill>
                  <a:prstClr val="black"/>
                </a:solidFill>
              </a:rPr>
              <a:t>       </a:t>
            </a:r>
            <a:r>
              <a:rPr lang="en-US" sz="2900" b="1" dirty="0">
                <a:solidFill>
                  <a:prstClr val="black"/>
                </a:solidFill>
              </a:rPr>
              <a:t>Example 3:</a:t>
            </a:r>
            <a:r>
              <a:rPr kumimoji="0" lang="en-US" sz="2900" b="1" i="0" u="none" strike="noStrike" kern="1200" cap="none" spc="0" normalizeH="0" baseline="0" noProof="0" dirty="0">
                <a:ln>
                  <a:noFill/>
                </a:ln>
                <a:solidFill>
                  <a:prstClr val="black"/>
                </a:solidFill>
                <a:effectLst/>
                <a:uLnTx/>
                <a:uFillTx/>
                <a:ea typeface="+mn-ea"/>
                <a:cs typeface="+mn-cs"/>
              </a:rPr>
              <a:t> </a:t>
            </a:r>
            <a:r>
              <a:rPr kumimoji="0" lang="en-US" sz="2900" b="0" i="0" u="none" strike="noStrike" kern="1200" cap="none" spc="0" normalizeH="0" baseline="0" noProof="0" dirty="0">
                <a:ln>
                  <a:noFill/>
                </a:ln>
                <a:solidFill>
                  <a:prstClr val="black"/>
                </a:solidFill>
                <a:effectLst/>
                <a:uLnTx/>
                <a:uFillTx/>
                <a:ea typeface="+mn-ea"/>
                <a:cs typeface="+mn-cs"/>
              </a:rPr>
              <a:t>What is the value of A : B : C in each of the following questions.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900" b="1" i="0" u="none" strike="noStrike" kern="1200" cap="none" spc="0" normalizeH="0" baseline="0" noProof="0" dirty="0">
                <a:ln>
                  <a:noFill/>
                </a:ln>
                <a:solidFill>
                  <a:prstClr val="black"/>
                </a:solidFill>
                <a:effectLst/>
                <a:uLnTx/>
                <a:uFillTx/>
                <a:ea typeface="+mn-ea"/>
                <a:cs typeface="+mn-cs"/>
              </a:rPr>
              <a:t>(</a:t>
            </a:r>
            <a:r>
              <a:rPr kumimoji="0" lang="en-US" sz="2900" b="1" i="0" u="none" strike="noStrike" kern="1200" cap="none" spc="0" normalizeH="0" baseline="0" noProof="0" dirty="0" err="1">
                <a:ln>
                  <a:noFill/>
                </a:ln>
                <a:solidFill>
                  <a:prstClr val="black"/>
                </a:solidFill>
                <a:effectLst/>
                <a:uLnTx/>
                <a:uFillTx/>
                <a:ea typeface="+mn-ea"/>
                <a:cs typeface="+mn-cs"/>
              </a:rPr>
              <a:t>i</a:t>
            </a:r>
            <a:r>
              <a:rPr kumimoji="0" lang="en-US" sz="2900" b="1" i="0" u="none" strike="noStrike" kern="1200" cap="none" spc="0" normalizeH="0" baseline="0" noProof="0" dirty="0">
                <a:ln>
                  <a:noFill/>
                </a:ln>
                <a:solidFill>
                  <a:prstClr val="black"/>
                </a:solidFill>
                <a:effectLst/>
                <a:uLnTx/>
                <a:uFillTx/>
                <a:ea typeface="+mn-ea"/>
                <a:cs typeface="+mn-cs"/>
              </a:rPr>
              <a:t>) </a:t>
            </a:r>
            <a:r>
              <a:rPr kumimoji="0" lang="en-US" sz="2900" b="0" i="0" u="none" strike="noStrike" kern="1200" cap="none" spc="0" normalizeH="0" baseline="0" noProof="0" dirty="0">
                <a:ln>
                  <a:noFill/>
                </a:ln>
                <a:solidFill>
                  <a:prstClr val="black"/>
                </a:solidFill>
                <a:effectLst/>
                <a:uLnTx/>
                <a:uFillTx/>
                <a:ea typeface="+mn-ea"/>
                <a:cs typeface="+mn-cs"/>
              </a:rPr>
              <a:t>A : B : C = 1/2 : 1/3 : 1/5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900" b="1" i="0" u="none" strike="noStrike" kern="1200" cap="none" spc="0" normalizeH="0" baseline="0" noProof="0" dirty="0">
                <a:ln>
                  <a:noFill/>
                </a:ln>
                <a:solidFill>
                  <a:prstClr val="black"/>
                </a:solidFill>
                <a:effectLst/>
                <a:uLnTx/>
                <a:uFillTx/>
                <a:ea typeface="+mn-ea"/>
                <a:cs typeface="+mn-cs"/>
              </a:rPr>
              <a:t>(ii) </a:t>
            </a:r>
            <a:r>
              <a:rPr kumimoji="0" lang="en-US" sz="2900" b="0" i="0" u="none" strike="noStrike" kern="1200" cap="none" spc="0" normalizeH="0" baseline="0" noProof="0" dirty="0">
                <a:ln>
                  <a:noFill/>
                </a:ln>
                <a:solidFill>
                  <a:prstClr val="black"/>
                </a:solidFill>
                <a:effectLst/>
                <a:uLnTx/>
                <a:uFillTx/>
                <a:ea typeface="+mn-ea"/>
                <a:cs typeface="+mn-cs"/>
              </a:rPr>
              <a:t>2A = 3B = 5C</a:t>
            </a:r>
          </a:p>
          <a:p>
            <a:endParaRPr lang="en-US" sz="2900" dirty="0"/>
          </a:p>
          <a:p>
            <a:r>
              <a:rPr lang="en-US" sz="2900" dirty="0"/>
              <a:t>As we can see in above examples (1-2), we need to find the value of k and on the basis of value of k, the given problem can be solved</a:t>
            </a:r>
          </a:p>
          <a:p>
            <a:r>
              <a:rPr lang="en-US" sz="2900" dirty="0"/>
              <a:t>Example 3 is based on property 1 and 2 of last slide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900" b="1" i="0" u="none" strike="noStrike" kern="1200" cap="none" spc="0" normalizeH="0" baseline="0" noProof="0" dirty="0">
                <a:ln>
                  <a:noFill/>
                </a:ln>
                <a:solidFill>
                  <a:prstClr val="black"/>
                </a:solidFill>
                <a:effectLst/>
                <a:uLnTx/>
                <a:uFillTx/>
                <a:ea typeface="+mn-ea"/>
                <a:cs typeface="+mn-cs"/>
              </a:rPr>
              <a:t>Example 4: </a:t>
            </a:r>
            <a:r>
              <a:rPr kumimoji="0" lang="en-US" sz="2900" b="0" i="0" u="none" strike="noStrike" kern="1200" cap="none" spc="0" normalizeH="0" baseline="0" noProof="0" dirty="0">
                <a:ln>
                  <a:noFill/>
                </a:ln>
                <a:solidFill>
                  <a:prstClr val="black"/>
                </a:solidFill>
                <a:effectLst/>
                <a:uLnTx/>
                <a:uFillTx/>
                <a:ea typeface="+mn-ea"/>
                <a:cs typeface="+mn-cs"/>
              </a:rPr>
              <a:t>A, B, C, and D purchase a gift worth Rs. 60. A pays 1/2 of what others are paying, B pays 1/3rd of what others are paying and C pays 1/4th of what others are paying. What is the amount paid by 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900" b="1" i="0" u="none" strike="noStrike" kern="1200" cap="none" spc="0" normalizeH="0" baseline="0" noProof="0" dirty="0">
                <a:ln>
                  <a:noFill/>
                </a:ln>
                <a:solidFill>
                  <a:prstClr val="black"/>
                </a:solidFill>
                <a:effectLst/>
                <a:uLnTx/>
                <a:uFillTx/>
                <a:ea typeface="+mn-ea"/>
                <a:cs typeface="+mn-cs"/>
              </a:rPr>
              <a:t>Example 5: </a:t>
            </a:r>
            <a:r>
              <a:rPr kumimoji="0" lang="en-US" sz="2900" b="0" i="0" u="none" strike="noStrike" kern="1200" cap="none" spc="0" normalizeH="0" baseline="0" noProof="0" dirty="0">
                <a:ln>
                  <a:noFill/>
                </a:ln>
                <a:solidFill>
                  <a:prstClr val="black"/>
                </a:solidFill>
                <a:effectLst/>
                <a:uLnTx/>
                <a:uFillTx/>
                <a:ea typeface="+mn-ea"/>
                <a:cs typeface="+mn-cs"/>
              </a:rPr>
              <a:t>The monthly incomes of Madan and Ramesh are in the ratio 4: 5 and their expenses are in the ratio 5: 6. If Madan saves Rs. 500 per month and Ramesh  saves Rs. 1000 per month, what are their respective incomes?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900" b="0" i="0" u="none" strike="noStrike" kern="1200" cap="none" spc="0" normalizeH="0" baseline="0" noProof="0" dirty="0">
                <a:ln>
                  <a:noFill/>
                </a:ln>
                <a:solidFill>
                  <a:prstClr val="black"/>
                </a:solidFill>
                <a:effectLst/>
                <a:uLnTx/>
                <a:uFillTx/>
                <a:ea typeface="+mn-ea"/>
                <a:cs typeface="+mn-cs"/>
              </a:rPr>
              <a:t>(a) `3000, `7,000 (b) `2000, `8,000  </a:t>
            </a:r>
            <a:r>
              <a:rPr kumimoji="0" lang="en-US" sz="2900" b="0" i="0" u="none" strike="noStrike" kern="1200" cap="none" spc="0" normalizeH="0" baseline="0" noProof="0" dirty="0">
                <a:ln>
                  <a:noFill/>
                </a:ln>
                <a:solidFill>
                  <a:prstClr val="black"/>
                </a:solidFill>
                <a:effectLst/>
                <a:uLnTx/>
                <a:uFillTx/>
                <a:ea typeface="+mn-ea"/>
                <a:cs typeface="+mn-cs"/>
              </a:rPr>
              <a:t>(c) `4000, `6,000 (d) `8000, `10,000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900" b="1" i="0" u="none" strike="noStrike" kern="1200" cap="none" spc="0" normalizeH="0" baseline="0" noProof="0" dirty="0">
                <a:ln>
                  <a:noFill/>
                </a:ln>
                <a:solidFill>
                  <a:prstClr val="black"/>
                </a:solidFill>
                <a:effectLst/>
                <a:uLnTx/>
                <a:uFillTx/>
                <a:ea typeface="+mn-ea"/>
                <a:cs typeface="+mn-cs"/>
              </a:rPr>
              <a:t>Example 6: </a:t>
            </a:r>
            <a:r>
              <a:rPr kumimoji="0" lang="en-US" sz="2900" b="0" i="0" u="none" strike="noStrike" kern="1200" cap="none" spc="0" normalizeH="0" baseline="0" noProof="0" dirty="0">
                <a:ln>
                  <a:noFill/>
                </a:ln>
                <a:solidFill>
                  <a:prstClr val="black"/>
                </a:solidFill>
                <a:effectLst/>
                <a:uLnTx/>
                <a:uFillTx/>
                <a:ea typeface="+mn-ea"/>
                <a:cs typeface="+mn-cs"/>
              </a:rPr>
              <a:t>Rs. 6000 is distributed among A, B and C in such a way that A gets 1/3rd of what B and C receive combined and C gets half of what A and B receive combined. Find C’s share. (a) `3000 (b) `1000 (c) `2000 (d) `4000</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a:p>
            <a:endParaRPr lang="en-US" dirty="0"/>
          </a:p>
          <a:p>
            <a:endParaRPr lang="en-US" dirty="0"/>
          </a:p>
          <a:p>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Variation</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Variation is change in the value of something</a:t>
            </a:r>
          </a:p>
          <a:p>
            <a:r>
              <a:rPr lang="en-US" dirty="0"/>
              <a:t>In this topic any numerical (say A) quantity varies with change in value of another quantity (say B or C)</a:t>
            </a:r>
          </a:p>
          <a:p>
            <a:r>
              <a:rPr lang="en-US" dirty="0"/>
              <a:t>The numerical quantity may be varying with another quantity in 3 possible ways-</a:t>
            </a:r>
          </a:p>
          <a:p>
            <a:pPr>
              <a:buNone/>
            </a:pPr>
            <a:r>
              <a:rPr lang="en-US" dirty="0"/>
              <a:t>      1. A is directly proportional to B </a:t>
            </a:r>
          </a:p>
          <a:p>
            <a:pPr>
              <a:buNone/>
            </a:pPr>
            <a:r>
              <a:rPr lang="en-US" dirty="0"/>
              <a:t>           A = </a:t>
            </a:r>
            <a:r>
              <a:rPr lang="en-US" dirty="0" err="1"/>
              <a:t>kB</a:t>
            </a:r>
            <a:endParaRPr lang="en-US" dirty="0"/>
          </a:p>
          <a:p>
            <a:pPr>
              <a:buNone/>
            </a:pPr>
            <a:r>
              <a:rPr lang="en-US" dirty="0"/>
              <a:t>      2. A is  inversely proportional to B</a:t>
            </a:r>
          </a:p>
          <a:p>
            <a:pPr>
              <a:buNone/>
            </a:pPr>
            <a:r>
              <a:rPr lang="en-US" dirty="0"/>
              <a:t>          A = k/B</a:t>
            </a:r>
          </a:p>
          <a:p>
            <a:pPr>
              <a:buNone/>
            </a:pPr>
            <a:r>
              <a:rPr lang="en-US" dirty="0"/>
              <a:t>      3. A is  directly proportional to B and inversely proportional to C </a:t>
            </a:r>
          </a:p>
          <a:p>
            <a:pPr>
              <a:buNone/>
            </a:pPr>
            <a:r>
              <a:rPr lang="en-US" dirty="0"/>
              <a:t>          A = </a:t>
            </a:r>
            <a:r>
              <a:rPr lang="en-US" dirty="0" err="1"/>
              <a:t>kB</a:t>
            </a:r>
            <a:r>
              <a:rPr lang="en-US" dirty="0"/>
              <a:t>/C</a:t>
            </a:r>
          </a:p>
          <a:p>
            <a:pPr>
              <a:buNone/>
            </a:pPr>
            <a:r>
              <a:rPr lang="en-US" dirty="0"/>
              <a:t>In all 3 cases k is the constant of proportionality. In problems based on this topic, we need to find the value of k to solve the given p[</a:t>
            </a:r>
            <a:r>
              <a:rPr lang="en-US" dirty="0" err="1"/>
              <a:t>roblem</a:t>
            </a:r>
            <a:endParaRPr lang="en-IN" dirty="0"/>
          </a:p>
          <a:p>
            <a:pPr>
              <a:buNone/>
            </a:pPr>
            <a:r>
              <a:rPr lang="en-IN" dirty="0"/>
              <a:t>Please check next slide for solved examples on variation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 based on variation</a:t>
            </a:r>
            <a:endParaRPr lang="en-US" dirty="0"/>
          </a:p>
        </p:txBody>
      </p:sp>
      <p:sp>
        <p:nvSpPr>
          <p:cNvPr id="3" name="Content Placeholder 2"/>
          <p:cNvSpPr>
            <a:spLocks noGrp="1"/>
          </p:cNvSpPr>
          <p:nvPr>
            <p:ph idx="1"/>
          </p:nvPr>
        </p:nvSpPr>
        <p:spPr/>
        <p:txBody>
          <a:bodyPr>
            <a:normAutofit/>
          </a:bodyPr>
          <a:lstStyle/>
          <a:p>
            <a:r>
              <a:rPr lang="en-IN" sz="2000" b="1" dirty="0"/>
              <a:t>Example 1- </a:t>
            </a:r>
            <a:r>
              <a:rPr lang="en-US" sz="2000" dirty="0"/>
              <a:t>The distance that a Train can travel is inversely proportional to its speed. If the Train can travel 50 km at a speed of 80 </a:t>
            </a:r>
            <a:r>
              <a:rPr lang="en-US" sz="2000" dirty="0" err="1"/>
              <a:t>kmph</a:t>
            </a:r>
            <a:r>
              <a:rPr lang="en-US" sz="2000" dirty="0"/>
              <a:t>, how much more distance can the Car travel at a speed of 50 </a:t>
            </a:r>
            <a:r>
              <a:rPr lang="en-US" sz="2000" dirty="0" err="1"/>
              <a:t>kmph</a:t>
            </a:r>
            <a:r>
              <a:rPr lang="en-US" sz="2000" dirty="0"/>
              <a:t>?</a:t>
            </a:r>
          </a:p>
          <a:p>
            <a:pPr>
              <a:buNone/>
            </a:pPr>
            <a:endParaRPr lang="en-IN" sz="2000" dirty="0"/>
          </a:p>
          <a:p>
            <a:pPr>
              <a:buNone/>
            </a:pPr>
            <a:r>
              <a:rPr lang="en-IN" sz="2000" b="1" dirty="0"/>
              <a:t>Example 2- </a:t>
            </a:r>
            <a:r>
              <a:rPr lang="en-US" sz="2000" dirty="0"/>
              <a:t>The height of a person varies directly as his age. If a person is 5 ft. tall at 15 years, find the height of the person at 18 years?</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 based on variation</a:t>
            </a:r>
            <a:endParaRPr lang="en-US" dirty="0"/>
          </a:p>
        </p:txBody>
      </p:sp>
      <p:sp>
        <p:nvSpPr>
          <p:cNvPr id="3" name="Content Placeholder 2"/>
          <p:cNvSpPr>
            <a:spLocks noGrp="1"/>
          </p:cNvSpPr>
          <p:nvPr>
            <p:ph idx="1"/>
          </p:nvPr>
        </p:nvSpPr>
        <p:spPr/>
        <p:txBody>
          <a:bodyPr>
            <a:normAutofit fontScale="55000" lnSpcReduction="20000"/>
          </a:bodyPr>
          <a:lstStyle/>
          <a:p>
            <a:r>
              <a:rPr lang="en-IN" b="1" dirty="0"/>
              <a:t>Example 1- </a:t>
            </a:r>
            <a:r>
              <a:rPr lang="en-US" dirty="0"/>
              <a:t>The distance that a Train can travel is inversely proportional to its speed. If the Train can travel 50 km at a speed of 80 </a:t>
            </a:r>
            <a:r>
              <a:rPr lang="en-US" dirty="0" err="1"/>
              <a:t>kmph</a:t>
            </a:r>
            <a:r>
              <a:rPr lang="en-US" dirty="0"/>
              <a:t>, how much more distance can the Car travel at a speed of 50 </a:t>
            </a:r>
            <a:r>
              <a:rPr lang="en-US" dirty="0" err="1"/>
              <a:t>kmph</a:t>
            </a:r>
            <a:r>
              <a:rPr lang="en-US" dirty="0"/>
              <a:t>?</a:t>
            </a:r>
          </a:p>
          <a:p>
            <a:r>
              <a:rPr lang="en-IN" b="1" dirty="0"/>
              <a:t>Solution</a:t>
            </a:r>
            <a:r>
              <a:rPr lang="en-IN" dirty="0"/>
              <a:t> - Distance(d) is inversely proportional to speed(s) </a:t>
            </a:r>
          </a:p>
          <a:p>
            <a:pPr>
              <a:buNone/>
            </a:pPr>
            <a:r>
              <a:rPr lang="en-IN" dirty="0"/>
              <a:t>       So, d = k/s (where k is constant of proportionality)</a:t>
            </a:r>
          </a:p>
          <a:p>
            <a:pPr>
              <a:buNone/>
            </a:pPr>
            <a:r>
              <a:rPr lang="en-IN" dirty="0"/>
              <a:t>      speed = 80 and distance = 50</a:t>
            </a:r>
          </a:p>
          <a:p>
            <a:pPr>
              <a:buNone/>
            </a:pPr>
            <a:r>
              <a:rPr lang="en-IN" dirty="0"/>
              <a:t>      So, 50 = k/80 and so k=4000</a:t>
            </a:r>
          </a:p>
          <a:p>
            <a:pPr>
              <a:buNone/>
            </a:pPr>
            <a:r>
              <a:rPr lang="en-IN" dirty="0"/>
              <a:t>      Now speed = 50</a:t>
            </a:r>
          </a:p>
          <a:p>
            <a:pPr>
              <a:buNone/>
            </a:pPr>
            <a:r>
              <a:rPr lang="en-IN" dirty="0"/>
              <a:t>      Hence, d = k/30 = 4000/50 = 80</a:t>
            </a:r>
          </a:p>
          <a:p>
            <a:pPr>
              <a:buNone/>
            </a:pPr>
            <a:r>
              <a:rPr lang="en-IN" dirty="0"/>
              <a:t>      So, the additional distance it can travel by reducing speed to 50 </a:t>
            </a:r>
            <a:r>
              <a:rPr lang="en-IN" dirty="0" err="1"/>
              <a:t>kmph</a:t>
            </a:r>
            <a:r>
              <a:rPr lang="en-IN" dirty="0"/>
              <a:t> from 80 </a:t>
            </a:r>
            <a:r>
              <a:rPr lang="en-IN" dirty="0" err="1"/>
              <a:t>kmph</a:t>
            </a:r>
            <a:r>
              <a:rPr lang="en-IN" dirty="0"/>
              <a:t> = 80 – 50 = 30 km</a:t>
            </a:r>
          </a:p>
          <a:p>
            <a:pPr>
              <a:buNone/>
            </a:pPr>
            <a:endParaRPr lang="en-IN" dirty="0"/>
          </a:p>
          <a:p>
            <a:pPr>
              <a:buNone/>
            </a:pPr>
            <a:r>
              <a:rPr lang="en-IN" b="1" dirty="0"/>
              <a:t>Example 2- </a:t>
            </a:r>
            <a:r>
              <a:rPr lang="en-US" dirty="0"/>
              <a:t>The height of a person varies directly as his age. If a person is 5 ft. tall at 15 years, find the height of the person at 18 years?</a:t>
            </a:r>
          </a:p>
          <a:p>
            <a:pPr>
              <a:buNone/>
            </a:pPr>
            <a:r>
              <a:rPr lang="en-IN" b="1" dirty="0"/>
              <a:t>Solution</a:t>
            </a:r>
            <a:r>
              <a:rPr lang="en-IN" dirty="0"/>
              <a:t> :  height = k (age)</a:t>
            </a:r>
          </a:p>
          <a:p>
            <a:pPr>
              <a:buNone/>
            </a:pPr>
            <a:r>
              <a:rPr lang="en-IN" dirty="0"/>
              <a:t>So, according to 1</a:t>
            </a:r>
            <a:r>
              <a:rPr lang="en-IN" baseline="30000" dirty="0"/>
              <a:t>st</a:t>
            </a:r>
            <a:r>
              <a:rPr lang="en-IN" dirty="0"/>
              <a:t> case, 5 = k(15) and so k= 1/3</a:t>
            </a:r>
          </a:p>
          <a:p>
            <a:pPr>
              <a:buNone/>
            </a:pPr>
            <a:r>
              <a:rPr lang="en-IN" dirty="0"/>
              <a:t>If age is 18 then, height = k(18) = (1/3) × 18 = 18/3 = 6 ft</a:t>
            </a:r>
          </a:p>
          <a:p>
            <a:pPr>
              <a:buNone/>
            </a:pPr>
            <a:endParaRPr lang="en-IN" dirty="0"/>
          </a:p>
          <a:p>
            <a:pPr>
              <a:buNone/>
            </a:pPr>
            <a:endParaRPr lang="en-US" dirty="0"/>
          </a:p>
        </p:txBody>
      </p:sp>
    </p:spTree>
    <p:extLst>
      <p:ext uri="{BB962C8B-B14F-4D97-AF65-F5344CB8AC3E}">
        <p14:creationId xmlns:p14="http://schemas.microsoft.com/office/powerpoint/2010/main" val="203949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Example of Miscellaneous problem</a:t>
            </a:r>
            <a:endParaRPr lang="en-US" dirty="0"/>
          </a:p>
        </p:txBody>
      </p:sp>
      <p:sp>
        <p:nvSpPr>
          <p:cNvPr id="3" name="Content Placeholder 2"/>
          <p:cNvSpPr>
            <a:spLocks noGrp="1"/>
          </p:cNvSpPr>
          <p:nvPr>
            <p:ph idx="1"/>
          </p:nvPr>
        </p:nvSpPr>
        <p:spPr>
          <a:xfrm>
            <a:off x="457200" y="1052736"/>
            <a:ext cx="8229600" cy="5328592"/>
          </a:xfrm>
        </p:spPr>
        <p:txBody>
          <a:bodyPr>
            <a:normAutofit lnSpcReduction="10000"/>
          </a:bodyPr>
          <a:lstStyle/>
          <a:p>
            <a:r>
              <a:rPr lang="en-US" sz="1700" b="1" dirty="0"/>
              <a:t>Example 1- </a:t>
            </a:r>
            <a:r>
              <a:rPr lang="en-US" sz="1700" dirty="0"/>
              <a:t>Ratio of a 2 digit number and the sum of it’s digits is 4. What is the ratio of the unit’s digit to the ten’s digit of the number?</a:t>
            </a:r>
          </a:p>
          <a:p>
            <a:endParaRPr lang="en-IN" sz="1700" dirty="0"/>
          </a:p>
          <a:p>
            <a:r>
              <a:rPr lang="en-IN" sz="1700" b="1" dirty="0"/>
              <a:t>Example 2- </a:t>
            </a:r>
            <a:r>
              <a:rPr lang="en-US" sz="1700" dirty="0"/>
              <a:t>The present ages of two friends is in ratio13:11. Nine years ago the ratio of their ages was 5:4. What is the difference in their present ages?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prstClr val="black"/>
                </a:solidFill>
                <a:effectLst/>
                <a:uLnTx/>
                <a:uFillTx/>
                <a:ea typeface="+mn-ea"/>
                <a:cs typeface="+mn-cs"/>
              </a:rPr>
              <a:t>Example 3: </a:t>
            </a:r>
            <a:r>
              <a:rPr kumimoji="0" lang="en-US" sz="1700" b="0" i="0" u="none" strike="noStrike" kern="1200" cap="none" spc="0" normalizeH="0" baseline="0" noProof="0" dirty="0">
                <a:ln>
                  <a:noFill/>
                </a:ln>
                <a:solidFill>
                  <a:prstClr val="black"/>
                </a:solidFill>
                <a:effectLst/>
                <a:uLnTx/>
                <a:uFillTx/>
                <a:ea typeface="+mn-ea"/>
                <a:cs typeface="+mn-cs"/>
              </a:rPr>
              <a:t>A train approaches a tunnel AB. Inside the tunnel, a cat is sitting at a point that is 3/8th of the distance of AB measured from the entrance A. When the train whistles, the cat runs. If the cat moves to the entrance of the tunnel A, the train catches the cat exactly at the entrance. If the cat moves to the exit B, the train catches the cat exactly at the exit. What is the ratio of the speed of the train and the speed of the cat?</a:t>
            </a:r>
          </a:p>
          <a:p>
            <a:pPr>
              <a:lnSpc>
                <a:spcPct val="115000"/>
              </a:lnSpc>
              <a:spcBef>
                <a:spcPts val="600"/>
              </a:spcBef>
              <a:spcAft>
                <a:spcPts val="600"/>
              </a:spcAft>
            </a:pPr>
            <a:r>
              <a:rPr kumimoji="0" lang="en-US" sz="1700" b="1" i="0" u="none" strike="noStrike" kern="1200" cap="none" spc="0" normalizeH="0" baseline="0" noProof="0" dirty="0">
                <a:ln>
                  <a:noFill/>
                </a:ln>
                <a:solidFill>
                  <a:prstClr val="black"/>
                </a:solidFill>
                <a:effectLst/>
                <a:uLnTx/>
                <a:uFillTx/>
                <a:ea typeface="+mn-ea"/>
                <a:cs typeface="+mn-cs"/>
              </a:rPr>
              <a:t>Example 4</a:t>
            </a:r>
            <a:r>
              <a:rPr lang="en-US" sz="1700" dirty="0">
                <a:effectLst/>
                <a:ea typeface="Times New Roman" panose="02020603050405020304" pitchFamily="18" charset="0"/>
                <a:cs typeface="Times New Roman" panose="02020603050405020304" pitchFamily="18" charset="0"/>
              </a:rPr>
              <a:t> : A policemen is chasing a thief and runs 5 steps in the same time as the thief runs 3 steps. Also, 2 steps of the policemen is equal to 3 steps of the thief. Compare the ratio of the speeds of the policemen and the thief?</a:t>
            </a:r>
            <a:endParaRPr lang="en-IN" sz="1700" dirty="0">
              <a:effectLst/>
              <a:ea typeface="Times New Roman" panose="02020603050405020304" pitchFamily="18" charset="0"/>
              <a:cs typeface="Times New Roman" panose="02020603050405020304" pitchFamily="18" charset="0"/>
            </a:endParaRPr>
          </a:p>
          <a:p>
            <a:pPr>
              <a:lnSpc>
                <a:spcPct val="115000"/>
              </a:lnSpc>
              <a:spcBef>
                <a:spcPts val="600"/>
              </a:spcBef>
              <a:spcAft>
                <a:spcPts val="600"/>
              </a:spcAft>
            </a:pPr>
            <a:r>
              <a:rPr lang="en-US" sz="1700" dirty="0">
                <a:effectLst/>
                <a:ea typeface="Times New Roman" panose="02020603050405020304" pitchFamily="18" charset="0"/>
                <a:cs typeface="Times New Roman" panose="02020603050405020304" pitchFamily="18" charset="0"/>
              </a:rPr>
              <a:t>a. 5:2			b. 10:9		c. 5:6			d. 6:5</a:t>
            </a:r>
            <a:endParaRPr lang="en-IN" sz="1700" dirty="0">
              <a:effectLst/>
              <a:ea typeface="Times New Roman" panose="02020603050405020304" pitchFamily="18" charset="0"/>
              <a:cs typeface="Times New Roman" panose="02020603050405020304" pitchFamily="18" charset="0"/>
            </a:endParaRPr>
          </a:p>
          <a:p>
            <a:pPr>
              <a:lnSpc>
                <a:spcPct val="115000"/>
              </a:lnSpc>
              <a:spcBef>
                <a:spcPts val="400"/>
              </a:spcBef>
              <a:spcAft>
                <a:spcPts val="400"/>
              </a:spcAft>
            </a:pPr>
            <a:r>
              <a:rPr kumimoji="0" lang="en-US" sz="1700" b="1" i="0" u="none" strike="noStrike" kern="1200" cap="none" spc="0" normalizeH="0" baseline="0" noProof="0" dirty="0">
                <a:ln>
                  <a:noFill/>
                </a:ln>
                <a:solidFill>
                  <a:prstClr val="black"/>
                </a:solidFill>
                <a:effectLst/>
                <a:uLnTx/>
                <a:uFillTx/>
                <a:ea typeface="+mn-ea"/>
                <a:cs typeface="+mn-cs"/>
              </a:rPr>
              <a:t>Example 5</a:t>
            </a:r>
            <a:r>
              <a:rPr lang="en-US" sz="1700" dirty="0">
                <a:effectLst/>
                <a:ea typeface="Times New Roman" panose="02020603050405020304" pitchFamily="18" charset="0"/>
                <a:cs typeface="Times New Roman" panose="02020603050405020304" pitchFamily="18" charset="0"/>
              </a:rPr>
              <a:t> : A Cat pursues a Hare and takes 3 leaps for every 5 leaps of the Hare. Also, 4 leaps of Cat is equal to 3 leaps of the Hare. Compare the speeds of the Cat to the Hare?</a:t>
            </a:r>
            <a:endParaRPr lang="en-IN" sz="1700" dirty="0">
              <a:effectLst/>
              <a:ea typeface="Times New Roman" panose="02020603050405020304" pitchFamily="18" charset="0"/>
              <a:cs typeface="Times New Roman" panose="02020603050405020304" pitchFamily="18" charset="0"/>
            </a:endParaRPr>
          </a:p>
          <a:p>
            <a:pPr marL="342900" lvl="0" indent="-342900" algn="just">
              <a:lnSpc>
                <a:spcPct val="115000"/>
              </a:lnSpc>
              <a:spcBef>
                <a:spcPts val="400"/>
              </a:spcBef>
              <a:spcAft>
                <a:spcPts val="400"/>
              </a:spcAft>
              <a:buFont typeface="+mj-lt"/>
              <a:buAutoNum type="alphaLcPeriod"/>
            </a:pPr>
            <a:r>
              <a:rPr lang="en-US" sz="1700" dirty="0">
                <a:effectLst/>
                <a:ea typeface="Times New Roman" panose="02020603050405020304" pitchFamily="18" charset="0"/>
                <a:cs typeface="Times New Roman" panose="02020603050405020304" pitchFamily="18" charset="0"/>
              </a:rPr>
              <a:t>20:9			b. 12:15		c. 9:20		d. 15:11</a:t>
            </a:r>
            <a:endParaRPr lang="en-IN" sz="1700" dirty="0">
              <a:effectLst/>
              <a:ea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ea typeface="+mn-ea"/>
              <a:cs typeface="+mn-cs"/>
            </a:endParaRPr>
          </a:p>
          <a:p>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Miscellaneous problem</a:t>
            </a:r>
            <a:endParaRPr lang="en-US" dirty="0"/>
          </a:p>
        </p:txBody>
      </p:sp>
      <p:sp>
        <p:nvSpPr>
          <p:cNvPr id="3" name="Content Placeholder 2"/>
          <p:cNvSpPr>
            <a:spLocks noGrp="1"/>
          </p:cNvSpPr>
          <p:nvPr>
            <p:ph idx="1"/>
          </p:nvPr>
        </p:nvSpPr>
        <p:spPr/>
        <p:txBody>
          <a:bodyPr>
            <a:normAutofit fontScale="40000" lnSpcReduction="20000"/>
          </a:bodyPr>
          <a:lstStyle/>
          <a:p>
            <a:pPr>
              <a:buNone/>
            </a:pPr>
            <a:endParaRPr lang="en-US" b="1" dirty="0"/>
          </a:p>
          <a:p>
            <a:r>
              <a:rPr lang="en-US" b="1" dirty="0"/>
              <a:t>Example 1- </a:t>
            </a:r>
            <a:r>
              <a:rPr lang="en-US" dirty="0"/>
              <a:t>Ratio of a 2 digit number and the sum of it’s digits is 4. What is the ratio of the unit’s digit to the ten’s digit of the number?</a:t>
            </a:r>
          </a:p>
          <a:p>
            <a:r>
              <a:rPr lang="en-IN" b="1" dirty="0"/>
              <a:t>Solution</a:t>
            </a:r>
            <a:r>
              <a:rPr lang="en-IN" dirty="0"/>
              <a:t>- let the number be </a:t>
            </a:r>
            <a:r>
              <a:rPr lang="en-IN" dirty="0" err="1"/>
              <a:t>xy</a:t>
            </a:r>
            <a:r>
              <a:rPr lang="en-IN" dirty="0"/>
              <a:t> (its unit digit is y and ten’s digit is x)</a:t>
            </a:r>
          </a:p>
          <a:p>
            <a:r>
              <a:rPr lang="en-IN" dirty="0"/>
              <a:t>So, the number is = </a:t>
            </a:r>
            <a:r>
              <a:rPr lang="en-IN" dirty="0" err="1"/>
              <a:t>xy</a:t>
            </a:r>
            <a:r>
              <a:rPr lang="en-IN" dirty="0"/>
              <a:t> = 10x + y</a:t>
            </a:r>
          </a:p>
          <a:p>
            <a:r>
              <a:rPr lang="en-IN" dirty="0"/>
              <a:t>Sum of its digit = </a:t>
            </a:r>
            <a:r>
              <a:rPr lang="en-IN" dirty="0" err="1"/>
              <a:t>x+y</a:t>
            </a:r>
            <a:endParaRPr lang="en-IN" dirty="0"/>
          </a:p>
          <a:p>
            <a:r>
              <a:rPr lang="en-IN" dirty="0"/>
              <a:t>So, (10x + y)/(</a:t>
            </a:r>
            <a:r>
              <a:rPr lang="en-IN" dirty="0" err="1"/>
              <a:t>x+y</a:t>
            </a:r>
            <a:r>
              <a:rPr lang="en-IN" dirty="0"/>
              <a:t>) = 4</a:t>
            </a:r>
          </a:p>
          <a:p>
            <a:r>
              <a:rPr lang="en-IN" dirty="0"/>
              <a:t>So, 6x = 3y</a:t>
            </a:r>
          </a:p>
          <a:p>
            <a:r>
              <a:rPr lang="en-IN" dirty="0"/>
              <a:t>Hence, y:x = 2:1</a:t>
            </a:r>
          </a:p>
          <a:p>
            <a:endParaRPr lang="en-IN" dirty="0"/>
          </a:p>
          <a:p>
            <a:r>
              <a:rPr lang="en-IN" b="1" dirty="0"/>
              <a:t>Example 2- </a:t>
            </a:r>
            <a:r>
              <a:rPr lang="en-US" dirty="0"/>
              <a:t>The present ages of two friends is in ratio13:11. Nine years ago the ratio of their ages was 5:4. What is the difference in their present ages?</a:t>
            </a:r>
          </a:p>
          <a:p>
            <a:r>
              <a:rPr lang="en-IN" b="1" dirty="0"/>
              <a:t>Solution</a:t>
            </a:r>
            <a:r>
              <a:rPr lang="en-IN" dirty="0"/>
              <a:t>- Let the present ages of A and B be 13k and 11k respectively. Nine years before, A’s age must been 13k-9 and B’s age must been 11k-9</a:t>
            </a:r>
          </a:p>
          <a:p>
            <a:r>
              <a:rPr lang="en-IN" dirty="0"/>
              <a:t>So, (13k-9):(11k-9) = 5:4</a:t>
            </a:r>
          </a:p>
          <a:p>
            <a:r>
              <a:rPr lang="en-IN" dirty="0"/>
              <a:t>So, (13k-9)/(11k-9) = 5/4 </a:t>
            </a:r>
          </a:p>
          <a:p>
            <a:r>
              <a:rPr lang="en-IN" dirty="0"/>
              <a:t>So, k = 3</a:t>
            </a:r>
          </a:p>
          <a:p>
            <a:r>
              <a:rPr lang="en-IN" dirty="0"/>
              <a:t>So, their present ages are 39 years and 33 years</a:t>
            </a:r>
          </a:p>
          <a:p>
            <a:r>
              <a:rPr lang="en-IN" dirty="0"/>
              <a:t>Hence, the required difference = 39 years – 33 years = 6 years</a:t>
            </a:r>
          </a:p>
          <a:p>
            <a:endParaRPr lang="en-IN" dirty="0"/>
          </a:p>
          <a:p>
            <a:r>
              <a:rPr lang="en-IN" b="1" dirty="0"/>
              <a:t>Solution 3 to 5: </a:t>
            </a:r>
            <a:r>
              <a:rPr lang="en-IN" dirty="0"/>
              <a:t>try to solve yourself</a:t>
            </a:r>
            <a:endParaRPr lang="en-US" dirty="0"/>
          </a:p>
        </p:txBody>
      </p:sp>
    </p:spTree>
    <p:extLst>
      <p:ext uri="{BB962C8B-B14F-4D97-AF65-F5344CB8AC3E}">
        <p14:creationId xmlns:p14="http://schemas.microsoft.com/office/powerpoint/2010/main" val="1381139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br>
              <a:rPr lang="en-US" dirty="0"/>
            </a:br>
            <a:r>
              <a:rPr lang="en-US" dirty="0"/>
              <a:t>Solutions</a:t>
            </a:r>
            <a:br>
              <a:rPr lang="en-US" dirty="0"/>
            </a:br>
            <a:endParaRPr lang="en-US" dirty="0"/>
          </a:p>
        </p:txBody>
      </p:sp>
      <p:sp>
        <p:nvSpPr>
          <p:cNvPr id="3" name="Content Placeholder 2"/>
          <p:cNvSpPr>
            <a:spLocks noGrp="1"/>
          </p:cNvSpPr>
          <p:nvPr>
            <p:ph idx="1"/>
          </p:nvPr>
        </p:nvSpPr>
        <p:spPr>
          <a:xfrm>
            <a:off x="457200" y="908720"/>
            <a:ext cx="8229600" cy="5674642"/>
          </a:xfrm>
        </p:spPr>
        <p:txBody>
          <a:bodyPr>
            <a:normAutofit fontScale="77500" lnSpcReduction="20000"/>
          </a:bodyPr>
          <a:lstStyle/>
          <a:p>
            <a:r>
              <a:rPr lang="en-US" sz="2500" b="1" dirty="0"/>
              <a:t>In all these type of problems we need to find the value of k and we know it must be a natural number</a:t>
            </a:r>
          </a:p>
          <a:p>
            <a:r>
              <a:rPr lang="en-US" sz="2500" b="1" dirty="0"/>
              <a:t>Example 1- </a:t>
            </a:r>
            <a:r>
              <a:rPr lang="en-US" sz="2500" dirty="0"/>
              <a:t>In a school the ratio of the number of boys to girls is 8:5. If the number of girls is 160, find the total number of students in the school?</a:t>
            </a:r>
          </a:p>
          <a:p>
            <a:r>
              <a:rPr lang="en-US" sz="2500" b="1" dirty="0"/>
              <a:t>Solution 1 </a:t>
            </a:r>
            <a:r>
              <a:rPr lang="en-US" sz="2500" dirty="0"/>
              <a:t>– Let number of boys and girls = 8k and 5k</a:t>
            </a:r>
          </a:p>
          <a:p>
            <a:r>
              <a:rPr lang="en-US" sz="2500" dirty="0"/>
              <a:t>Number of girls = 5k = 160. Hence k= 32</a:t>
            </a:r>
          </a:p>
          <a:p>
            <a:r>
              <a:rPr lang="en-US" sz="2500" dirty="0"/>
              <a:t>Total number of students = 8k+5k = 13k = 416</a:t>
            </a:r>
          </a:p>
          <a:p>
            <a:endParaRPr lang="en-US" sz="2500" dirty="0"/>
          </a:p>
          <a:p>
            <a:r>
              <a:rPr lang="en-US" sz="2500" b="1" dirty="0"/>
              <a:t>Example 2</a:t>
            </a:r>
            <a:r>
              <a:rPr lang="en-US" sz="2500" dirty="0"/>
              <a:t>-Two numbers are in the ratio 3:5. If 9 is subtracted from each, the new numbers are in the ratio 12:23. Find the smaller number?</a:t>
            </a:r>
          </a:p>
          <a:p>
            <a:r>
              <a:rPr lang="en-US" sz="2500" b="1" dirty="0"/>
              <a:t>Solution 2- </a:t>
            </a:r>
            <a:r>
              <a:rPr lang="en-US" sz="2500" dirty="0"/>
              <a:t>Let the numbers be 3k and 5k</a:t>
            </a:r>
          </a:p>
          <a:p>
            <a:r>
              <a:rPr lang="en-US" sz="2500" dirty="0"/>
              <a:t>It is given that (3k-9)/(5k-9) = 12/23. So, k=11. Hence smaller number = 3k = 33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500" b="1" i="0" u="none" strike="noStrike" kern="1200" cap="none" spc="0" normalizeH="0" baseline="0" noProof="0" dirty="0">
                <a:ln>
                  <a:noFill/>
                </a:ln>
                <a:solidFill>
                  <a:prstClr val="black"/>
                </a:solidFill>
                <a:effectLst/>
                <a:uLnTx/>
                <a:uFillTx/>
                <a:ea typeface="+mn-ea"/>
                <a:cs typeface="+mn-cs"/>
              </a:rPr>
              <a:t>         Example 3: </a:t>
            </a:r>
            <a:r>
              <a:rPr kumimoji="0" lang="en-US" sz="2500" b="0" i="0" u="none" strike="noStrike" kern="1200" cap="none" spc="0" normalizeH="0" baseline="0" noProof="0" dirty="0">
                <a:ln>
                  <a:noFill/>
                </a:ln>
                <a:solidFill>
                  <a:prstClr val="black"/>
                </a:solidFill>
                <a:effectLst/>
                <a:uLnTx/>
                <a:uFillTx/>
                <a:ea typeface="+mn-ea"/>
                <a:cs typeface="+mn-cs"/>
              </a:rPr>
              <a:t>What is the value of A : B : C in each of the following questions.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500" b="1" i="0" u="none" strike="noStrike" kern="1200" cap="none" spc="0" normalizeH="0" baseline="0" noProof="0" dirty="0">
                <a:ln>
                  <a:noFill/>
                </a:ln>
                <a:solidFill>
                  <a:prstClr val="black"/>
                </a:solidFill>
                <a:effectLst/>
                <a:uLnTx/>
                <a:uFillTx/>
                <a:ea typeface="+mn-ea"/>
                <a:cs typeface="+mn-cs"/>
              </a:rPr>
              <a:t>         (</a:t>
            </a:r>
            <a:r>
              <a:rPr kumimoji="0" lang="en-US" sz="2500" b="1" i="0" u="none" strike="noStrike" kern="1200" cap="none" spc="0" normalizeH="0" baseline="0" noProof="0" dirty="0" err="1">
                <a:ln>
                  <a:noFill/>
                </a:ln>
                <a:solidFill>
                  <a:prstClr val="black"/>
                </a:solidFill>
                <a:effectLst/>
                <a:uLnTx/>
                <a:uFillTx/>
                <a:ea typeface="+mn-ea"/>
                <a:cs typeface="+mn-cs"/>
              </a:rPr>
              <a:t>i</a:t>
            </a:r>
            <a:r>
              <a:rPr kumimoji="0" lang="en-US" sz="2500" b="1" i="0" u="none" strike="noStrike" kern="1200" cap="none" spc="0" normalizeH="0" baseline="0" noProof="0" dirty="0">
                <a:ln>
                  <a:noFill/>
                </a:ln>
                <a:solidFill>
                  <a:prstClr val="black"/>
                </a:solidFill>
                <a:effectLst/>
                <a:uLnTx/>
                <a:uFillTx/>
                <a:ea typeface="+mn-ea"/>
                <a:cs typeface="+mn-cs"/>
              </a:rPr>
              <a:t>) </a:t>
            </a:r>
            <a:r>
              <a:rPr kumimoji="0" lang="en-US" sz="2500" b="0" i="0" u="none" strike="noStrike" kern="1200" cap="none" spc="0" normalizeH="0" baseline="0" noProof="0" dirty="0">
                <a:ln>
                  <a:noFill/>
                </a:ln>
                <a:solidFill>
                  <a:prstClr val="black"/>
                </a:solidFill>
                <a:effectLst/>
                <a:uLnTx/>
                <a:uFillTx/>
                <a:ea typeface="+mn-ea"/>
                <a:cs typeface="+mn-cs"/>
              </a:rPr>
              <a:t>A : B : C = 1/2 : 1/3 : 1/5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500" b="1" i="0" u="none" strike="noStrike" kern="1200" cap="none" spc="0" normalizeH="0" baseline="0" noProof="0" dirty="0">
                <a:ln>
                  <a:noFill/>
                </a:ln>
                <a:solidFill>
                  <a:prstClr val="black"/>
                </a:solidFill>
                <a:effectLst/>
                <a:uLnTx/>
                <a:uFillTx/>
                <a:ea typeface="+mn-ea"/>
                <a:cs typeface="+mn-cs"/>
              </a:rPr>
              <a:t>        (ii) </a:t>
            </a:r>
            <a:r>
              <a:rPr kumimoji="0" lang="en-US" sz="2500" b="0" i="0" u="none" strike="noStrike" kern="1200" cap="none" spc="0" normalizeH="0" baseline="0" noProof="0" dirty="0">
                <a:ln>
                  <a:noFill/>
                </a:ln>
                <a:solidFill>
                  <a:prstClr val="black"/>
                </a:solidFill>
                <a:effectLst/>
                <a:uLnTx/>
                <a:uFillTx/>
                <a:ea typeface="+mn-ea"/>
                <a:cs typeface="+mn-cs"/>
              </a:rPr>
              <a:t>2A = 3B = 5C</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500" b="1" dirty="0">
                <a:solidFill>
                  <a:prstClr val="black"/>
                </a:solidFill>
              </a:rPr>
              <a:t>         Solution 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ea typeface="+mn-ea"/>
                <a:cs typeface="+mn-cs"/>
              </a:rPr>
              <a:t>          (</a:t>
            </a:r>
            <a:r>
              <a:rPr kumimoji="0" lang="en-US" sz="2500" b="0" i="0" u="none" strike="noStrike" kern="1200" cap="none" spc="0" normalizeH="0" baseline="0" noProof="0" dirty="0" err="1">
                <a:ln>
                  <a:noFill/>
                </a:ln>
                <a:solidFill>
                  <a:prstClr val="black"/>
                </a:solidFill>
                <a:effectLst/>
                <a:uLnTx/>
                <a:uFillTx/>
                <a:ea typeface="+mn-ea"/>
                <a:cs typeface="+mn-cs"/>
              </a:rPr>
              <a:t>i</a:t>
            </a:r>
            <a:r>
              <a:rPr kumimoji="0" lang="en-US" sz="2500" b="0" i="0" u="none" strike="noStrike" kern="1200" cap="none" spc="0" normalizeH="0" baseline="0" noProof="0" dirty="0">
                <a:ln>
                  <a:noFill/>
                </a:ln>
                <a:solidFill>
                  <a:prstClr val="black"/>
                </a:solidFill>
                <a:effectLst/>
                <a:uLnTx/>
                <a:uFillTx/>
                <a:ea typeface="+mn-ea"/>
                <a:cs typeface="+mn-cs"/>
              </a:rPr>
              <a:t>). </a:t>
            </a:r>
            <a:r>
              <a:rPr kumimoji="0" lang="pt-BR" sz="2500" b="0" i="0" u="none" strike="noStrike" kern="1200" cap="none" spc="0" normalizeH="0" baseline="0" noProof="0" dirty="0">
                <a:ln>
                  <a:noFill/>
                </a:ln>
                <a:solidFill>
                  <a:prstClr val="black"/>
                </a:solidFill>
                <a:effectLst/>
                <a:uLnTx/>
                <a:uFillTx/>
                <a:ea typeface="+mn-ea"/>
                <a:cs typeface="+mn-cs"/>
              </a:rPr>
              <a:t>A : B : C = 1/2 × 30 : 1/3 × 30 : 1/5 × 30 = 15 : 10 :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ea typeface="+mn-ea"/>
                <a:cs typeface="+mn-cs"/>
              </a:rPr>
              <a:t>          (ii). This question is exactly similar to the previous question.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ea typeface="+mn-ea"/>
                <a:cs typeface="+mn-cs"/>
              </a:rPr>
              <a:t>           2A = 3B = 5C = k (assume) ⇒ A = </a:t>
            </a:r>
            <a:r>
              <a:rPr kumimoji="0" lang="en-US" sz="2500" b="0" i="1" u="none" strike="noStrike" kern="1200" cap="none" spc="0" normalizeH="0" baseline="0" noProof="0" dirty="0">
                <a:ln>
                  <a:noFill/>
                </a:ln>
                <a:solidFill>
                  <a:prstClr val="black"/>
                </a:solidFill>
                <a:effectLst/>
                <a:uLnTx/>
                <a:uFillTx/>
                <a:ea typeface="+mn-ea"/>
                <a:cs typeface="+mn-cs"/>
              </a:rPr>
              <a:t>k</a:t>
            </a:r>
            <a:r>
              <a:rPr kumimoji="0" lang="en-US" sz="2500" b="0" i="0" u="none" strike="noStrike" kern="1200" cap="none" spc="0" normalizeH="0" baseline="0" noProof="0" dirty="0">
                <a:ln>
                  <a:noFill/>
                </a:ln>
                <a:solidFill>
                  <a:prstClr val="black"/>
                </a:solidFill>
                <a:effectLst/>
                <a:uLnTx/>
                <a:uFillTx/>
                <a:ea typeface="+mn-ea"/>
                <a:cs typeface="+mn-cs"/>
              </a:rPr>
              <a:t>/2, B = </a:t>
            </a:r>
            <a:r>
              <a:rPr kumimoji="0" lang="en-US" sz="2500" b="0" i="1" u="none" strike="noStrike" kern="1200" cap="none" spc="0" normalizeH="0" baseline="0" noProof="0" dirty="0">
                <a:ln>
                  <a:noFill/>
                </a:ln>
                <a:solidFill>
                  <a:prstClr val="black"/>
                </a:solidFill>
                <a:effectLst/>
                <a:uLnTx/>
                <a:uFillTx/>
                <a:ea typeface="+mn-ea"/>
                <a:cs typeface="+mn-cs"/>
              </a:rPr>
              <a:t>k</a:t>
            </a:r>
            <a:r>
              <a:rPr kumimoji="0" lang="en-US" sz="2500" b="0" i="0" u="none" strike="noStrike" kern="1200" cap="none" spc="0" normalizeH="0" baseline="0" noProof="0" dirty="0">
                <a:ln>
                  <a:noFill/>
                </a:ln>
                <a:solidFill>
                  <a:prstClr val="black"/>
                </a:solidFill>
                <a:effectLst/>
                <a:uLnTx/>
                <a:uFillTx/>
                <a:ea typeface="+mn-ea"/>
                <a:cs typeface="+mn-cs"/>
              </a:rPr>
              <a:t>/3 and C = </a:t>
            </a:r>
            <a:r>
              <a:rPr kumimoji="0" lang="en-US" sz="2500" b="0" i="1" u="none" strike="noStrike" kern="1200" cap="none" spc="0" normalizeH="0" baseline="0" noProof="0" dirty="0">
                <a:ln>
                  <a:noFill/>
                </a:ln>
                <a:solidFill>
                  <a:prstClr val="black"/>
                </a:solidFill>
                <a:effectLst/>
                <a:uLnTx/>
                <a:uFillTx/>
                <a:ea typeface="+mn-ea"/>
                <a:cs typeface="+mn-cs"/>
              </a:rPr>
              <a:t>k</a:t>
            </a:r>
            <a:r>
              <a:rPr kumimoji="0" lang="en-US" sz="2500" b="0" i="0" u="none" strike="noStrike" kern="1200" cap="none" spc="0" normalizeH="0" baseline="0" noProof="0" dirty="0">
                <a:ln>
                  <a:noFill/>
                </a:ln>
                <a:solidFill>
                  <a:prstClr val="black"/>
                </a:solidFill>
                <a:effectLst/>
                <a:uLnTx/>
                <a:uFillTx/>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ea typeface="+mn-ea"/>
                <a:cs typeface="+mn-cs"/>
              </a:rPr>
              <a:t>           Hence, A : B : C = </a:t>
            </a:r>
            <a:r>
              <a:rPr kumimoji="0" lang="en-US" sz="2500" b="0" i="1" u="none" strike="noStrike" kern="1200" cap="none" spc="0" normalizeH="0" baseline="0" noProof="0" dirty="0">
                <a:ln>
                  <a:noFill/>
                </a:ln>
                <a:solidFill>
                  <a:prstClr val="black"/>
                </a:solidFill>
                <a:effectLst/>
                <a:uLnTx/>
                <a:uFillTx/>
                <a:ea typeface="+mn-ea"/>
                <a:cs typeface="+mn-cs"/>
              </a:rPr>
              <a:t>k</a:t>
            </a:r>
            <a:r>
              <a:rPr kumimoji="0" lang="en-US" sz="2500" b="0" i="0" u="none" strike="noStrike" kern="1200" cap="none" spc="0" normalizeH="0" baseline="0" noProof="0" dirty="0">
                <a:ln>
                  <a:noFill/>
                </a:ln>
                <a:solidFill>
                  <a:prstClr val="black"/>
                </a:solidFill>
                <a:effectLst/>
                <a:uLnTx/>
                <a:uFillTx/>
                <a:ea typeface="+mn-ea"/>
                <a:cs typeface="+mn-cs"/>
              </a:rPr>
              <a:t>/2 : </a:t>
            </a:r>
            <a:r>
              <a:rPr kumimoji="0" lang="en-US" sz="2500" b="0" i="1" u="none" strike="noStrike" kern="1200" cap="none" spc="0" normalizeH="0" baseline="0" noProof="0" dirty="0">
                <a:ln>
                  <a:noFill/>
                </a:ln>
                <a:solidFill>
                  <a:prstClr val="black"/>
                </a:solidFill>
                <a:effectLst/>
                <a:uLnTx/>
                <a:uFillTx/>
                <a:ea typeface="+mn-ea"/>
                <a:cs typeface="+mn-cs"/>
              </a:rPr>
              <a:t>k</a:t>
            </a:r>
            <a:r>
              <a:rPr kumimoji="0" lang="en-US" sz="2500" b="0" i="0" u="none" strike="noStrike" kern="1200" cap="none" spc="0" normalizeH="0" baseline="0" noProof="0" dirty="0">
                <a:ln>
                  <a:noFill/>
                </a:ln>
                <a:solidFill>
                  <a:prstClr val="black"/>
                </a:solidFill>
                <a:effectLst/>
                <a:uLnTx/>
                <a:uFillTx/>
                <a:ea typeface="+mn-ea"/>
                <a:cs typeface="+mn-cs"/>
              </a:rPr>
              <a:t>/3 : </a:t>
            </a:r>
            <a:r>
              <a:rPr kumimoji="0" lang="en-US" sz="2500" b="0" i="1" u="none" strike="noStrike" kern="1200" cap="none" spc="0" normalizeH="0" baseline="0" noProof="0" dirty="0">
                <a:ln>
                  <a:noFill/>
                </a:ln>
                <a:solidFill>
                  <a:prstClr val="black"/>
                </a:solidFill>
                <a:effectLst/>
                <a:uLnTx/>
                <a:uFillTx/>
                <a:ea typeface="+mn-ea"/>
                <a:cs typeface="+mn-cs"/>
              </a:rPr>
              <a:t>k</a:t>
            </a:r>
            <a:r>
              <a:rPr kumimoji="0" lang="en-US" sz="2500" b="0" i="0" u="none" strike="noStrike" kern="1200" cap="none" spc="0" normalizeH="0" baseline="0" noProof="0" dirty="0">
                <a:ln>
                  <a:noFill/>
                </a:ln>
                <a:solidFill>
                  <a:prstClr val="black"/>
                </a:solidFill>
                <a:effectLst/>
                <a:uLnTx/>
                <a:uFillTx/>
                <a:ea typeface="+mn-ea"/>
                <a:cs typeface="+mn-cs"/>
              </a:rPr>
              <a:t>/5 = 1/2 : 1/3 : 1/5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9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3687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360040"/>
          </a:xfrm>
        </p:spPr>
        <p:txBody>
          <a:bodyPr>
            <a:normAutofit fontScale="90000"/>
          </a:bodyPr>
          <a:lstStyle/>
          <a:p>
            <a:br>
              <a:rPr lang="en-US" dirty="0"/>
            </a:br>
            <a:r>
              <a:rPr lang="en-US" dirty="0"/>
              <a:t>Solutions</a:t>
            </a:r>
            <a:br>
              <a:rPr lang="en-US" dirty="0"/>
            </a:br>
            <a:endParaRPr lang="en-US" dirty="0"/>
          </a:p>
        </p:txBody>
      </p:sp>
      <p:sp>
        <p:nvSpPr>
          <p:cNvPr id="3" name="Content Placeholder 2"/>
          <p:cNvSpPr>
            <a:spLocks noGrp="1"/>
          </p:cNvSpPr>
          <p:nvPr>
            <p:ph idx="1"/>
          </p:nvPr>
        </p:nvSpPr>
        <p:spPr>
          <a:xfrm>
            <a:off x="457200" y="476672"/>
            <a:ext cx="8229600" cy="6106690"/>
          </a:xfrm>
        </p:spPr>
        <p:txBody>
          <a:bodyPr>
            <a:normAutofit fontScale="5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500" b="1" i="0" u="none" strike="noStrike" kern="1200" cap="none" spc="0" normalizeH="0" baseline="0" noProof="0" dirty="0">
                <a:ln>
                  <a:noFill/>
                </a:ln>
                <a:solidFill>
                  <a:prstClr val="black"/>
                </a:solidFill>
                <a:effectLst/>
                <a:uLnTx/>
                <a:uFillTx/>
                <a:latin typeface="Calibri"/>
                <a:ea typeface="+mn-ea"/>
                <a:cs typeface="+mn-cs"/>
              </a:rPr>
              <a:t>Example 4: </a:t>
            </a:r>
            <a:r>
              <a:rPr kumimoji="0" lang="en-US" sz="2500" b="0" i="0" u="none" strike="noStrike" kern="1200" cap="none" spc="0" normalizeH="0" baseline="0" noProof="0" dirty="0">
                <a:ln>
                  <a:noFill/>
                </a:ln>
                <a:solidFill>
                  <a:prstClr val="black"/>
                </a:solidFill>
                <a:effectLst/>
                <a:uLnTx/>
                <a:uFillTx/>
                <a:latin typeface="Calibri"/>
                <a:ea typeface="+mn-ea"/>
                <a:cs typeface="+mn-cs"/>
              </a:rPr>
              <a:t>A, B, C, and D purchase a gift worth Rs. 60. A pays 1/2 of what others are paying, B pays 1/3rd of what others are paying and C pays 1/4th of what others are paying. What is the amount paid by D?</a:t>
            </a:r>
          </a:p>
          <a:p>
            <a:r>
              <a:rPr lang="en-US" sz="2500" b="1" dirty="0"/>
              <a:t>Solution 4 </a:t>
            </a:r>
            <a:r>
              <a:rPr lang="en-US" sz="2500" dirty="0"/>
              <a:t>– Total cost or gift = Rs. 60</a:t>
            </a:r>
          </a:p>
          <a:p>
            <a:r>
              <a:rPr lang="en-US" sz="2500" dirty="0"/>
              <a:t>A:others = 1:2</a:t>
            </a:r>
          </a:p>
          <a:p>
            <a:r>
              <a:rPr lang="en-US" sz="2500" dirty="0"/>
              <a:t>So, let A paid = k and others paid = 2x</a:t>
            </a:r>
          </a:p>
          <a:p>
            <a:r>
              <a:rPr lang="en-US" sz="2500" dirty="0"/>
              <a:t>Total amount = 60 = 3k and so k= 20</a:t>
            </a:r>
          </a:p>
          <a:p>
            <a:r>
              <a:rPr lang="en-US" sz="2500" dirty="0"/>
              <a:t>So, A paid Rs. 20</a:t>
            </a:r>
          </a:p>
          <a:p>
            <a:r>
              <a:rPr lang="en-US" sz="2500" dirty="0"/>
              <a:t>In a similar way we can find that B paid Rs. 15 and C paid Rs. 12 (find it yourself)</a:t>
            </a:r>
          </a:p>
          <a:p>
            <a:r>
              <a:rPr lang="en-US" sz="2500" dirty="0"/>
              <a:t>So, D must have paid 60 – (20 + 15 + 12) + Rs. 13</a:t>
            </a:r>
          </a:p>
          <a:p>
            <a:endParaRPr lang="en-US" sz="2500"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500" b="1" i="0" u="none" strike="noStrike" kern="1200" cap="none" spc="0" normalizeH="0" baseline="0" noProof="0" dirty="0">
                <a:ln>
                  <a:noFill/>
                </a:ln>
                <a:solidFill>
                  <a:prstClr val="black"/>
                </a:solidFill>
                <a:effectLst/>
                <a:uLnTx/>
                <a:uFillTx/>
                <a:latin typeface="Calibri"/>
                <a:ea typeface="+mn-ea"/>
                <a:cs typeface="+mn-cs"/>
              </a:rPr>
              <a:t>      Example 5: </a:t>
            </a:r>
            <a:r>
              <a:rPr kumimoji="0" lang="en-US" sz="2500" b="0" i="0" u="none" strike="noStrike" kern="1200" cap="none" spc="0" normalizeH="0" baseline="0" noProof="0" dirty="0">
                <a:ln>
                  <a:noFill/>
                </a:ln>
                <a:solidFill>
                  <a:prstClr val="black"/>
                </a:solidFill>
                <a:effectLst/>
                <a:uLnTx/>
                <a:uFillTx/>
                <a:latin typeface="Calibri"/>
                <a:ea typeface="+mn-ea"/>
                <a:cs typeface="+mn-cs"/>
              </a:rPr>
              <a:t>The monthly incomes of Madan and Ramesh are in the ratio 4: 5 and their expenses are in the ratio 5: 6. If Madan saves Rs. 500 per month and Ramesh  saves Rs. 1000 per month, what are their respective incomes?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500" b="0" i="0" u="none" strike="noStrike" kern="1200" cap="none" spc="0" normalizeH="0" baseline="0" noProof="0" dirty="0">
                <a:ln>
                  <a:noFill/>
                </a:ln>
                <a:solidFill>
                  <a:prstClr val="black"/>
                </a:solidFill>
                <a:effectLst/>
                <a:uLnTx/>
                <a:uFillTx/>
                <a:latin typeface="Calibri"/>
                <a:ea typeface="+mn-ea"/>
                <a:cs typeface="+mn-cs"/>
              </a:rPr>
              <a:t>(a) `3000, `7,000 (b) `2000, `8,000  </a:t>
            </a:r>
            <a:r>
              <a:rPr kumimoji="0" lang="en-US" sz="2500" b="0" i="0" u="none" strike="noStrike" kern="1200" cap="none" spc="0" normalizeH="0" baseline="0" noProof="0" dirty="0">
                <a:ln>
                  <a:noFill/>
                </a:ln>
                <a:solidFill>
                  <a:prstClr val="black"/>
                </a:solidFill>
                <a:effectLst/>
                <a:uLnTx/>
                <a:uFillTx/>
                <a:latin typeface="Calibri"/>
                <a:ea typeface="+mn-ea"/>
                <a:cs typeface="+mn-cs"/>
              </a:rPr>
              <a:t>(c) `4000, `6,000 (d) `8000, `10,000</a:t>
            </a:r>
          </a:p>
          <a:p>
            <a:r>
              <a:rPr lang="en-US" sz="2500" b="1" dirty="0"/>
              <a:t>Solution 2- </a:t>
            </a:r>
            <a:r>
              <a:rPr kumimoji="0" lang="en-US" sz="2500" b="0" i="0" u="none" strike="noStrike" kern="1200" cap="none" spc="0" normalizeH="0" baseline="0" noProof="0" dirty="0">
                <a:ln>
                  <a:noFill/>
                </a:ln>
                <a:solidFill>
                  <a:prstClr val="black"/>
                </a:solidFill>
                <a:effectLst/>
                <a:uLnTx/>
                <a:uFillTx/>
                <a:latin typeface="Calibri"/>
                <a:ea typeface="+mn-ea"/>
                <a:cs typeface="+mn-cs"/>
              </a:rPr>
              <a:t>The monthly incomes of Madan and Ramesh are in the ratio 4: 5 </a:t>
            </a:r>
          </a:p>
          <a:p>
            <a:r>
              <a:rPr lang="en-US" sz="2500" dirty="0">
                <a:solidFill>
                  <a:prstClr val="black"/>
                </a:solidFill>
                <a:latin typeface="Calibri"/>
              </a:rPr>
              <a:t>So, let income of Madan = 4k1 and income of Ramesh = 5k1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a:ln>
                  <a:noFill/>
                </a:ln>
                <a:solidFill>
                  <a:prstClr val="black"/>
                </a:solidFill>
                <a:effectLst/>
                <a:uLnTx/>
                <a:uFillTx/>
                <a:latin typeface="Calibri"/>
                <a:ea typeface="+mn-ea"/>
                <a:cs typeface="+mn-cs"/>
              </a:rPr>
              <a:t>The monthly expenses of Madan and Ramesh are in the ratio 5: </a:t>
            </a:r>
            <a:r>
              <a:rPr lang="en-US" sz="2500" dirty="0">
                <a:solidFill>
                  <a:prstClr val="black"/>
                </a:solidFill>
                <a:latin typeface="Calibri"/>
              </a:rPr>
              <a:t>6</a:t>
            </a:r>
            <a:r>
              <a:rPr kumimoji="0" lang="en-US" sz="2500" b="0" i="0" u="none" strike="noStrike" kern="1200" cap="none" spc="0" normalizeH="0" baseline="0" noProof="0" dirty="0">
                <a:ln>
                  <a:noFill/>
                </a:ln>
                <a:solidFill>
                  <a:prstClr val="black"/>
                </a:solidFill>
                <a:effectLst/>
                <a:uLnTx/>
                <a:uFillTx/>
                <a:latin typeface="Calibri"/>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a:ln>
                  <a:noFill/>
                </a:ln>
                <a:solidFill>
                  <a:prstClr val="black"/>
                </a:solidFill>
                <a:effectLst/>
                <a:uLnTx/>
                <a:uFillTx/>
                <a:latin typeface="Calibri"/>
                <a:ea typeface="+mn-ea"/>
                <a:cs typeface="+mn-cs"/>
              </a:rPr>
              <a:t>So, let income of Madan = 5k2 and income of Ramesh = 6k2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500" dirty="0">
                <a:solidFill>
                  <a:prstClr val="black"/>
                </a:solidFill>
                <a:latin typeface="Calibri"/>
              </a:rPr>
              <a:t>Saving of Madan = 4k1 – 5k2 = 500………………………………………………….(1)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a:ln>
                  <a:noFill/>
                </a:ln>
                <a:solidFill>
                  <a:prstClr val="black"/>
                </a:solidFill>
                <a:effectLst/>
                <a:uLnTx/>
                <a:uFillTx/>
                <a:latin typeface="Calibri"/>
                <a:ea typeface="+mn-ea"/>
                <a:cs typeface="+mn-cs"/>
              </a:rPr>
              <a:t>Saving of Ramesh = 5k1 – 6k2 = 1000………………………………………………(2)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500" dirty="0">
                <a:solidFill>
                  <a:prstClr val="black"/>
                </a:solidFill>
                <a:latin typeface="Calibri"/>
              </a:rPr>
              <a:t>These are 2 simultaneous linear equations in 2 variables</a:t>
            </a:r>
            <a:endParaRPr kumimoji="0" lang="en-US" sz="25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500" dirty="0">
                <a:solidFill>
                  <a:prstClr val="black"/>
                </a:solidFill>
                <a:latin typeface="Calibri"/>
              </a:rPr>
              <a:t>Solving (1) and (2) k1 = 2000 and k2 = 1500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500" b="0" i="0" u="none" strike="noStrike" kern="1200" cap="none" spc="0" normalizeH="0" baseline="0" noProof="0" dirty="0">
                <a:ln>
                  <a:noFill/>
                </a:ln>
                <a:solidFill>
                  <a:prstClr val="black"/>
                </a:solidFill>
                <a:effectLst/>
                <a:uLnTx/>
                <a:uFillTx/>
                <a:latin typeface="Calibri"/>
                <a:ea typeface="+mn-ea"/>
                <a:cs typeface="+mn-cs"/>
              </a:rPr>
              <a:t>So, income of </a:t>
            </a:r>
            <a:r>
              <a:rPr lang="en-US" sz="2500" dirty="0">
                <a:solidFill>
                  <a:prstClr val="black"/>
                </a:solidFill>
                <a:latin typeface="Calibri"/>
              </a:rPr>
              <a:t>Madan = Rs. 8000 and income of Ramesh = Rs. 10000</a:t>
            </a:r>
            <a:endParaRPr kumimoji="0" lang="en-US" sz="25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5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500" b="1" i="0" u="none" strike="noStrike" kern="1200" cap="none" spc="0" normalizeH="0" baseline="0" noProof="0" dirty="0">
                <a:ln>
                  <a:noFill/>
                </a:ln>
                <a:solidFill>
                  <a:prstClr val="black"/>
                </a:solidFill>
                <a:effectLst/>
                <a:uLnTx/>
                <a:uFillTx/>
                <a:latin typeface="Calibri"/>
                <a:ea typeface="+mn-ea"/>
                <a:cs typeface="+mn-cs"/>
              </a:rPr>
              <a:t>Example 6: </a:t>
            </a:r>
            <a:r>
              <a:rPr kumimoji="0" lang="en-US" sz="2500" b="0" i="0" u="none" strike="noStrike" kern="1200" cap="none" spc="0" normalizeH="0" baseline="0" noProof="0" dirty="0">
                <a:ln>
                  <a:noFill/>
                </a:ln>
                <a:solidFill>
                  <a:prstClr val="black"/>
                </a:solidFill>
                <a:effectLst/>
                <a:uLnTx/>
                <a:uFillTx/>
                <a:latin typeface="Calibri"/>
                <a:ea typeface="+mn-ea"/>
                <a:cs typeface="+mn-cs"/>
              </a:rPr>
              <a:t>Rs. 6000 is distributed among A, B and C in such a way that A gets 1/3rd of what B and C receive combined and C gets half of what A and B receive combined. Find C’s share. (a) `3000 (b) `1000 (c) `2000 (d) `4000</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500" b="1" dirty="0">
                <a:solidFill>
                  <a:prstClr val="black"/>
                </a:solidFill>
              </a:rPr>
              <a:t>         Solution 6: </a:t>
            </a:r>
            <a:r>
              <a:rPr lang="en-US" sz="2500" dirty="0">
                <a:solidFill>
                  <a:prstClr val="black"/>
                </a:solidFill>
              </a:rPr>
              <a:t>solve it yourself (similar to example 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5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9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3188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Proportion</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1. If a, b and c are in continued proportion then it means that the ratio a:b is same as b:c. Hence, a:b = b:c</a:t>
            </a:r>
          </a:p>
          <a:p>
            <a:r>
              <a:rPr lang="en-US" dirty="0"/>
              <a:t>So, a/b = b/c</a:t>
            </a:r>
          </a:p>
          <a:p>
            <a:r>
              <a:rPr lang="en-US" dirty="0"/>
              <a:t>2. If a, b, c and d are in continued proportion then it means that the ratio a:b is same as c:d. Hence, a:b = c:d</a:t>
            </a:r>
          </a:p>
          <a:p>
            <a:r>
              <a:rPr lang="en-US" dirty="0"/>
              <a:t>So, a/b = c/d. So, ad = </a:t>
            </a:r>
            <a:r>
              <a:rPr lang="en-US" dirty="0" err="1"/>
              <a:t>bc</a:t>
            </a:r>
            <a:endParaRPr lang="en-US" dirty="0"/>
          </a:p>
          <a:p>
            <a:r>
              <a:rPr lang="en-US" dirty="0"/>
              <a:t>Continues proportion is same as </a:t>
            </a:r>
            <a:r>
              <a:rPr lang="en-US" dirty="0" err="1"/>
              <a:t>Germetric</a:t>
            </a:r>
            <a:r>
              <a:rPr lang="en-US" dirty="0"/>
              <a:t> progression</a:t>
            </a:r>
          </a:p>
          <a:p>
            <a:r>
              <a:rPr lang="en-US" dirty="0"/>
              <a:t>If a, b, c and d are in continue proportion, it also means a, b, c are in continue proportion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900" b="0" i="0" u="none" strike="noStrike" kern="1200" cap="none" spc="0" normalizeH="0" baseline="0" noProof="0" dirty="0">
                <a:ln>
                  <a:noFill/>
                </a:ln>
                <a:solidFill>
                  <a:prstClr val="black"/>
                </a:solidFill>
                <a:effectLst/>
                <a:uLnTx/>
                <a:uFillTx/>
                <a:latin typeface="Calibri"/>
                <a:ea typeface="+mn-ea"/>
                <a:cs typeface="+mn-cs"/>
              </a:rPr>
              <a:t>(a/b = b/c = c/d)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900" dirty="0">
                <a:solidFill>
                  <a:prstClr val="black"/>
                </a:solidFill>
                <a:latin typeface="Calibri"/>
              </a:rPr>
              <a:t>There are some more formulas- check on next slide</a:t>
            </a:r>
            <a:endParaRPr kumimoji="0" lang="en-US" sz="2900" b="0" i="0" u="none" strike="noStrike" kern="1200" cap="none" spc="0" normalizeH="0" baseline="0" noProof="0" dirty="0">
              <a:ln>
                <a:noFill/>
              </a:ln>
              <a:solidFill>
                <a:prstClr val="black"/>
              </a:solidFill>
              <a:effectLst/>
              <a:uLnTx/>
              <a:uFillTx/>
              <a:latin typeface="Calibri"/>
              <a:ea typeface="+mn-ea"/>
              <a:cs typeface="+mn-cs"/>
            </a:endParaRPr>
          </a:p>
          <a:p>
            <a:endParaRPr lang="en-US" dirty="0"/>
          </a:p>
        </p:txBody>
      </p:sp>
    </p:spTree>
    <p:extLst>
      <p:ext uri="{BB962C8B-B14F-4D97-AF65-F5344CB8AC3E}">
        <p14:creationId xmlns:p14="http://schemas.microsoft.com/office/powerpoint/2010/main" val="161127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E3E23-3DEA-4202-80D8-40FE34BB3E5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0323137-88E4-4B32-A49A-D65906600729}"/>
              </a:ext>
            </a:extLst>
          </p:cNvPr>
          <p:cNvPicPr>
            <a:picLocks noGrp="1" noChangeAspect="1"/>
          </p:cNvPicPr>
          <p:nvPr>
            <p:ph idx="1"/>
          </p:nvPr>
        </p:nvPicPr>
        <p:blipFill>
          <a:blip r:embed="rId2"/>
          <a:stretch>
            <a:fillRect/>
          </a:stretch>
        </p:blipFill>
        <p:spPr>
          <a:xfrm>
            <a:off x="107504" y="1772816"/>
            <a:ext cx="4638675" cy="3800475"/>
          </a:xfrm>
          <a:prstGeom prst="rect">
            <a:avLst/>
          </a:prstGeom>
        </p:spPr>
      </p:pic>
      <p:pic>
        <p:nvPicPr>
          <p:cNvPr id="5" name="Picture 4">
            <a:extLst>
              <a:ext uri="{FF2B5EF4-FFF2-40B4-BE49-F238E27FC236}">
                <a16:creationId xmlns:a16="http://schemas.microsoft.com/office/drawing/2014/main" id="{FA08A564-42A1-4C52-AF60-2D14CC383AC7}"/>
              </a:ext>
            </a:extLst>
          </p:cNvPr>
          <p:cNvPicPr>
            <a:picLocks noChangeAspect="1"/>
          </p:cNvPicPr>
          <p:nvPr/>
        </p:nvPicPr>
        <p:blipFill>
          <a:blip r:embed="rId3"/>
          <a:stretch>
            <a:fillRect/>
          </a:stretch>
        </p:blipFill>
        <p:spPr>
          <a:xfrm>
            <a:off x="4504749" y="1556792"/>
            <a:ext cx="4505325" cy="4695825"/>
          </a:xfrm>
          <a:prstGeom prst="rect">
            <a:avLst/>
          </a:prstGeom>
        </p:spPr>
      </p:pic>
    </p:spTree>
    <p:extLst>
      <p:ext uri="{BB962C8B-B14F-4D97-AF65-F5344CB8AC3E}">
        <p14:creationId xmlns:p14="http://schemas.microsoft.com/office/powerpoint/2010/main" val="416092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Examples of continued proportion</a:t>
            </a:r>
            <a:br>
              <a:rPr lang="en-US" dirty="0"/>
            </a:br>
            <a:endParaRPr lang="en-US" dirty="0"/>
          </a:p>
        </p:txBody>
      </p:sp>
      <p:sp>
        <p:nvSpPr>
          <p:cNvPr id="3" name="Content Placeholder 2"/>
          <p:cNvSpPr>
            <a:spLocks noGrp="1"/>
          </p:cNvSpPr>
          <p:nvPr>
            <p:ph idx="1"/>
          </p:nvPr>
        </p:nvSpPr>
        <p:spPr>
          <a:xfrm>
            <a:off x="457200" y="908720"/>
            <a:ext cx="8229600" cy="5544616"/>
          </a:xfrm>
        </p:spPr>
        <p:txBody>
          <a:bodyPr>
            <a:normAutofit fontScale="77500" lnSpcReduction="20000"/>
          </a:bodyPr>
          <a:lstStyle/>
          <a:p>
            <a:r>
              <a:rPr lang="en-US" sz="2300" dirty="0"/>
              <a:t>Example 1: Find value of c if 2:3 and 3:c are in continued proportion</a:t>
            </a:r>
          </a:p>
          <a:p>
            <a:r>
              <a:rPr lang="en-US" sz="2300" dirty="0"/>
              <a:t>Example 2: Find value of c if 2:3 and c:5 are in continued proportion</a:t>
            </a:r>
          </a:p>
          <a:p>
            <a:pPr>
              <a:lnSpc>
                <a:spcPct val="115000"/>
              </a:lnSpc>
              <a:spcBef>
                <a:spcPts val="400"/>
              </a:spcBef>
              <a:spcAft>
                <a:spcPts val="400"/>
              </a:spcAft>
            </a:pPr>
            <a:r>
              <a:rPr kumimoji="0" lang="en-US" sz="2300" b="0" i="0" u="none" strike="noStrike" kern="1200" cap="none" spc="0" normalizeH="0" baseline="0" noProof="0" dirty="0">
                <a:ln>
                  <a:noFill/>
                </a:ln>
                <a:solidFill>
                  <a:prstClr val="black"/>
                </a:solidFill>
                <a:effectLst/>
                <a:uLnTx/>
                <a:uFillTx/>
                <a:ea typeface="+mn-ea"/>
                <a:cs typeface="+mn-cs"/>
              </a:rPr>
              <a:t>Example 3</a:t>
            </a:r>
            <a:r>
              <a:rPr lang="en-US" sz="2300" dirty="0">
                <a:effectLst/>
                <a:ea typeface="Times New Roman" panose="02020603050405020304" pitchFamily="18" charset="0"/>
                <a:cs typeface="Times New Roman" panose="02020603050405020304" pitchFamily="18" charset="0"/>
              </a:rPr>
              <a:t>: If </a:t>
            </a:r>
            <a:r>
              <a:rPr lang="en-US" sz="2300" dirty="0" err="1">
                <a:effectLst/>
                <a:ea typeface="Times New Roman" panose="02020603050405020304" pitchFamily="18" charset="0"/>
                <a:cs typeface="Times New Roman" panose="02020603050405020304" pitchFamily="18" charset="0"/>
              </a:rPr>
              <a:t>a,b,c</a:t>
            </a:r>
            <a:r>
              <a:rPr lang="en-US" sz="2300" dirty="0">
                <a:effectLst/>
                <a:ea typeface="Times New Roman" panose="02020603050405020304" pitchFamily="18" charset="0"/>
                <a:cs typeface="Times New Roman" panose="02020603050405020304" pitchFamily="18" charset="0"/>
              </a:rPr>
              <a:t> and d are in continued proportion, then how can d be expressed in terms of a and c?</a:t>
            </a:r>
            <a:endParaRPr lang="en-IN" sz="2300" dirty="0">
              <a:effectLst/>
              <a:ea typeface="Times New Roman" panose="02020603050405020304" pitchFamily="18" charset="0"/>
              <a:cs typeface="Times New Roman" panose="02020603050405020304" pitchFamily="18" charset="0"/>
            </a:endParaRPr>
          </a:p>
          <a:p>
            <a:pPr marL="342900" lvl="0" indent="-342900" algn="just">
              <a:lnSpc>
                <a:spcPct val="115000"/>
              </a:lnSpc>
              <a:spcBef>
                <a:spcPts val="400"/>
              </a:spcBef>
              <a:spcAft>
                <a:spcPts val="400"/>
              </a:spcAft>
              <a:buFont typeface="+mj-lt"/>
              <a:buAutoNum type="alphaLcPeriod"/>
            </a:pPr>
            <a:r>
              <a:rPr lang="en-US" sz="2300" dirty="0">
                <a:effectLst/>
                <a:ea typeface="Times New Roman" panose="02020603050405020304" pitchFamily="18" charset="0"/>
                <a:cs typeface="Times New Roman" panose="02020603050405020304" pitchFamily="18" charset="0"/>
              </a:rPr>
              <a:t>(c</a:t>
            </a:r>
            <a:r>
              <a:rPr lang="en-US" sz="2300" dirty="0">
                <a:effectLst/>
                <a:ea typeface="Times New Roman" panose="02020603050405020304" pitchFamily="18" charset="0"/>
                <a:cs typeface="Courier New" panose="02070309020205020404" pitchFamily="49" charset="0"/>
              </a:rPr>
              <a:t>^</a:t>
            </a:r>
            <a:r>
              <a:rPr lang="en-US" sz="2300" dirty="0">
                <a:effectLst/>
                <a:ea typeface="Times New Roman" panose="02020603050405020304" pitchFamily="18" charset="0"/>
                <a:cs typeface="Times New Roman" panose="02020603050405020304" pitchFamily="18" charset="0"/>
              </a:rPr>
              <a:t>3/2)(a</a:t>
            </a:r>
            <a:r>
              <a:rPr lang="en-US" sz="2300" dirty="0">
                <a:effectLst/>
                <a:ea typeface="Times New Roman" panose="02020603050405020304" pitchFamily="18" charset="0"/>
                <a:cs typeface="Courier New" panose="02070309020205020404" pitchFamily="49" charset="0"/>
              </a:rPr>
              <a:t>^</a:t>
            </a:r>
            <a:r>
              <a:rPr lang="en-US" sz="2300" dirty="0">
                <a:effectLst/>
                <a:ea typeface="Times New Roman" panose="02020603050405020304" pitchFamily="18" charset="0"/>
                <a:cs typeface="Times New Roman" panose="02020603050405020304" pitchFamily="18" charset="0"/>
              </a:rPr>
              <a:t>1/2)	         b. (</a:t>
            </a:r>
            <a:r>
              <a:rPr lang="en-US" sz="2300" dirty="0" err="1">
                <a:effectLst/>
                <a:ea typeface="Times New Roman" panose="02020603050405020304" pitchFamily="18" charset="0"/>
                <a:cs typeface="Times New Roman" panose="02020603050405020304" pitchFamily="18" charset="0"/>
              </a:rPr>
              <a:t>axc</a:t>
            </a:r>
            <a:r>
              <a:rPr lang="en-US" sz="2300" dirty="0">
                <a:effectLst/>
                <a:ea typeface="Times New Roman" panose="02020603050405020304" pitchFamily="18" charset="0"/>
                <a:cs typeface="Times New Roman" panose="02020603050405020304" pitchFamily="18" charset="0"/>
              </a:rPr>
              <a:t>)</a:t>
            </a:r>
            <a:r>
              <a:rPr lang="en-US" sz="2300" dirty="0">
                <a:effectLst/>
                <a:ea typeface="Times New Roman" panose="02020603050405020304" pitchFamily="18" charset="0"/>
                <a:cs typeface="Courier New" panose="02070309020205020404" pitchFamily="49" charset="0"/>
              </a:rPr>
              <a:t>^</a:t>
            </a:r>
            <a:r>
              <a:rPr lang="en-US" sz="2300" dirty="0">
                <a:effectLst/>
                <a:ea typeface="Times New Roman" panose="02020603050405020304" pitchFamily="18" charset="0"/>
                <a:cs typeface="Times New Roman" panose="02020603050405020304" pitchFamily="18" charset="0"/>
              </a:rPr>
              <a:t>1/2	   c. (c</a:t>
            </a:r>
            <a:r>
              <a:rPr lang="en-US" sz="2300" dirty="0">
                <a:effectLst/>
                <a:ea typeface="Times New Roman" panose="02020603050405020304" pitchFamily="18" charset="0"/>
                <a:cs typeface="Courier New" panose="02070309020205020404" pitchFamily="49" charset="0"/>
              </a:rPr>
              <a:t>^</a:t>
            </a:r>
            <a:r>
              <a:rPr lang="en-US" sz="2300" dirty="0">
                <a:effectLst/>
                <a:ea typeface="Times New Roman" panose="02020603050405020304" pitchFamily="18" charset="0"/>
                <a:cs typeface="Times New Roman" panose="02020603050405020304" pitchFamily="18" charset="0"/>
              </a:rPr>
              <a:t>3/2)(a</a:t>
            </a:r>
            <a:r>
              <a:rPr lang="en-US" sz="2300" dirty="0">
                <a:effectLst/>
                <a:ea typeface="Times New Roman" panose="02020603050405020304" pitchFamily="18" charset="0"/>
                <a:cs typeface="Courier New" panose="02070309020205020404" pitchFamily="49" charset="0"/>
              </a:rPr>
              <a:t>^</a:t>
            </a:r>
            <a:r>
              <a:rPr lang="en-US" sz="2300" dirty="0">
                <a:effectLst/>
                <a:ea typeface="Times New Roman" panose="02020603050405020304" pitchFamily="18" charset="0"/>
                <a:cs typeface="Times New Roman" panose="02020603050405020304" pitchFamily="18" charset="0"/>
              </a:rPr>
              <a:t>-1/2)</a:t>
            </a:r>
            <a:r>
              <a:rPr lang="en-US" sz="2300" dirty="0">
                <a:ea typeface="Times New Roman" panose="02020603050405020304" pitchFamily="18" charset="0"/>
                <a:cs typeface="Times New Roman" panose="02020603050405020304" pitchFamily="18" charset="0"/>
              </a:rPr>
              <a:t>   </a:t>
            </a:r>
            <a:r>
              <a:rPr lang="en-US" sz="2300" dirty="0">
                <a:effectLst/>
                <a:ea typeface="Times New Roman" panose="02020603050405020304" pitchFamily="18" charset="0"/>
                <a:cs typeface="Times New Roman" panose="02020603050405020304" pitchFamily="18" charset="0"/>
              </a:rPr>
              <a:t>   d. None of These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300" b="0" i="0" u="none" strike="noStrike" kern="1200" cap="none" spc="0" normalizeH="0" baseline="0" noProof="0" dirty="0">
                <a:ln>
                  <a:noFill/>
                </a:ln>
                <a:solidFill>
                  <a:prstClr val="black"/>
                </a:solidFill>
                <a:effectLst/>
                <a:uLnTx/>
                <a:uFillTx/>
                <a:ea typeface="+mn-ea"/>
                <a:cs typeface="+mn-cs"/>
              </a:rPr>
              <a:t>Example </a:t>
            </a:r>
            <a:r>
              <a:rPr lang="en-US" sz="2300" dirty="0">
                <a:solidFill>
                  <a:prstClr val="black"/>
                </a:solidFill>
              </a:rPr>
              <a:t>4</a:t>
            </a:r>
            <a:r>
              <a:rPr kumimoji="0" lang="en-US" sz="2300" b="0" i="0" u="none" strike="noStrike" kern="1200" cap="none" spc="0" normalizeH="0" baseline="0" noProof="0" dirty="0">
                <a:ln>
                  <a:noFill/>
                </a:ln>
                <a:solidFill>
                  <a:prstClr val="black"/>
                </a:solidFill>
                <a:effectLst/>
                <a:uLnTx/>
                <a:uFillTx/>
                <a:ea typeface="+mn-ea"/>
                <a:cs typeface="+mn-cs"/>
              </a:rPr>
              <a:t>:</a:t>
            </a:r>
            <a:r>
              <a:rPr kumimoji="0" lang="en-US" sz="2300" b="0" i="0" u="none" strike="noStrike" kern="1200" cap="none" spc="0" normalizeH="0" baseline="0" noProof="0" dirty="0">
                <a:ln>
                  <a:noFill/>
                </a:ln>
                <a:solidFill>
                  <a:prstClr val="black"/>
                </a:solidFill>
                <a:effectLst/>
                <a:uLnTx/>
                <a:uFillTx/>
                <a:ea typeface="Times New Roman" panose="02020603050405020304" pitchFamily="18" charset="0"/>
                <a:cs typeface="Times New Roman" panose="02020603050405020304" pitchFamily="18" charset="0"/>
              </a:rPr>
              <a:t> </a:t>
            </a:r>
            <a:r>
              <a:rPr kumimoji="0" lang="en-US" sz="2300" b="0" i="0" u="none" strike="noStrike" kern="1200" cap="none" spc="0" normalizeH="0" baseline="0" noProof="0" dirty="0">
                <a:ln>
                  <a:noFill/>
                </a:ln>
                <a:solidFill>
                  <a:prstClr val="black"/>
                </a:solidFill>
                <a:effectLst/>
                <a:uLnTx/>
                <a:uFillTx/>
                <a:ea typeface="+mn-ea"/>
                <a:cs typeface="+mn-cs"/>
              </a:rPr>
              <a:t>If (A + B): (B + C): (C + A) = 4: 9: 11 and A + B + C = 24. Find the value of 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a:ln>
                  <a:noFill/>
                </a:ln>
                <a:solidFill>
                  <a:prstClr val="black"/>
                </a:solidFill>
                <a:effectLst/>
                <a:uLnTx/>
                <a:uFillTx/>
                <a:ea typeface="+mn-ea"/>
                <a:cs typeface="+mn-cs"/>
              </a:rPr>
              <a:t>(a) 3 (b) 2 (c) 6 (d) 8</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300" b="0" i="0" u="none" strike="noStrike" kern="1200" cap="none" spc="0" normalizeH="0" baseline="0" noProof="0" dirty="0">
                <a:ln>
                  <a:noFill/>
                </a:ln>
                <a:solidFill>
                  <a:prstClr val="black"/>
                </a:solidFill>
                <a:effectLst/>
                <a:uLnTx/>
                <a:uFillTx/>
                <a:ea typeface="+mn-ea"/>
                <a:cs typeface="+mn-cs"/>
              </a:rPr>
              <a:t>Example 5: Fill in the blanks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a:ln>
                  <a:noFill/>
                </a:ln>
                <a:solidFill>
                  <a:prstClr val="black"/>
                </a:solidFill>
                <a:effectLst/>
                <a:uLnTx/>
                <a:uFillTx/>
                <a:ea typeface="+mn-ea"/>
                <a:cs typeface="+mn-cs"/>
              </a:rPr>
              <a:t>(ii) If </a:t>
            </a:r>
            <a:r>
              <a:rPr kumimoji="0" lang="en-US" sz="2300" b="0" i="1" u="none" strike="noStrike" kern="1200" cap="none" spc="0" normalizeH="0" baseline="0" noProof="0" dirty="0">
                <a:ln>
                  <a:noFill/>
                </a:ln>
                <a:solidFill>
                  <a:prstClr val="black"/>
                </a:solidFill>
                <a:effectLst/>
                <a:uLnTx/>
                <a:uFillTx/>
                <a:ea typeface="+mn-ea"/>
                <a:cs typeface="+mn-cs"/>
              </a:rPr>
              <a:t>a</a:t>
            </a:r>
            <a:r>
              <a:rPr kumimoji="0" lang="en-US" sz="2300" b="0" i="0" u="none" strike="noStrike" kern="1200" cap="none" spc="0" normalizeH="0" baseline="0" noProof="0" dirty="0">
                <a:ln>
                  <a:noFill/>
                </a:ln>
                <a:solidFill>
                  <a:prstClr val="black"/>
                </a:solidFill>
                <a:effectLst/>
                <a:uLnTx/>
                <a:uFillTx/>
                <a:ea typeface="+mn-ea"/>
                <a:cs typeface="+mn-cs"/>
              </a:rPr>
              <a:t>/</a:t>
            </a:r>
            <a:r>
              <a:rPr kumimoji="0" lang="en-US" sz="2300" b="0" i="1" u="none" strike="noStrike" kern="1200" cap="none" spc="0" normalizeH="0" baseline="0" noProof="0" dirty="0">
                <a:ln>
                  <a:noFill/>
                </a:ln>
                <a:solidFill>
                  <a:prstClr val="black"/>
                </a:solidFill>
                <a:effectLst/>
                <a:uLnTx/>
                <a:uFillTx/>
                <a:ea typeface="+mn-ea"/>
                <a:cs typeface="+mn-cs"/>
              </a:rPr>
              <a:t>b </a:t>
            </a:r>
            <a:r>
              <a:rPr kumimoji="0" lang="en-US" sz="2300" b="0" i="0" u="none" strike="noStrike" kern="1200" cap="none" spc="0" normalizeH="0" baseline="0" noProof="0" dirty="0">
                <a:ln>
                  <a:noFill/>
                </a:ln>
                <a:solidFill>
                  <a:prstClr val="black"/>
                </a:solidFill>
                <a:effectLst/>
                <a:uLnTx/>
                <a:uFillTx/>
                <a:ea typeface="+mn-ea"/>
                <a:cs typeface="+mn-cs"/>
              </a:rPr>
              <a:t>= </a:t>
            </a:r>
            <a:r>
              <a:rPr kumimoji="0" lang="en-US" sz="2300" b="0" i="1" u="none" strike="noStrike" kern="1200" cap="none" spc="0" normalizeH="0" baseline="0" noProof="0" dirty="0">
                <a:ln>
                  <a:noFill/>
                </a:ln>
                <a:solidFill>
                  <a:prstClr val="black"/>
                </a:solidFill>
                <a:effectLst/>
                <a:uLnTx/>
                <a:uFillTx/>
                <a:ea typeface="+mn-ea"/>
                <a:cs typeface="+mn-cs"/>
              </a:rPr>
              <a:t>c</a:t>
            </a:r>
            <a:r>
              <a:rPr kumimoji="0" lang="en-US" sz="2300" b="0" i="0" u="none" strike="noStrike" kern="1200" cap="none" spc="0" normalizeH="0" baseline="0" noProof="0" dirty="0">
                <a:ln>
                  <a:noFill/>
                </a:ln>
                <a:solidFill>
                  <a:prstClr val="black"/>
                </a:solidFill>
                <a:effectLst/>
                <a:uLnTx/>
                <a:uFillTx/>
                <a:ea typeface="+mn-ea"/>
                <a:cs typeface="+mn-cs"/>
              </a:rPr>
              <a:t>/</a:t>
            </a:r>
            <a:r>
              <a:rPr kumimoji="0" lang="en-US" sz="2300" b="0" i="1" u="none" strike="noStrike" kern="1200" cap="none" spc="0" normalizeH="0" baseline="0" noProof="0" dirty="0">
                <a:ln>
                  <a:noFill/>
                </a:ln>
                <a:solidFill>
                  <a:prstClr val="black"/>
                </a:solidFill>
                <a:effectLst/>
                <a:uLnTx/>
                <a:uFillTx/>
                <a:ea typeface="+mn-ea"/>
                <a:cs typeface="+mn-cs"/>
              </a:rPr>
              <a:t>d</a:t>
            </a:r>
            <a:r>
              <a:rPr kumimoji="0" lang="en-US" sz="2300" b="0" i="0" u="none" strike="noStrike" kern="1200" cap="none" spc="0" normalizeH="0" baseline="0" noProof="0" dirty="0">
                <a:ln>
                  <a:noFill/>
                </a:ln>
                <a:solidFill>
                  <a:prstClr val="black"/>
                </a:solidFill>
                <a:effectLst/>
                <a:uLnTx/>
                <a:uFillTx/>
                <a:ea typeface="+mn-ea"/>
                <a:cs typeface="+mn-cs"/>
              </a:rPr>
              <a:t>, then (</a:t>
            </a:r>
            <a:r>
              <a:rPr kumimoji="0" lang="en-US" sz="2300" b="0" i="1" u="none" strike="noStrike" kern="1200" cap="none" spc="0" normalizeH="0" baseline="0" noProof="0" dirty="0">
                <a:ln>
                  <a:noFill/>
                </a:ln>
                <a:solidFill>
                  <a:prstClr val="black"/>
                </a:solidFill>
                <a:effectLst/>
                <a:uLnTx/>
                <a:uFillTx/>
                <a:ea typeface="+mn-ea"/>
                <a:cs typeface="+mn-cs"/>
              </a:rPr>
              <a:t>a </a:t>
            </a:r>
            <a:r>
              <a:rPr kumimoji="0" lang="en-US" sz="2300" b="0" i="0" u="none" strike="noStrike" kern="1200" cap="none" spc="0" normalizeH="0" baseline="0" noProof="0" dirty="0">
                <a:ln>
                  <a:noFill/>
                </a:ln>
                <a:solidFill>
                  <a:prstClr val="black"/>
                </a:solidFill>
                <a:effectLst/>
                <a:uLnTx/>
                <a:uFillTx/>
                <a:ea typeface="+mn-ea"/>
                <a:cs typeface="+mn-cs"/>
              </a:rPr>
              <a:t>+ </a:t>
            </a:r>
            <a:r>
              <a:rPr kumimoji="0" lang="en-US" sz="2300" b="0" i="1" u="none" strike="noStrike" kern="1200" cap="none" spc="0" normalizeH="0" baseline="0" noProof="0" dirty="0">
                <a:ln>
                  <a:noFill/>
                </a:ln>
                <a:solidFill>
                  <a:prstClr val="black"/>
                </a:solidFill>
                <a:effectLst/>
                <a:uLnTx/>
                <a:uFillTx/>
                <a:ea typeface="+mn-ea"/>
                <a:cs typeface="+mn-cs"/>
              </a:rPr>
              <a:t>b</a:t>
            </a:r>
            <a:r>
              <a:rPr kumimoji="0" lang="en-US" sz="2300" b="0" i="0" u="none" strike="noStrike" kern="1200" cap="none" spc="0" normalizeH="0" baseline="0" noProof="0" dirty="0">
                <a:ln>
                  <a:noFill/>
                </a:ln>
                <a:solidFill>
                  <a:prstClr val="black"/>
                </a:solidFill>
                <a:effectLst/>
                <a:uLnTx/>
                <a:uFillTx/>
                <a:ea typeface="+mn-ea"/>
                <a:cs typeface="+mn-cs"/>
              </a:rPr>
              <a:t>)/(</a:t>
            </a:r>
            <a:r>
              <a:rPr kumimoji="0" lang="en-US" sz="2300" b="0" i="1" u="none" strike="noStrike" kern="1200" cap="none" spc="0" normalizeH="0" baseline="0" noProof="0" dirty="0">
                <a:ln>
                  <a:noFill/>
                </a:ln>
                <a:solidFill>
                  <a:prstClr val="black"/>
                </a:solidFill>
                <a:effectLst/>
                <a:uLnTx/>
                <a:uFillTx/>
                <a:ea typeface="+mn-ea"/>
                <a:cs typeface="+mn-cs"/>
              </a:rPr>
              <a:t>a </a:t>
            </a:r>
            <a:r>
              <a:rPr kumimoji="0" lang="en-US" sz="2300" b="0" i="0" u="none" strike="noStrike" kern="1200" cap="none" spc="0" normalizeH="0" baseline="0" noProof="0" dirty="0">
                <a:ln>
                  <a:noFill/>
                </a:ln>
                <a:solidFill>
                  <a:prstClr val="black"/>
                </a:solidFill>
                <a:effectLst/>
                <a:uLnTx/>
                <a:uFillTx/>
                <a:ea typeface="+mn-ea"/>
                <a:cs typeface="+mn-cs"/>
              </a:rPr>
              <a:t>– </a:t>
            </a:r>
            <a:r>
              <a:rPr kumimoji="0" lang="en-US" sz="2300" b="0" i="1" u="none" strike="noStrike" kern="1200" cap="none" spc="0" normalizeH="0" baseline="0" noProof="0" dirty="0">
                <a:ln>
                  <a:noFill/>
                </a:ln>
                <a:solidFill>
                  <a:prstClr val="black"/>
                </a:solidFill>
                <a:effectLst/>
                <a:uLnTx/>
                <a:uFillTx/>
                <a:ea typeface="+mn-ea"/>
                <a:cs typeface="+mn-cs"/>
              </a:rPr>
              <a:t>b</a:t>
            </a:r>
            <a:r>
              <a:rPr kumimoji="0" lang="en-US" sz="2300" b="0" i="0" u="none" strike="noStrike" kern="1200" cap="none" spc="0" normalizeH="0" baseline="0" noProof="0" dirty="0">
                <a:ln>
                  <a:noFill/>
                </a:ln>
                <a:solidFill>
                  <a:prstClr val="black"/>
                </a:solidFill>
                <a:effectLst/>
                <a:uLnTx/>
                <a:uFillTx/>
                <a:ea typeface="+mn-ea"/>
                <a:cs typeface="+mn-cs"/>
              </a:rPr>
              <a:t>) = ____</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a:ln>
                  <a:noFill/>
                </a:ln>
                <a:solidFill>
                  <a:prstClr val="black"/>
                </a:solidFill>
                <a:effectLst/>
                <a:uLnTx/>
                <a:uFillTx/>
                <a:ea typeface="+mn-ea"/>
                <a:cs typeface="+mn-cs"/>
              </a:rPr>
              <a:t>(iii) By dividing Rs. 688 in the ratio 5:3 we get Rs.</a:t>
            </a:r>
            <a:r>
              <a:rPr kumimoji="0" lang="en-US" sz="2300" b="0" i="0" u="none" strike="noStrike" kern="1200" cap="none" spc="0" normalizeH="0" baseline="0" noProof="0" dirty="0">
                <a:ln>
                  <a:noFill/>
                </a:ln>
                <a:solidFill>
                  <a:prstClr val="black"/>
                </a:solidFill>
                <a:effectLst/>
                <a:uLnTx/>
                <a:uFillTx/>
                <a:latin typeface="Calibri"/>
                <a:ea typeface="+mn-ea"/>
                <a:cs typeface="+mn-cs"/>
              </a:rPr>
              <a:t> .____</a:t>
            </a:r>
            <a:r>
              <a:rPr kumimoji="0" lang="en-US" sz="2300" b="0" i="0" u="none" strike="noStrike" kern="1200" cap="none" spc="0" normalizeH="0" baseline="0" noProof="0" dirty="0">
                <a:ln>
                  <a:noFill/>
                </a:ln>
                <a:solidFill>
                  <a:prstClr val="black"/>
                </a:solidFill>
                <a:effectLst/>
                <a:uLnTx/>
                <a:uFillTx/>
                <a:ea typeface="+mn-ea"/>
                <a:cs typeface="+mn-cs"/>
              </a:rPr>
              <a:t>and Rs.____</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300" b="0"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ea typeface="+mn-ea"/>
                <a:cs typeface="+mn-cs"/>
              </a:rPr>
              <a:t>Example 6: If x: y = 5: 2, then (8x + 9y): (8x + 2y) is:</a:t>
            </a:r>
          </a:p>
          <a:p>
            <a:pPr marL="342900" marR="0" lvl="0" indent="-342900" algn="l" defTabSz="914400" rtl="0" eaLnBrk="1" fontAlgn="auto" latinLnBrk="0" hangingPunct="1">
              <a:lnSpc>
                <a:spcPct val="100000"/>
              </a:lnSpc>
              <a:spcBef>
                <a:spcPts val="0"/>
              </a:spcBef>
              <a:spcAft>
                <a:spcPts val="0"/>
              </a:spcAft>
              <a:buClrTx/>
              <a:buSzTx/>
              <a:buFontTx/>
              <a:buAutoNum type="alphaLcParenR"/>
              <a:tabLst/>
              <a:defRPr/>
            </a:pPr>
            <a:r>
              <a:rPr kumimoji="0" lang="en-US" sz="2300" b="0" i="0" u="none" strike="noStrike" kern="1200" cap="none" spc="0" normalizeH="0" baseline="0" noProof="0" dirty="0">
                <a:ln>
                  <a:noFill/>
                </a:ln>
                <a:solidFill>
                  <a:prstClr val="black"/>
                </a:solidFill>
                <a:effectLst/>
                <a:uLnTx/>
                <a:uFillTx/>
                <a:ea typeface="+mn-ea"/>
                <a:cs typeface="+mn-cs"/>
              </a:rPr>
              <a:t>22:29	b) 26:61</a:t>
            </a:r>
          </a:p>
          <a:p>
            <a:pPr marL="342900" marR="0" lvl="0" indent="-342900" algn="l" defTabSz="914400" rtl="0" eaLnBrk="1" fontAlgn="auto" latinLnBrk="0" hangingPunct="1">
              <a:lnSpc>
                <a:spcPct val="100000"/>
              </a:lnSpc>
              <a:spcBef>
                <a:spcPts val="0"/>
              </a:spcBef>
              <a:spcAft>
                <a:spcPts val="0"/>
              </a:spcAft>
              <a:buClrTx/>
              <a:buSzTx/>
              <a:buFontTx/>
              <a:buAutoNum type="alphaLcParenR"/>
              <a:tabLst/>
              <a:defRPr/>
            </a:pPr>
            <a:r>
              <a:rPr kumimoji="0" lang="en-US" sz="2300" b="0" i="0" u="none" strike="noStrike" kern="1200" cap="none" spc="0" normalizeH="0" baseline="0" noProof="0" dirty="0">
                <a:ln>
                  <a:noFill/>
                </a:ln>
                <a:solidFill>
                  <a:prstClr val="black"/>
                </a:solidFill>
                <a:effectLst/>
                <a:uLnTx/>
                <a:uFillTx/>
                <a:ea typeface="+mn-ea"/>
                <a:cs typeface="+mn-cs"/>
              </a:rPr>
              <a:t>c) 29: 22	d) 61: 26</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ea typeface="+mn-ea"/>
                <a:cs typeface="+mn-cs"/>
              </a:rPr>
              <a:t>Example 7: If (x: y) = 2: 1. Then (x</a:t>
            </a:r>
            <a:r>
              <a:rPr kumimoji="0" lang="en-US" sz="2300" b="0" i="0" u="none" strike="noStrike" kern="1200" cap="none" spc="0" normalizeH="0" baseline="30000" noProof="0" dirty="0">
                <a:ln>
                  <a:noFill/>
                </a:ln>
                <a:solidFill>
                  <a:prstClr val="black"/>
                </a:solidFill>
                <a:effectLst/>
                <a:uLnTx/>
                <a:uFillTx/>
                <a:ea typeface="+mn-ea"/>
                <a:cs typeface="+mn-cs"/>
              </a:rPr>
              <a:t>2</a:t>
            </a:r>
            <a:r>
              <a:rPr kumimoji="0" lang="en-US" sz="2300" b="0" i="0" u="none" strike="noStrike" kern="1200" cap="none" spc="0" normalizeH="0" baseline="0" noProof="0" dirty="0">
                <a:ln>
                  <a:noFill/>
                </a:ln>
                <a:solidFill>
                  <a:prstClr val="black"/>
                </a:solidFill>
                <a:effectLst/>
                <a:uLnTx/>
                <a:uFillTx/>
                <a:ea typeface="+mn-ea"/>
                <a:cs typeface="+mn-cs"/>
              </a:rPr>
              <a:t> – y</a:t>
            </a:r>
            <a:r>
              <a:rPr kumimoji="0" lang="en-US" sz="2300" b="0" i="0" u="none" strike="noStrike" kern="1200" cap="none" spc="0" normalizeH="0" baseline="30000" noProof="0" dirty="0">
                <a:ln>
                  <a:noFill/>
                </a:ln>
                <a:solidFill>
                  <a:prstClr val="black"/>
                </a:solidFill>
                <a:effectLst/>
                <a:uLnTx/>
                <a:uFillTx/>
                <a:ea typeface="+mn-ea"/>
                <a:cs typeface="+mn-cs"/>
              </a:rPr>
              <a:t>2</a:t>
            </a:r>
            <a:r>
              <a:rPr kumimoji="0" lang="en-US" sz="2300" b="0" i="0" u="none" strike="noStrike" kern="1200" cap="none" spc="0" normalizeH="0" baseline="0" noProof="0" dirty="0">
                <a:ln>
                  <a:noFill/>
                </a:ln>
                <a:solidFill>
                  <a:prstClr val="black"/>
                </a:solidFill>
                <a:effectLst/>
                <a:uLnTx/>
                <a:uFillTx/>
                <a:ea typeface="+mn-ea"/>
                <a:cs typeface="+mn-cs"/>
              </a:rPr>
              <a:t>): (x</a:t>
            </a:r>
            <a:r>
              <a:rPr kumimoji="0" lang="en-US" sz="2300" b="0" i="0" u="none" strike="noStrike" kern="1200" cap="none" spc="0" normalizeH="0" baseline="30000" noProof="0" dirty="0">
                <a:ln>
                  <a:noFill/>
                </a:ln>
                <a:solidFill>
                  <a:prstClr val="black"/>
                </a:solidFill>
                <a:effectLst/>
                <a:uLnTx/>
                <a:uFillTx/>
                <a:ea typeface="+mn-ea"/>
                <a:cs typeface="+mn-cs"/>
              </a:rPr>
              <a:t>2</a:t>
            </a:r>
            <a:r>
              <a:rPr kumimoji="0" lang="en-US" sz="2300" b="0" i="0" u="none" strike="noStrike" kern="1200" cap="none" spc="0" normalizeH="0" baseline="0" noProof="0" dirty="0">
                <a:ln>
                  <a:noFill/>
                </a:ln>
                <a:solidFill>
                  <a:prstClr val="black"/>
                </a:solidFill>
                <a:effectLst/>
                <a:uLnTx/>
                <a:uFillTx/>
                <a:ea typeface="+mn-ea"/>
                <a:cs typeface="+mn-cs"/>
              </a:rPr>
              <a:t> + y</a:t>
            </a:r>
            <a:r>
              <a:rPr kumimoji="0" lang="en-US" sz="2300" b="0" i="0" u="none" strike="noStrike" kern="1200" cap="none" spc="0" normalizeH="0" baseline="30000" noProof="0" dirty="0">
                <a:ln>
                  <a:noFill/>
                </a:ln>
                <a:solidFill>
                  <a:prstClr val="black"/>
                </a:solidFill>
                <a:effectLst/>
                <a:uLnTx/>
                <a:uFillTx/>
                <a:ea typeface="+mn-ea"/>
                <a:cs typeface="+mn-cs"/>
              </a:rPr>
              <a:t>2</a:t>
            </a:r>
            <a:r>
              <a:rPr kumimoji="0" lang="en-US" sz="2300" b="0" i="0" u="none" strike="noStrike" kern="1200" cap="none" spc="0" normalizeH="0" baseline="0" noProof="0" dirty="0">
                <a:ln>
                  <a:noFill/>
                </a:ln>
                <a:solidFill>
                  <a:prstClr val="black"/>
                </a:solidFill>
                <a:effectLst/>
                <a:uLnTx/>
                <a:uFillTx/>
                <a:ea typeface="+mn-ea"/>
                <a:cs typeface="+mn-cs"/>
              </a:rPr>
              <a:t>) is:</a:t>
            </a:r>
          </a:p>
          <a:p>
            <a:pPr marL="342900" marR="0" lvl="0" indent="-342900" algn="l" defTabSz="914400" rtl="0" eaLnBrk="1" fontAlgn="auto" latinLnBrk="0" hangingPunct="1">
              <a:lnSpc>
                <a:spcPct val="100000"/>
              </a:lnSpc>
              <a:spcBef>
                <a:spcPts val="0"/>
              </a:spcBef>
              <a:spcAft>
                <a:spcPts val="0"/>
              </a:spcAft>
              <a:buClrTx/>
              <a:buSzTx/>
              <a:buFontTx/>
              <a:buAutoNum type="alphaLcParenR"/>
              <a:tabLst/>
              <a:defRPr/>
            </a:pPr>
            <a:r>
              <a:rPr kumimoji="0" lang="en-US" sz="2300" b="0" i="0" u="none" strike="noStrike" kern="1200" cap="none" spc="0" normalizeH="0" baseline="0" noProof="0" dirty="0">
                <a:ln>
                  <a:noFill/>
                </a:ln>
                <a:solidFill>
                  <a:prstClr val="black"/>
                </a:solidFill>
                <a:effectLst/>
                <a:uLnTx/>
                <a:uFillTx/>
                <a:ea typeface="+mn-ea"/>
                <a:cs typeface="+mn-cs"/>
              </a:rPr>
              <a:t>3:5		b) 5:3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ea typeface="+mn-ea"/>
                <a:cs typeface="+mn-cs"/>
              </a:rPr>
              <a:t>c) 1:3		d) 3:1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lvl="0" indent="-342900" algn="just">
              <a:lnSpc>
                <a:spcPct val="115000"/>
              </a:lnSpc>
              <a:spcBef>
                <a:spcPts val="400"/>
              </a:spcBef>
              <a:spcAft>
                <a:spcPts val="400"/>
              </a:spcAft>
              <a:buFont typeface="+mj-lt"/>
              <a:buAutoNum type="alphaLcPeriod"/>
            </a:pPr>
            <a:endParaRPr lang="en-IN" sz="1900" dirty="0">
              <a:effectLst/>
              <a:ea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normAutofit fontScale="90000"/>
          </a:bodyPr>
          <a:lstStyle/>
          <a:p>
            <a:r>
              <a:rPr lang="en-US" sz="3600" b="1" dirty="0"/>
              <a:t>solutions- Examples of continued proportion</a:t>
            </a:r>
            <a:endParaRPr lang="en-US" dirty="0"/>
          </a:p>
        </p:txBody>
      </p:sp>
      <p:sp>
        <p:nvSpPr>
          <p:cNvPr id="3" name="Content Placeholder 2"/>
          <p:cNvSpPr>
            <a:spLocks noGrp="1"/>
          </p:cNvSpPr>
          <p:nvPr>
            <p:ph idx="1"/>
          </p:nvPr>
        </p:nvSpPr>
        <p:spPr>
          <a:xfrm>
            <a:off x="457200" y="731838"/>
            <a:ext cx="8229600" cy="5937522"/>
          </a:xfrm>
        </p:spPr>
        <p:txBody>
          <a:bodyPr>
            <a:normAutofit fontScale="70000" lnSpcReduction="20000"/>
          </a:bodyPr>
          <a:lstStyle/>
          <a:p>
            <a:r>
              <a:rPr lang="en-US" sz="2300" b="1" dirty="0"/>
              <a:t>Solution 1: </a:t>
            </a:r>
            <a:r>
              <a:rPr lang="en-US" sz="2300" dirty="0"/>
              <a:t>In this case 2:3 = 3:c and so 2/3 = 3/c which gives c = 9/2 = 4.5</a:t>
            </a:r>
          </a:p>
          <a:p>
            <a:endParaRPr lang="en-US" sz="2300" dirty="0"/>
          </a:p>
          <a:p>
            <a:r>
              <a:rPr lang="en-US" sz="2300" b="1" dirty="0"/>
              <a:t>Solution 2: </a:t>
            </a:r>
            <a:r>
              <a:rPr lang="en-US" sz="2300" dirty="0"/>
              <a:t>In this case 2:3 = c:5 and so, 2/3 = c/5 which gives c= 10/3</a:t>
            </a:r>
          </a:p>
          <a:p>
            <a:endParaRPr lang="en-US" sz="2300" dirty="0"/>
          </a:p>
          <a:p>
            <a:r>
              <a:rPr lang="en-US" sz="2300" b="1" dirty="0"/>
              <a:t>Solution 3: </a:t>
            </a:r>
            <a:r>
              <a:rPr lang="en-US" sz="2300" dirty="0"/>
              <a:t>solve yourself</a:t>
            </a:r>
          </a:p>
          <a:p>
            <a:r>
              <a:rPr lang="en-US" sz="2300" dirty="0"/>
              <a:t>Hint- </a:t>
            </a:r>
            <a:r>
              <a:rPr lang="en-US" sz="2300" dirty="0" err="1"/>
              <a:t>a,b,c,d</a:t>
            </a:r>
            <a:r>
              <a:rPr lang="en-US" sz="2300" dirty="0"/>
              <a:t> are in continue proportion and so a, b, c are also in continue proportion. So, 1</a:t>
            </a:r>
            <a:r>
              <a:rPr lang="en-US" sz="2300" baseline="30000" dirty="0"/>
              <a:t>st</a:t>
            </a:r>
            <a:r>
              <a:rPr lang="en-US" sz="2300" dirty="0"/>
              <a:t> express d in terms of a, b, and c.</a:t>
            </a:r>
          </a:p>
          <a:p>
            <a:r>
              <a:rPr lang="en-US" sz="2300" dirty="0"/>
              <a:t>Then express b in terms of a and c (as </a:t>
            </a:r>
            <a:r>
              <a:rPr lang="en-US" sz="2300" dirty="0" err="1"/>
              <a:t>a,b,c</a:t>
            </a:r>
            <a:r>
              <a:rPr lang="en-US" sz="2300" dirty="0"/>
              <a:t> are in continue proportion)</a:t>
            </a:r>
          </a:p>
          <a:p>
            <a:endParaRPr lang="en-US" sz="230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300" b="1" i="0" u="none" strike="noStrike" kern="1200" cap="none" spc="0" normalizeH="0" baseline="0" noProof="0" dirty="0">
                <a:ln>
                  <a:noFill/>
                </a:ln>
                <a:solidFill>
                  <a:prstClr val="black"/>
                </a:solidFill>
                <a:effectLst/>
                <a:uLnTx/>
                <a:uFillTx/>
                <a:ea typeface="+mn-ea"/>
                <a:cs typeface="+mn-cs"/>
              </a:rPr>
              <a:t>Solution 4: </a:t>
            </a:r>
            <a:r>
              <a:rPr kumimoji="0" lang="en-US" sz="2300" b="0" i="0" u="none" strike="noStrike" kern="1200" cap="none" spc="0" normalizeH="0" baseline="0" noProof="0" dirty="0">
                <a:ln>
                  <a:noFill/>
                </a:ln>
                <a:solidFill>
                  <a:prstClr val="black"/>
                </a:solidFill>
                <a:effectLst/>
                <a:uLnTx/>
                <a:uFillTx/>
                <a:ea typeface="+mn-ea"/>
                <a:cs typeface="+mn-cs"/>
              </a:rPr>
              <a:t>(A + B): (B + C): (C + A) = 4: 9: 11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300" b="0" i="0" u="none" strike="noStrike" kern="1200" cap="none" spc="0" normalizeH="0" baseline="0" noProof="0" dirty="0">
                <a:ln>
                  <a:noFill/>
                </a:ln>
                <a:solidFill>
                  <a:prstClr val="black"/>
                </a:solidFill>
                <a:effectLst/>
                <a:uLnTx/>
                <a:uFillTx/>
                <a:ea typeface="+mn-ea"/>
                <a:cs typeface="+mn-cs"/>
              </a:rPr>
              <a:t>So, let A+ B = 4k, B+C = 9K and C+A = 11k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300" dirty="0">
                <a:solidFill>
                  <a:prstClr val="black"/>
                </a:solidFill>
              </a:rPr>
              <a:t>Adding these 2(A+B+C) = 24k.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300" b="0" i="0" u="none" strike="noStrike" kern="1200" cap="none" spc="0" normalizeH="0" baseline="0" noProof="0" dirty="0">
                <a:ln>
                  <a:noFill/>
                </a:ln>
                <a:solidFill>
                  <a:prstClr val="black"/>
                </a:solidFill>
                <a:effectLst/>
                <a:uLnTx/>
                <a:uFillTx/>
                <a:ea typeface="+mn-ea"/>
                <a:cs typeface="+mn-cs"/>
              </a:rPr>
              <a:t>A + B + C = 24 . So, 24k = 2(24) = 48</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300" dirty="0">
                <a:solidFill>
                  <a:prstClr val="black"/>
                </a:solidFill>
              </a:rPr>
              <a:t>So, K = 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300" b="0" i="0" u="none" strike="noStrike" kern="1200" cap="none" spc="0" normalizeH="0" baseline="0" noProof="0" dirty="0">
                <a:ln>
                  <a:noFill/>
                </a:ln>
                <a:solidFill>
                  <a:prstClr val="black"/>
                </a:solidFill>
                <a:effectLst/>
                <a:uLnTx/>
                <a:uFillTx/>
                <a:ea typeface="+mn-ea"/>
                <a:cs typeface="+mn-cs"/>
              </a:rPr>
              <a:t>B+C = 11k = 22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300" dirty="0">
                <a:solidFill>
                  <a:prstClr val="black"/>
                </a:solidFill>
              </a:rPr>
              <a:t>A = (A+B+C) – (B+C) = 24 – 22 = 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2300"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300" b="1" i="0" u="none" strike="noStrike" kern="1200" cap="none" spc="0" normalizeH="0" baseline="0" noProof="0" dirty="0">
                <a:ln>
                  <a:noFill/>
                </a:ln>
                <a:solidFill>
                  <a:prstClr val="black"/>
                </a:solidFill>
                <a:effectLst/>
                <a:uLnTx/>
                <a:uFillTx/>
                <a:ea typeface="+mn-ea"/>
                <a:cs typeface="+mn-cs"/>
              </a:rPr>
              <a:t>Solution 5: </a:t>
            </a:r>
            <a:r>
              <a:rPr kumimoji="0" lang="en-US" sz="2300" b="0" i="0" u="none" strike="noStrike" kern="1200" cap="none" spc="0" normalizeH="0" baseline="0" noProof="0" dirty="0">
                <a:ln>
                  <a:noFill/>
                </a:ln>
                <a:solidFill>
                  <a:prstClr val="black"/>
                </a:solidFill>
                <a:effectLst/>
                <a:uLnTx/>
                <a:uFillTx/>
                <a:ea typeface="+mn-ea"/>
                <a:cs typeface="+mn-cs"/>
              </a:rPr>
              <a:t>(</a:t>
            </a:r>
            <a:r>
              <a:rPr kumimoji="0" lang="en-US" sz="2300" b="0" i="0" u="none" strike="noStrike" kern="1200" cap="none" spc="0" normalizeH="0" baseline="0" noProof="0" dirty="0" err="1">
                <a:ln>
                  <a:noFill/>
                </a:ln>
                <a:solidFill>
                  <a:prstClr val="black"/>
                </a:solidFill>
                <a:effectLst/>
                <a:uLnTx/>
                <a:uFillTx/>
                <a:ea typeface="+mn-ea"/>
                <a:cs typeface="+mn-cs"/>
              </a:rPr>
              <a:t>i</a:t>
            </a:r>
            <a:r>
              <a:rPr kumimoji="0" lang="en-US" sz="2300" b="0" i="0" u="none" strike="noStrike" kern="1200" cap="none" spc="0" normalizeH="0" baseline="0" noProof="0" dirty="0">
                <a:ln>
                  <a:noFill/>
                </a:ln>
                <a:solidFill>
                  <a:prstClr val="black"/>
                </a:solidFill>
                <a:effectLst/>
                <a:uLnTx/>
                <a:uFillTx/>
                <a:ea typeface="+mn-ea"/>
                <a:cs typeface="+mn-cs"/>
              </a:rPr>
              <a:t>) (</a:t>
            </a:r>
            <a:r>
              <a:rPr lang="en-US" sz="2300" i="1" dirty="0">
                <a:solidFill>
                  <a:prstClr val="black"/>
                </a:solidFill>
              </a:rPr>
              <a:t>c</a:t>
            </a:r>
            <a:r>
              <a:rPr kumimoji="0" lang="en-US" sz="2300" b="0" i="1" u="none" strike="noStrike" kern="1200" cap="none" spc="0" normalizeH="0" baseline="0" noProof="0" dirty="0">
                <a:ln>
                  <a:noFill/>
                </a:ln>
                <a:solidFill>
                  <a:prstClr val="black"/>
                </a:solidFill>
                <a:effectLst/>
                <a:uLnTx/>
                <a:uFillTx/>
                <a:ea typeface="+mn-ea"/>
                <a:cs typeface="+mn-cs"/>
              </a:rPr>
              <a:t> </a:t>
            </a:r>
            <a:r>
              <a:rPr kumimoji="0" lang="en-US" sz="2300" b="0" i="0" u="none" strike="noStrike" kern="1200" cap="none" spc="0" normalizeH="0" baseline="0" noProof="0" dirty="0">
                <a:ln>
                  <a:noFill/>
                </a:ln>
                <a:solidFill>
                  <a:prstClr val="black"/>
                </a:solidFill>
                <a:effectLst/>
                <a:uLnTx/>
                <a:uFillTx/>
                <a:ea typeface="+mn-ea"/>
                <a:cs typeface="+mn-cs"/>
              </a:rPr>
              <a:t>+ </a:t>
            </a:r>
            <a:r>
              <a:rPr lang="en-US" sz="2300" i="1" dirty="0">
                <a:solidFill>
                  <a:prstClr val="black"/>
                </a:solidFill>
              </a:rPr>
              <a:t>d</a:t>
            </a:r>
            <a:r>
              <a:rPr kumimoji="0" lang="en-US" sz="2300" b="0" i="0" u="none" strike="noStrike" kern="1200" cap="none" spc="0" normalizeH="0" baseline="0" noProof="0" dirty="0">
                <a:ln>
                  <a:noFill/>
                </a:ln>
                <a:solidFill>
                  <a:prstClr val="black"/>
                </a:solidFill>
                <a:effectLst/>
                <a:uLnTx/>
                <a:uFillTx/>
                <a:ea typeface="+mn-ea"/>
                <a:cs typeface="+mn-cs"/>
              </a:rPr>
              <a:t>)/(</a:t>
            </a:r>
            <a:r>
              <a:rPr lang="en-US" sz="2300" i="1" dirty="0">
                <a:solidFill>
                  <a:prstClr val="black"/>
                </a:solidFill>
              </a:rPr>
              <a:t>c</a:t>
            </a:r>
            <a:r>
              <a:rPr kumimoji="0" lang="en-US" sz="2300" b="0" i="1" u="none" strike="noStrike" kern="1200" cap="none" spc="0" normalizeH="0" baseline="0" noProof="0" dirty="0">
                <a:ln>
                  <a:noFill/>
                </a:ln>
                <a:solidFill>
                  <a:prstClr val="black"/>
                </a:solidFill>
                <a:effectLst/>
                <a:uLnTx/>
                <a:uFillTx/>
                <a:ea typeface="+mn-ea"/>
                <a:cs typeface="+mn-cs"/>
              </a:rPr>
              <a:t> </a:t>
            </a:r>
            <a:r>
              <a:rPr kumimoji="0" lang="en-US" sz="2300" b="0" i="0" u="none" strike="noStrike" kern="1200" cap="none" spc="0" normalizeH="0" baseline="0" noProof="0" dirty="0">
                <a:ln>
                  <a:noFill/>
                </a:ln>
                <a:solidFill>
                  <a:prstClr val="black"/>
                </a:solidFill>
                <a:effectLst/>
                <a:uLnTx/>
                <a:uFillTx/>
                <a:ea typeface="+mn-ea"/>
                <a:cs typeface="+mn-cs"/>
              </a:rPr>
              <a:t>– </a:t>
            </a:r>
            <a:r>
              <a:rPr lang="en-US" sz="2300" i="1" dirty="0">
                <a:solidFill>
                  <a:prstClr val="black"/>
                </a:solidFill>
              </a:rPr>
              <a:t>d</a:t>
            </a:r>
            <a:r>
              <a:rPr kumimoji="0" lang="en-US" sz="2300" b="0" i="0" u="none" strike="noStrike" kern="1200" cap="none" spc="0" normalizeH="0" baseline="0" noProof="0" dirty="0">
                <a:ln>
                  <a:noFill/>
                </a:ln>
                <a:solidFill>
                  <a:prstClr val="black"/>
                </a:solidFill>
                <a:effectLst/>
                <a:uLnTx/>
                <a:uFillTx/>
                <a:ea typeface="+mn-ea"/>
                <a:cs typeface="+mn-cs"/>
              </a:rPr>
              <a:t>) = (ii)  Let A+ B =  688 and A:B = 5:3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300" dirty="0">
                <a:solidFill>
                  <a:prstClr val="black"/>
                </a:solidFill>
              </a:rPr>
              <a:t>So, A = 5k and B = 3k. So, 8k = 688. Hence, k = 86.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300" b="0" i="0" u="none" strike="noStrike" kern="1200" cap="none" spc="0" normalizeH="0" baseline="0" noProof="0" dirty="0">
                <a:ln>
                  <a:noFill/>
                </a:ln>
                <a:solidFill>
                  <a:prstClr val="black"/>
                </a:solidFill>
                <a:effectLst/>
                <a:uLnTx/>
                <a:uFillTx/>
                <a:ea typeface="+mn-ea"/>
                <a:cs typeface="+mn-cs"/>
              </a:rPr>
              <a:t>A = 430 and B = 258</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300" b="1"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ea typeface="+mn-ea"/>
                <a:cs typeface="+mn-cs"/>
              </a:rPr>
              <a:t>Solution 6: </a:t>
            </a:r>
            <a:r>
              <a:rPr kumimoji="0" lang="en-US" sz="2300" b="0" i="0" u="none" strike="noStrike" kern="1200" cap="none" spc="0" normalizeH="0" baseline="0" noProof="0" dirty="0">
                <a:ln>
                  <a:noFill/>
                </a:ln>
                <a:solidFill>
                  <a:prstClr val="black"/>
                </a:solidFill>
                <a:effectLst/>
                <a:uLnTx/>
                <a:uFillTx/>
                <a:ea typeface="+mn-ea"/>
                <a:cs typeface="+mn-cs"/>
              </a:rPr>
              <a:t>Let x = 5k and y = 2k and solve it yourself (Answer 29:22)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1" i="0" u="none" strike="noStrike" kern="1200" cap="none" spc="0" normalizeH="0" baseline="0" noProof="0" dirty="0">
                <a:ln>
                  <a:noFill/>
                </a:ln>
                <a:solidFill>
                  <a:prstClr val="black"/>
                </a:solidFill>
                <a:effectLst/>
                <a:uLnTx/>
                <a:uFillTx/>
                <a:latin typeface="Calibri"/>
                <a:ea typeface="+mn-ea"/>
                <a:cs typeface="+mn-cs"/>
              </a:rPr>
              <a:t>Solution 7: </a:t>
            </a:r>
            <a:r>
              <a:rPr kumimoji="0" lang="en-US" sz="2300" b="0" i="0" u="none" strike="noStrike" kern="1200" cap="none" spc="0" normalizeH="0" baseline="0" noProof="0" dirty="0">
                <a:ln>
                  <a:noFill/>
                </a:ln>
                <a:solidFill>
                  <a:prstClr val="black"/>
                </a:solidFill>
                <a:effectLst/>
                <a:uLnTx/>
                <a:uFillTx/>
                <a:latin typeface="Calibri"/>
                <a:ea typeface="+mn-ea"/>
                <a:cs typeface="+mn-cs"/>
              </a:rPr>
              <a:t>Let x = 2k and y = k and solve it yourself (Answer 3:5)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prstClr val="black"/>
              </a:solidFill>
              <a:effectLst/>
              <a:uLnTx/>
              <a:uFillTx/>
              <a:ea typeface="+mn-ea"/>
              <a:cs typeface="+mn-cs"/>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39383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2836</TotalTime>
  <Words>7146</Words>
  <Application>Microsoft Office PowerPoint</Application>
  <PresentationFormat>On-screen Show (4:3)</PresentationFormat>
  <Paragraphs>418</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Verdana</vt:lpstr>
      <vt:lpstr>Office Theme</vt:lpstr>
      <vt:lpstr> Ratio and Proportion</vt:lpstr>
      <vt:lpstr>Ratio </vt:lpstr>
      <vt:lpstr> Problems based on ratio and its properties </vt:lpstr>
      <vt:lpstr> Solutions </vt:lpstr>
      <vt:lpstr> Solutions </vt:lpstr>
      <vt:lpstr>Proportion </vt:lpstr>
      <vt:lpstr>PowerPoint Presentation</vt:lpstr>
      <vt:lpstr>Examples of continued proportion </vt:lpstr>
      <vt:lpstr>solutions- Examples of continued proportion</vt:lpstr>
      <vt:lpstr>Problems based on Race and games- concept (4th property of ratio) </vt:lpstr>
      <vt:lpstr>PowerPoint Presentation</vt:lpstr>
      <vt:lpstr>PowerPoint Presentation</vt:lpstr>
      <vt:lpstr>Problems based on Race and games- example 1 </vt:lpstr>
      <vt:lpstr>Problems based on Race and games- example 1 </vt:lpstr>
      <vt:lpstr>Problems based on Race and games- example 2 </vt:lpstr>
      <vt:lpstr>Problems based on Race and games- example 2 </vt:lpstr>
      <vt:lpstr>Problems on Race and Game</vt:lpstr>
      <vt:lpstr>PowerPoint Presentation</vt:lpstr>
      <vt:lpstr>Problems based on Value and number of coins- concept and description</vt:lpstr>
      <vt:lpstr>Problems based on Value and number of coins- Example</vt:lpstr>
      <vt:lpstr>Problems based on Value and number of coins- Example</vt:lpstr>
      <vt:lpstr>Problems on Coins</vt:lpstr>
      <vt:lpstr>Partnership- simple and compound </vt:lpstr>
      <vt:lpstr>Simple Partnership </vt:lpstr>
      <vt:lpstr>Example of simple partnership</vt:lpstr>
      <vt:lpstr>Example of simple partnership</vt:lpstr>
      <vt:lpstr>Compound Partnership</vt:lpstr>
      <vt:lpstr>Example of compound partnership</vt:lpstr>
      <vt:lpstr>Example of compound partnership</vt:lpstr>
      <vt:lpstr>Variation </vt:lpstr>
      <vt:lpstr>Problems based on variation</vt:lpstr>
      <vt:lpstr>Problems based on variation</vt:lpstr>
      <vt:lpstr>Example of Miscellaneous problem</vt:lpstr>
      <vt:lpstr>Example of Miscellaneous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dc:title>
  <dc:creator>DELL</dc:creator>
  <cp:lastModifiedBy>Mr. Narendra Bisht</cp:lastModifiedBy>
  <cp:revision>68</cp:revision>
  <dcterms:created xsi:type="dcterms:W3CDTF">2006-08-16T00:00:00Z</dcterms:created>
  <dcterms:modified xsi:type="dcterms:W3CDTF">2021-08-27T15:22:07Z</dcterms:modified>
</cp:coreProperties>
</file>