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339" r:id="rId5"/>
    <p:sldId id="338" r:id="rId6"/>
    <p:sldId id="340" r:id="rId7"/>
    <p:sldId id="258" r:id="rId8"/>
    <p:sldId id="330" r:id="rId9"/>
    <p:sldId id="311" r:id="rId10"/>
    <p:sldId id="331" r:id="rId11"/>
    <p:sldId id="315" r:id="rId12"/>
    <p:sldId id="332" r:id="rId13"/>
    <p:sldId id="320" r:id="rId14"/>
    <p:sldId id="333" r:id="rId15"/>
    <p:sldId id="334" r:id="rId1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39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915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4218" y="8426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92125" y="414210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971534" y="4199925"/>
            <a:ext cx="38011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Deepankar Sharma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670" y="343535"/>
            <a:ext cx="41732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Physical Structure of Our Solution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698500"/>
            <a:ext cx="4841240" cy="4369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149725" y="1814195"/>
            <a:ext cx="480885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Operations/Functions/Use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182110" y="2799080"/>
            <a:ext cx="4809490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Facial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Voice Mood Detection Classifier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Customized AI Assistant using RL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Recommendation System for arbitary actions (identify genre) 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Instead of building everything from scratch , we can leverage already available cloud APIs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71550" y="1605280"/>
            <a:ext cx="1675130" cy="72898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Cloud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community environment will make this app dedicated for the purpose of parenting where people can interact with other parents.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094865" y="3169285"/>
            <a:ext cx="1631315" cy="73660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Community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2457" y="1438275"/>
            <a:ext cx="3394133" cy="1238250"/>
            <a:chOff x="7689" y="2265"/>
            <a:chExt cx="5345" cy="1950"/>
          </a:xfrm>
        </p:grpSpPr>
        <p:sp>
          <p:nvSpPr>
            <p:cNvPr id="121" name="任意多边形 120"/>
            <p:cNvSpPr/>
            <p:nvPr/>
          </p:nvSpPr>
          <p:spPr>
            <a:xfrm flipH="1">
              <a:off x="7689" y="2931"/>
              <a:ext cx="1706" cy="540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Being built upon RL the system will learn according the child specifically so it will always be flexible and customized to the indivisual child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solidFill>
                <a:srgbClr val="FC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Customizable</a:t>
              </a:r>
              <a:endPara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Operations/Functions/Use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56555" y="2764790"/>
            <a:ext cx="3129915" cy="1677670"/>
            <a:chOff x="8105" y="1331"/>
            <a:chExt cx="4929" cy="2642"/>
          </a:xfrm>
        </p:grpSpPr>
        <p:sp>
          <p:nvSpPr>
            <p:cNvPr id="4" name="任意多边形 120"/>
            <p:cNvSpPr/>
            <p:nvPr/>
          </p:nvSpPr>
          <p:spPr>
            <a:xfrm rot="13680000" flipH="1">
              <a:off x="7553" y="1882"/>
              <a:ext cx="2004" cy="901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Later Objective but it’s about deploying the app into  customized robots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FCFB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Deployable</a:t>
              </a:r>
              <a:endPara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42765" y="2016760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90" y="2570480"/>
            <a:ext cx="2441575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en-US" altLang="zh-CN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48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396" y="392167"/>
            <a:ext cx="4336034" cy="4139193"/>
            <a:chOff x="7017" y="1441"/>
            <a:chExt cx="6828" cy="6518"/>
          </a:xfrm>
        </p:grpSpPr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7017" y="1441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017" y="157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221" y="1648"/>
              <a:ext cx="48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Why Patent?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7017" y="2610"/>
              <a:ext cx="820" cy="820"/>
            </a:xfrm>
            <a:prstGeom prst="ellipse">
              <a:avLst/>
            </a:prstGeom>
            <a:noFill/>
            <a:ln>
              <a:solidFill>
                <a:srgbClr val="EA551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17" y="274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21" y="2818"/>
              <a:ext cx="562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Problem Identification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7017" y="3756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017" y="3891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8221" y="3928"/>
              <a:ext cx="49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Prior Existing Solution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17" y="4890"/>
              <a:ext cx="5173" cy="820"/>
              <a:chOff x="7017" y="4890"/>
              <a:chExt cx="5173" cy="820"/>
            </a:xfrm>
          </p:grpSpPr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7017" y="4890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017" y="5025"/>
                <a:ext cx="82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04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221" y="4949"/>
                <a:ext cx="3969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Physical Structure of our Solution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7017" y="6024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7017" y="6159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8221" y="6120"/>
              <a:ext cx="39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Operation/Function/Use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087" y="7139"/>
              <a:ext cx="5103" cy="820"/>
              <a:chOff x="7087" y="5012"/>
              <a:chExt cx="5103" cy="820"/>
            </a:xfrm>
          </p:grpSpPr>
          <p:sp>
            <p:nvSpPr>
              <p:cNvPr id="6" name="Oval 14"/>
              <p:cNvSpPr>
                <a:spLocks noChangeArrowheads="1"/>
              </p:cNvSpPr>
              <p:nvPr/>
            </p:nvSpPr>
            <p:spPr bwMode="auto">
              <a:xfrm>
                <a:off x="7087" y="5012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7087" y="5126"/>
                <a:ext cx="820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06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221" y="5198"/>
                <a:ext cx="396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Feedback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bldLvl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 Patent?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Granting of a property right to an inventor by sovereign authority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Provides Exclusive Right to prevent others from taking advantage of your invention.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Can take legal actions against people who are using your patented invention without permission.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How can we file a Patent?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9795" y="1202690"/>
            <a:ext cx="738187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Disclosure of the Invention ----&gt; detailed explanation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signing of a Non-Disclosure Agreement with your Patent Agent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can go with non-disclosure within university premises (</a:t>
            </a:r>
            <a:r>
              <a:rPr lang="en-US" altLang="zh-CN" sz="1600" dirty="0" smtClean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depends</a:t>
            </a:r>
            <a:r>
              <a:rPr lang="en-US" altLang="zh-CN" sz="1600" dirty="0" smtClean="0">
                <a:ln w="635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)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Novelty Search ( </a:t>
            </a:r>
            <a:r>
              <a:rPr lang="en-US" altLang="zh-CN" sz="1600" dirty="0" smtClean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optional </a:t>
            </a: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) -----&gt; check for patentablity of your invention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Patent Drafting --------&gt; Techno-legal document , might want to hire some professional attorney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Filing the Drafted Patent Application in Government Patent Office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Patent Publishing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max 18 months after filing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Scope of Patent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9795" y="1202690"/>
            <a:ext cx="738187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Patent Act, 2005, defines the "invention" as a new product or as process involving an inventive step and capable of industrial application.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AutoNum type="arabicPeriod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An invention is capable of industrial application if it satisfies the three conditions cumulatively:	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657350" lvl="3" indent="-28575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can be made;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657350" lvl="3" indent="-28575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can be used in at least one field of activity;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657350" lvl="3" indent="-28575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can be reproduced with the same characteristics as many as necessary.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lvl="3" indent="0" algn="l">
              <a:lnSpc>
                <a:spcPct val="150000"/>
              </a:lnSpc>
              <a:buClr>
                <a:srgbClr val="EA5514"/>
              </a:buClr>
              <a:buFont typeface="Arial" panose="020B0604020202020204" pitchFamily="34" charset="0"/>
              <a:buNone/>
            </a:pP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Baby Care toys (not smart enough)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圆角矩形 105"/>
          <p:cNvSpPr/>
          <p:nvPr/>
        </p:nvSpPr>
        <p:spPr>
          <a:xfrm>
            <a:off x="4933950" y="111887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Separation Anxiety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Stressful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72105" y="2853690"/>
            <a:ext cx="3560445" cy="553720"/>
            <a:chOff x="4523" y="4494"/>
            <a:chExt cx="5607" cy="872"/>
          </a:xfrm>
        </p:grpSpPr>
        <p:sp>
          <p:nvSpPr>
            <p:cNvPr id="2119" name="任意多边形 2118"/>
            <p:cNvSpPr/>
            <p:nvPr/>
          </p:nvSpPr>
          <p:spPr>
            <a:xfrm>
              <a:off x="4523" y="4886"/>
              <a:ext cx="2891" cy="72"/>
            </a:xfrm>
            <a:custGeom>
              <a:avLst/>
              <a:gdLst>
                <a:gd name="connsiteX0" fmla="*/ 1428750 w 1428750"/>
                <a:gd name="connsiteY0" fmla="*/ 0 h 0"/>
                <a:gd name="connsiteX1" fmla="*/ 0 w 1428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0">
                  <a:moveTo>
                    <a:pt x="142875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7770" y="4494"/>
              <a:ext cx="2361" cy="87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Social Isolation </a:t>
              </a:r>
              <a:endPara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32000" y="3773805"/>
            <a:ext cx="4529800" cy="553720"/>
            <a:chOff x="4523" y="4494"/>
            <a:chExt cx="5609" cy="872"/>
          </a:xfrm>
        </p:grpSpPr>
        <p:sp>
          <p:nvSpPr>
            <p:cNvPr id="5" name="任意多边形 2118"/>
            <p:cNvSpPr/>
            <p:nvPr/>
          </p:nvSpPr>
          <p:spPr>
            <a:xfrm>
              <a:off x="4523" y="4886"/>
              <a:ext cx="2891" cy="72"/>
            </a:xfrm>
            <a:custGeom>
              <a:avLst/>
              <a:gdLst>
                <a:gd name="connsiteX0" fmla="*/ 1428750 w 1428750"/>
                <a:gd name="connsiteY0" fmla="*/ 0 h 0"/>
                <a:gd name="connsiteX1" fmla="*/ 0 w 1428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0">
                  <a:moveTo>
                    <a:pt x="142875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圆角矩形 113"/>
            <p:cNvSpPr/>
            <p:nvPr/>
          </p:nvSpPr>
          <p:spPr>
            <a:xfrm>
              <a:off x="8078" y="4494"/>
              <a:ext cx="2054" cy="87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Bonding issues </a:t>
              </a:r>
              <a:endPara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1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11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19905" y="1926590"/>
            <a:ext cx="4916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323080" y="2932430"/>
            <a:ext cx="46158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Community App (Advices from Others)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Reinforcement Learning Assistant (Learn as Child Grows)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CNN and NLP for Emotion Recognition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2657</Words>
  <Application>WPS Presentation</Application>
  <PresentationFormat>自定义</PresentationFormat>
  <Paragraphs>144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deepankarSharma2003</cp:lastModifiedBy>
  <cp:revision>63</cp:revision>
  <dcterms:created xsi:type="dcterms:W3CDTF">2015-10-14T02:35:00Z</dcterms:created>
  <dcterms:modified xsi:type="dcterms:W3CDTF">2022-05-16T05:58:26Z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1592830C89C641FAB4131880DB4F0C01</vt:lpwstr>
  </property>
</Properties>
</file>