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66" r:id="rId3"/>
    <p:sldId id="257" r:id="rId4"/>
    <p:sldId id="367" r:id="rId6"/>
    <p:sldId id="258" r:id="rId7"/>
    <p:sldId id="336" r:id="rId8"/>
    <p:sldId id="263" r:id="rId9"/>
    <p:sldId id="348" r:id="rId10"/>
    <p:sldId id="337" r:id="rId11"/>
    <p:sldId id="261" r:id="rId12"/>
    <p:sldId id="368" r:id="rId13"/>
    <p:sldId id="370" r:id="rId14"/>
    <p:sldId id="332" r:id="rId15"/>
    <p:sldId id="347" r:id="rId16"/>
    <p:sldId id="340" r:id="rId17"/>
    <p:sldId id="369" r:id="rId18"/>
    <p:sldId id="343" r:id="rId19"/>
    <p:sldId id="345" r:id="rId20"/>
    <p:sldId id="346" r:id="rId21"/>
    <p:sldId id="350" r:id="rId22"/>
    <p:sldId id="339" r:id="rId23"/>
    <p:sldId id="285"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34" autoAdjust="0"/>
  </p:normalViewPr>
  <p:slideViewPr>
    <p:cSldViewPr>
      <p:cViewPr>
        <p:scale>
          <a:sx n="70" d="100"/>
          <a:sy n="70" d="100"/>
        </p:scale>
        <p:origin x="-138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62A5B-0244-47B5-A341-8C89D337669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067AC-8D7E-4E82-A7FF-AAC76F1F64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82EF1EBF-087D-410F-B7FD-FB6CA9A2F980}"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067AC-8D7E-4E82-A7FF-AAC76F1F649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067AC-8D7E-4E82-A7FF-AAC76F1F649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067AC-8D7E-4E82-A7FF-AAC76F1F649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F067AC-8D7E-4E82-A7FF-AAC76F1F649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D99FEC-FBD6-484D-A804-1DFA6CEAD29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64FED5D-2638-4846-93D3-5F3FD69F56ED}"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82EF1EBF-087D-410F-B7FD-FB6CA9A2F980}"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82EF1EBF-087D-410F-B7FD-FB6CA9A2F98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099B0DB-2431-4899-95D7-BDFB17CAF33B}" type="datetime1">
              <a:rPr lang="en-US" smtClean="0">
                <a:solidFill>
                  <a:srgbClr val="000000"/>
                </a:solidFill>
              </a:rPr>
            </a:fld>
            <a:endParaRPr lang="en-US">
              <a:solidFill>
                <a:srgbClr val="000000"/>
              </a:solidFill>
            </a:endParaRPr>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smtClean="0">
                <a:solidFill>
                  <a:srgbClr val="000000"/>
                </a:solidFill>
              </a:rPr>
              <a:t>ITC. Touching your life. Everyday</a:t>
            </a:r>
            <a:endParaRPr lang="en-US">
              <a:solidFill>
                <a:srgbClr val="000000"/>
              </a:solidFill>
            </a:endParaRPr>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F4738B5-C005-4FEC-AF53-0C8BAFD48B2C}" type="datetime1">
              <a:rPr lang="en-US" smtClean="0">
                <a:solidFill>
                  <a:srgbClr val="000000"/>
                </a:solidFill>
              </a:rPr>
            </a:fld>
            <a:endParaRPr lang="en-US">
              <a:solidFill>
                <a:srgbClr val="000000"/>
              </a:solidFill>
            </a:endParaRPr>
          </a:p>
        </p:txBody>
      </p:sp>
      <p:sp>
        <p:nvSpPr>
          <p:cNvPr id="5" name="Footer Placeholder 4"/>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6" name="Slide Number Placeholder 5"/>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7DF2C5-96A6-4A14-BE73-F8392EB0C15B}" type="datetime1">
              <a:rPr lang="en-US" smtClean="0">
                <a:solidFill>
                  <a:srgbClr val="000000"/>
                </a:solidFill>
              </a:rPr>
            </a:fld>
            <a:endParaRPr lang="en-US">
              <a:solidFill>
                <a:srgbClr val="000000"/>
              </a:solidFill>
            </a:endParaRPr>
          </a:p>
        </p:txBody>
      </p:sp>
      <p:sp>
        <p:nvSpPr>
          <p:cNvPr id="5" name="Footer Placeholder 4"/>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6" name="Slide Number Placeholder 5"/>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1ED733-04E8-4D45-BD4E-947C69F9F8FD}" type="datetime1">
              <a:rPr lang="en-US" smtClean="0">
                <a:solidFill>
                  <a:srgbClr val="000000"/>
                </a:solidFill>
              </a:rPr>
            </a:fld>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ITC. Touching your life. Everyday</a:t>
            </a:r>
            <a:endParaRPr lang="en-US">
              <a:solidFill>
                <a:srgbClr val="0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8706EC-68D7-470A-A4CC-5095430F7CA5}" type="datetime1">
              <a:rPr lang="en-US" smtClean="0">
                <a:solidFill>
                  <a:srgbClr val="000000"/>
                </a:solidFill>
              </a:rPr>
            </a:fld>
            <a:endParaRPr lang="en-US">
              <a:solidFill>
                <a:srgbClr val="000000"/>
              </a:solidFill>
            </a:endParaRPr>
          </a:p>
        </p:txBody>
      </p:sp>
      <p:sp>
        <p:nvSpPr>
          <p:cNvPr id="5" name="Footer Placeholder 4"/>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6" name="Slide Number Placeholder 5"/>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E082F49-D3D5-4275-AA84-2BEBB0017004}" type="datetime1">
              <a:rPr lang="en-US" smtClean="0">
                <a:solidFill>
                  <a:srgbClr val="000000"/>
                </a:solidFill>
              </a:rPr>
            </a:fld>
            <a:endParaRPr lang="en-US">
              <a:solidFill>
                <a:srgbClr val="000000"/>
              </a:solidFill>
            </a:endParaRPr>
          </a:p>
        </p:txBody>
      </p:sp>
      <p:sp>
        <p:nvSpPr>
          <p:cNvPr id="5" name="Footer Placeholder 4"/>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6" name="Slide Number Placeholder 5"/>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82BA35A-34F9-4D14-AEDE-B0535EC40592}" type="datetime1">
              <a:rPr lang="en-US" smtClean="0">
                <a:solidFill>
                  <a:srgbClr val="000000"/>
                </a:solidFill>
              </a:rPr>
            </a:fld>
            <a:endParaRPr lang="en-US">
              <a:solidFill>
                <a:srgbClr val="000000"/>
              </a:solidFill>
            </a:endParaRPr>
          </a:p>
        </p:txBody>
      </p:sp>
      <p:sp>
        <p:nvSpPr>
          <p:cNvPr id="6" name="Footer Placeholder 5"/>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7" name="Slide Number Placeholder 6"/>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9F01FAE-A944-495C-8363-83BB0DF08139}" type="datetime1">
              <a:rPr lang="en-US" smtClean="0">
                <a:solidFill>
                  <a:srgbClr val="000000"/>
                </a:solidFill>
              </a:rPr>
            </a:fld>
            <a:endParaRPr lang="en-US">
              <a:solidFill>
                <a:srgbClr val="000000"/>
              </a:solidFill>
            </a:endParaRPr>
          </a:p>
        </p:txBody>
      </p:sp>
      <p:sp>
        <p:nvSpPr>
          <p:cNvPr id="8" name="Footer Placeholder 7"/>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9" name="Slide Number Placeholder 8"/>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CC6AAF6-0ED8-4DD7-B5D7-D194CB6C5788}" type="datetime1">
              <a:rPr lang="en-US" smtClean="0">
                <a:solidFill>
                  <a:srgbClr val="000000"/>
                </a:solidFill>
              </a:rPr>
            </a:fld>
            <a:endParaRPr lang="en-US">
              <a:solidFill>
                <a:srgbClr val="000000"/>
              </a:solidFill>
            </a:endParaRPr>
          </a:p>
        </p:txBody>
      </p:sp>
      <p:sp>
        <p:nvSpPr>
          <p:cNvPr id="4" name="Footer Placeholder 3"/>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5" name="Slide Number Placeholder 4"/>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3E6013-3667-422D-9914-4D3E26867A22}" type="datetime1">
              <a:rPr lang="en-US" smtClean="0">
                <a:solidFill>
                  <a:srgbClr val="000000"/>
                </a:solidFill>
              </a:rPr>
            </a:fld>
            <a:endParaRPr lang="en-US">
              <a:solidFill>
                <a:srgbClr val="000000"/>
              </a:solidFill>
            </a:endParaRPr>
          </a:p>
        </p:txBody>
      </p:sp>
      <p:sp>
        <p:nvSpPr>
          <p:cNvPr id="3" name="Footer Placeholder 2"/>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4" name="Slide Number Placeholder 3"/>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3F97049-B4AB-4D62-A094-387A419514BD}" type="datetime1">
              <a:rPr lang="en-US" smtClean="0">
                <a:solidFill>
                  <a:srgbClr val="000000"/>
                </a:solidFill>
              </a:rPr>
            </a:fld>
            <a:endParaRPr lang="en-US">
              <a:solidFill>
                <a:srgbClr val="000000"/>
              </a:solidFill>
            </a:endParaRPr>
          </a:p>
        </p:txBody>
      </p:sp>
      <p:sp>
        <p:nvSpPr>
          <p:cNvPr id="6" name="Footer Placeholder 5"/>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7" name="Slide Number Placeholder 6"/>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FD3DA0E-3C7C-480D-874F-076233B8CA86}" type="datetime1">
              <a:rPr lang="en-US" smtClean="0">
                <a:solidFill>
                  <a:srgbClr val="000000"/>
                </a:solidFill>
              </a:rPr>
            </a:fld>
            <a:endParaRPr lang="en-US">
              <a:solidFill>
                <a:srgbClr val="000000"/>
              </a:solidFill>
            </a:endParaRPr>
          </a:p>
        </p:txBody>
      </p:sp>
      <p:sp>
        <p:nvSpPr>
          <p:cNvPr id="6" name="Footer Placeholder 5"/>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
        <p:nvSpPr>
          <p:cNvPr id="7" name="Slide Number Placeholder 6"/>
          <p:cNvSpPr>
            <a:spLocks noGrp="1"/>
          </p:cNvSpPr>
          <p:nvPr>
            <p:ph type="sldNum" sz="quarter" idx="12"/>
          </p:nvPr>
        </p:nvSpPr>
        <p:spPr/>
        <p:txBody>
          <a:bodyPr/>
          <a:p>
            <a:fld id="{B6F15528-21DE-4FAA-801E-634DDDAF4B2B}" type="slidenum">
              <a:rPr lang="en-US" smtClean="0">
                <a:solidFill>
                  <a:srgbClr val="000000"/>
                </a:solidFill>
              </a:rPr>
            </a:fld>
            <a:endParaRPr lang="en-US">
              <a:solidFill>
                <a:srgbClr val="000000"/>
              </a:solidFill>
            </a:endParaRPr>
          </a:p>
        </p:txBody>
      </p:sp>
    </p:spTree>
  </p:cSld>
  <p:clrMapOvr>
    <a:masterClrMapping/>
  </p:clrMapOvr>
  <p:transition spd="med">
    <p:checker/>
  </p:transition>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F1ED733-04E8-4D45-BD4E-947C69F9F8FD}" type="datetime1">
              <a:rPr lang="en-US" smtClean="0">
                <a:solidFill>
                  <a:srgbClr val="000000"/>
                </a:solidFill>
              </a:rPr>
            </a:fld>
            <a:endParaRPr lang="en-US">
              <a:solidFill>
                <a:srgbClr val="000000"/>
              </a:solidFill>
            </a:endParaRPr>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smtClean="0">
                <a:solidFill>
                  <a:srgbClr val="000000"/>
                </a:solidFill>
              </a:rPr>
              <a:t>ITC. Touching your life. Everyday</a:t>
            </a:r>
            <a:endParaRPr lang="en-US">
              <a:solidFill>
                <a:srgbClr val="000000"/>
              </a:solidFill>
            </a:endParaRPr>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solidFill>
                  <a:srgbClr val="000000"/>
                </a:solidFill>
              </a:rPr>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tcportal.com/about-itc/profile/index.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hyperlink" Target="https://www.itcportal.com/brands-microsite/default.aspx"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4.jpeg"/><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jpeg"/><Relationship Id="rId7" Type="http://schemas.openxmlformats.org/officeDocument/2006/relationships/hyperlink" Target="http://images.google.co.in/imgres?imgurl=http://www.boloji.com/wfs5/wfs856.jpg&amp;imgrefurl=http://www.boloji.com/wfs5/wfs856.htm&amp;usg=__vOoym4qKX0QqgyzhRCCKErqAIUo=&amp;h=235&amp;w=250&amp;sz=25&amp;hl=en&amp;start=6&amp;um=1&amp;itbs=1&amp;tbnid=uW6jxGMw9F-MxM:&amp;tbnh=104&amp;tbnw=111&amp;prev=/images?q=cigarette+is+injurious+to+health&amp;um=1&amp;hl=en&amp;sa=N&amp;rlz=1I7GGLD_en&amp;tbs=isch:1" TargetMode="External"/><Relationship Id="rId6" Type="http://schemas.openxmlformats.org/officeDocument/2006/relationships/image" Target="../media/image20.jpeg"/><Relationship Id="rId5" Type="http://schemas.openxmlformats.org/officeDocument/2006/relationships/hyperlink" Target="http://images.google.co.in/imgres?imgurl=http://www.instablogsimages.com/images/2008/06/27/adesf_uMBjM_7548.jpg&amp;imgrefurl=http://www.adpunch.org/entry/smokers-pack-their-organs-with-cigarettes-the-art-of-anti-smoking-ad/&amp;usg=__JYqRR7w3mWQca-2RGpGiDJDC-sw=&amp;h=383&amp;w=550&amp;sz=41&amp;hl=en&amp;start=5&amp;um=1&amp;itbs=1&amp;tbnid=3LWSY3GBtW6LOM:&amp;tbnh=93&amp;tbnw=133&amp;prev=/images?q=cigarette+is+injurious+to+health&amp;um=1&amp;hl=en&amp;sa=N&amp;rlz=1I7GGLD_en&amp;tbs=isch:1" TargetMode="External"/><Relationship Id="rId4" Type="http://schemas.openxmlformats.org/officeDocument/2006/relationships/image" Target="../media/image19.jpeg"/><Relationship Id="rId3" Type="http://schemas.openxmlformats.org/officeDocument/2006/relationships/hyperlink" Target="http://images.google.co.in/imgres?imgurl=http://1.bp.blogspot.com/_HqHzY-Dpn9g/SiK51rIWCsI/AAAAAAAAFOc/oaGU4F0i-HI/s320/i-quit-smoking-pin.jpg&amp;imgrefurl=http://www.zamms.co.cc/2009_07_01_archive.html&amp;usg=__uTiEw_qG2TE6xK3jUWMMrupUPoA=&amp;h=273&amp;w=279&amp;sz=24&amp;hl=en&amp;start=38&amp;um=1&amp;itbs=1&amp;tbnid=n06e-Ol6oyxK4M:&amp;tbnh=112&amp;tbnw=114&amp;prev=/images?q=cigarette+is+injurious+to+health&amp;start=20&amp;um=1&amp;hl=en&amp;sa=N&amp;rlz=1I7GGLD_en&amp;ndsp=20&amp;tbs=isch:1" TargetMode="External"/><Relationship Id="rId2" Type="http://schemas.openxmlformats.org/officeDocument/2006/relationships/image" Target="../media/image18.jpeg"/><Relationship Id="rId10" Type="http://schemas.openxmlformats.org/officeDocument/2006/relationships/notesSlide" Target="../notesSlides/notesSlide9.xml"/><Relationship Id="rId1" Type="http://schemas.openxmlformats.org/officeDocument/2006/relationships/hyperlink" Target="http://images.google.co.in/imgres?imgurl=http://img.alibaba.com/photo/107951270/Gudang_Garam_Surya_16_cigarettes.jpg&amp;imgrefurl=http://www.babapandey.com/smoking-is-injurious-for-health/&amp;usg=__ntJ9wtvfK48kPQCBS_5wYZJ5mOk=&amp;h=800&amp;w=600&amp;sz=84&amp;hl=en&amp;start=36&amp;um=1&amp;itbs=1&amp;tbnid=jcG2ibga9J52zM:&amp;tbnh=143&amp;tbnw=107&amp;prev=/images?q=cigarette+is+injurious+to+health&amp;start=20&amp;um=1&amp;hl=en&amp;sa=N&amp;rlz=1I7GGLD_en&amp;ndsp=20&amp;tbs=isch:1"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tcportal.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52400" y="305435"/>
            <a:ext cx="9429115" cy="1753235"/>
          </a:xfrm>
          <a:prstGeom prst="rect">
            <a:avLst/>
          </a:prstGeom>
          <a:noFill/>
        </p:spPr>
        <p:txBody>
          <a:bodyPr wrap="square" rtlCol="0">
            <a:spAutoFit/>
          </a:bodyPr>
          <a:p>
            <a:pPr algn="ctr"/>
            <a:r>
              <a:rPr lang="en-US" altLang="zh-CN" sz="5400" b="1" u="sng" dirty="0">
                <a:ln w="9525">
                  <a:solidFill>
                    <a:srgbClr val="FFC000"/>
                  </a:solidFill>
                  <a:prstDash val="solid"/>
                </a:ln>
                <a:solidFill>
                  <a:srgbClr val="FF0000"/>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Times New Roman" panose="02020603050405020304" pitchFamily="18" charset="0"/>
                <a:ea typeface="Microsoft YaHei" panose="020B0503020204020204" charset="-122"/>
                <a:cs typeface="Times New Roman" panose="02020603050405020304" pitchFamily="18" charset="0"/>
              </a:rPr>
              <a:t>Graphic Era Hill University</a:t>
            </a:r>
            <a:endParaRPr lang="en-US" altLang="zh-CN"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Times New Roman" panose="02020603050405020304" pitchFamily="18" charset="0"/>
              <a:ea typeface="Microsoft YaHei" panose="020B0503020204020204" charset="-122"/>
              <a:cs typeface="Times New Roman" panose="02020603050405020304" pitchFamily="18" charset="0"/>
            </a:endParaRPr>
          </a:p>
          <a:p>
            <a:pPr algn="ctr"/>
            <a:endParaRPr lang="en-US" altLang="zh-CN"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reflection blurRad="6350" stA="60000" endA="900" endPos="58000" dir="5400000" sy="-100000" algn="bl" rotWithShape="0"/>
              </a:effectLst>
              <a:latin typeface="Times New Roman" panose="02020603050405020304" pitchFamily="18" charset="0"/>
              <a:ea typeface="Microsoft YaHei" panose="020B0503020204020204" charset="-122"/>
              <a:cs typeface="Times New Roman" panose="02020603050405020304" pitchFamily="18" charset="0"/>
            </a:endParaRPr>
          </a:p>
        </p:txBody>
      </p:sp>
      <p:pic>
        <p:nvPicPr>
          <p:cNvPr id="14" name="Content Placeholder 13"/>
          <p:cNvPicPr>
            <a:picLocks noChangeAspect="1"/>
          </p:cNvPicPr>
          <p:nvPr>
            <p:ph idx="1"/>
          </p:nvPr>
        </p:nvPicPr>
        <p:blipFill>
          <a:blip r:embed="rId1"/>
          <a:stretch>
            <a:fillRect/>
          </a:stretch>
        </p:blipFill>
        <p:spPr>
          <a:xfrm>
            <a:off x="3147060" y="1600835"/>
            <a:ext cx="2830830" cy="2614930"/>
          </a:xfrm>
          <a:prstGeom prst="ellipse">
            <a:avLst/>
          </a:prstGeom>
          <a:noFill/>
          <a:ln w="9525">
            <a:noFill/>
          </a:ln>
        </p:spPr>
      </p:pic>
      <p:sp>
        <p:nvSpPr>
          <p:cNvPr id="2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97535" y="4420235"/>
            <a:ext cx="7717790" cy="1445260"/>
          </a:xfrm>
          <a:prstGeom prst="rect">
            <a:avLst/>
          </a:prstGeom>
          <a:noFill/>
        </p:spPr>
        <p:txBody>
          <a:bodyPr wrap="square" rtlCol="0">
            <a:spAutoFit/>
            <a:scene3d>
              <a:camera prst="orthographicFront"/>
              <a:lightRig rig="threePt" dir="t"/>
            </a:scene3d>
          </a:bodyPr>
          <a:p>
            <a:pPr algn="ctr"/>
            <a:r>
              <a:rPr lang="en-US" altLang="zh-CN" sz="4400" b="1" u="sng" dirty="0">
                <a:ln w="12700">
                  <a:solidFill>
                    <a:schemeClr val="accent2">
                      <a:lumMod val="20000"/>
                      <a:lumOff val="80000"/>
                    </a:schemeClr>
                  </a:solidFill>
                  <a:prstDash val="solid"/>
                </a:ln>
                <a:solidFill>
                  <a:srgbClr val="7030A0"/>
                </a:solidFill>
                <a:effectLst>
                  <a:outerShdw dist="38100" dir="2640000" algn="bl" rotWithShape="0">
                    <a:schemeClr val="accent1"/>
                  </a:outerShdw>
                </a:effectLst>
                <a:latin typeface="Times New Roman" panose="02020603050405020304" pitchFamily="18" charset="0"/>
                <a:ea typeface="Microsoft YaHei" panose="020B0503020204020204" charset="-122"/>
                <a:cs typeface="Times New Roman" panose="02020603050405020304" pitchFamily="18" charset="0"/>
              </a:rPr>
              <a:t>BBA-309 Business Strategy</a:t>
            </a:r>
            <a:endParaRPr lang="en-US" altLang="zh-CN" sz="4400" b="1" u="sng" dirty="0">
              <a:ln w="12700">
                <a:solidFill>
                  <a:schemeClr val="accent2">
                    <a:lumMod val="20000"/>
                    <a:lumOff val="80000"/>
                  </a:schemeClr>
                </a:solidFill>
                <a:prstDash val="solid"/>
              </a:ln>
              <a:solidFill>
                <a:srgbClr val="7030A0"/>
              </a:solidFill>
              <a:effectLst>
                <a:outerShdw dist="38100" dir="2640000" algn="bl" rotWithShape="0">
                  <a:schemeClr val="accent1"/>
                </a:outerShdw>
              </a:effectLst>
              <a:latin typeface="Times New Roman" panose="02020603050405020304" pitchFamily="18" charset="0"/>
              <a:ea typeface="Microsoft YaHei" panose="020B0503020204020204" charset="-122"/>
              <a:cs typeface="Times New Roman" panose="02020603050405020304" pitchFamily="18" charset="0"/>
            </a:endParaRPr>
          </a:p>
          <a:p>
            <a:pPr algn="ctr"/>
            <a:endParaRPr lang="en-US" altLang="zh-CN" sz="4400" b="1" u="sng" dirty="0">
              <a:ln w="12700">
                <a:solidFill>
                  <a:schemeClr val="accent2">
                    <a:lumMod val="20000"/>
                    <a:lumOff val="80000"/>
                  </a:schemeClr>
                </a:solidFill>
                <a:prstDash val="solid"/>
              </a:ln>
              <a:solidFill>
                <a:srgbClr val="7030A0"/>
              </a:solidFill>
              <a:effectLst>
                <a:outerShdw dist="38100" dir="2640000" algn="bl" rotWithShape="0">
                  <a:schemeClr val="accent1"/>
                </a:outerShdw>
              </a:effectLst>
              <a:latin typeface="Times New Roman" panose="02020603050405020304" pitchFamily="18" charset="0"/>
              <a:ea typeface="Microsoft YaHei" panose="020B0503020204020204" charset="-122"/>
              <a:cs typeface="Times New Roman" panose="02020603050405020304" pitchFamily="18" charset="0"/>
            </a:endParaRPr>
          </a:p>
        </p:txBody>
      </p:sp>
      <p:sp>
        <p:nvSpPr>
          <p:cNvPr id="11" name="Subtitle 6"/>
          <p:cNvSpPr txBox="1"/>
          <p:nvPr/>
        </p:nvSpPr>
        <p:spPr>
          <a:xfrm>
            <a:off x="533400" y="5633720"/>
            <a:ext cx="3802380" cy="1224280"/>
          </a:xfrm>
          <a:prstGeom prst="rect">
            <a:avLst/>
          </a:prstGeom>
          <a:ln>
            <a:solidFill>
              <a:schemeClr val="tx1"/>
            </a:solidFill>
          </a:ln>
        </p:spPr>
        <p:txBody>
          <a:bodyPr vert="horz" lIns="91440" tIns="45720" rIns="91440" bIns="45720" rtlCol="0">
            <a:noAutofit/>
          </a:bodyPr>
          <a:p>
            <a:pPr algn="ctr">
              <a:buFont typeface="Arial" panose="020B0604020202020204" pitchFamily="34" charset="0"/>
              <a:buNone/>
              <a:defRPr/>
            </a:pPr>
            <a:r>
              <a:rPr lang="en-US" sz="2000" b="1" u="sng" dirty="0" smtClean="0">
                <a:latin typeface="Times New Roman" panose="02020603050405020304" pitchFamily="18" charset="0"/>
                <a:cs typeface="Times New Roman" panose="02020603050405020304" pitchFamily="18" charset="0"/>
              </a:rPr>
              <a:t>Submitted to: </a:t>
            </a:r>
            <a:endParaRPr lang="en-US" sz="2000" b="1" u="sng" dirty="0"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defRPr/>
            </a:pPr>
            <a:r>
              <a:rPr lang="en-US" sz="2400" b="1" dirty="0">
                <a:solidFill>
                  <a:srgbClr val="000000"/>
                </a:solidFill>
                <a:latin typeface="Times New Roman" panose="02020603050405020304" pitchFamily="18" charset="0"/>
                <a:cs typeface="Times New Roman" panose="02020603050405020304" pitchFamily="18" charset="0"/>
              </a:rPr>
              <a:t>Mr. Udit Pandey</a:t>
            </a:r>
            <a:endParaRPr lang="en-US" sz="2400" b="1"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defRPr/>
            </a:pPr>
            <a:r>
              <a:rPr lang="en-US" sz="2400" b="1" dirty="0">
                <a:solidFill>
                  <a:srgbClr val="000000"/>
                </a:solidFill>
                <a:latin typeface="Times New Roman" panose="02020603050405020304" pitchFamily="18" charset="0"/>
                <a:cs typeface="Times New Roman" panose="02020603050405020304" pitchFamily="18" charset="0"/>
              </a:rPr>
              <a:t>(Ass. Prof), GEHU</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latin typeface="Times New Roman" panose="02020603050405020304" pitchFamily="18" charset="0"/>
                <a:cs typeface="Times New Roman" panose="02020603050405020304" pitchFamily="18" charset="0"/>
                <a:sym typeface="+mn-ea"/>
              </a:rPr>
              <a:t>GOALS AND OBJECTIVES:</a:t>
            </a:r>
            <a:endParaRPr lang="en-US"/>
          </a:p>
        </p:txBody>
      </p:sp>
      <p:sp>
        <p:nvSpPr>
          <p:cNvPr id="3" name="Content Placeholder 2"/>
          <p:cNvSpPr>
            <a:spLocks noGrp="1"/>
          </p:cNvSpPr>
          <p:nvPr>
            <p:ph idx="1"/>
          </p:nvPr>
        </p:nvSpPr>
        <p:spPr>
          <a:xfrm>
            <a:off x="381000" y="1372235"/>
            <a:ext cx="8229600" cy="4853305"/>
          </a:xfrm>
        </p:spPr>
        <p:txBody>
          <a:bodyPr/>
          <a:p>
            <a:r>
              <a:rPr lang="en-US">
                <a:latin typeface="Times New Roman" panose="02020603050405020304" pitchFamily="18" charset="0"/>
                <a:cs typeface="Times New Roman" panose="02020603050405020304" pitchFamily="18" charset="0"/>
                <a:hlinkClick r:id="rId1" tooltip="" action="ppaction://hlinkfile"/>
              </a:rPr>
              <a:t>'Nation First: Sab Saath Badhein'</a:t>
            </a:r>
            <a:r>
              <a:rPr lang="en-US">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sym typeface="+mn-ea"/>
              </a:rPr>
              <a:t>ITC is investing in India's future by building world-class consumer goods factories and iconic hospitality assets that will contribute to the country's competitive capacity. These investment projects underpin the Company's support to the Government's "Make in India" vision.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hlinkClick r:id="rId1" tooltip="" action="ppaction://hlinkfile"/>
              </a:rPr>
              <a:t>Leveraging Institutional Strengths</a:t>
            </a:r>
            <a:r>
              <a:rPr lang="en-US">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competitiveness of ITC's diverse businesses rest on the strong foundations of institutional strengths derived from its deep consumer insights, cutting-edge Research &amp; Development, differentiated product development capacity, brand-building capability, world-class manufacturing infrastructure, extensive rural linkages, efficient trade marketing and distribution network and dedicated human resources.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hlinkClick r:id="rId1" tooltip="" action="ppaction://hlinkfile"/>
              </a:rPr>
              <a:t>Multiple Drivers of Growth</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249035"/>
            <a:ext cx="2895600" cy="476250"/>
          </a:xfrm>
        </p:spPr>
        <p:txBody>
          <a:bodyPr/>
          <a:p>
            <a:r>
              <a:rPr lang="en-US" smtClean="0">
                <a:solidFill>
                  <a:srgbClr val="000000"/>
                </a:solidFill>
              </a:rPr>
              <a:t>ITC. Touching your life. Everyday</a:t>
            </a:r>
            <a:endParaRPr lang="en-US">
              <a:solidFill>
                <a:srgbClr val="000000"/>
              </a:solidFill>
            </a:endParaRPr>
          </a:p>
        </p:txBody>
      </p:sp>
    </p:spTree>
  </p:cSld>
  <p:clrMapOvr>
    <a:masterClrMapping/>
  </p:clrMapOvr>
  <p:transition spd="med">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Times New Roman" panose="02020603050405020304" pitchFamily="18" charset="0"/>
                <a:cs typeface="Times New Roman" panose="02020603050405020304" pitchFamily="18" charset="0"/>
              </a:rPr>
              <a:t>CORPORATE LEVEL STRATEGIES</a:t>
            </a:r>
            <a:endParaRPr 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7180" y="1600200"/>
            <a:ext cx="8753475" cy="4526280"/>
          </a:xfrm>
        </p:spPr>
        <p:txBody>
          <a:bodyPr/>
          <a:p>
            <a:r>
              <a:rPr lang="en-US" sz="1800">
                <a:latin typeface="Times New Roman" panose="02020603050405020304" pitchFamily="18" charset="0"/>
                <a:cs typeface="Times New Roman" panose="02020603050405020304" pitchFamily="18" charset="0"/>
              </a:rPr>
              <a:t>Create multiple drivers of growth by developing a portfolio of world class businesses that best matches organisational capability with opportunities in domestic and export markets.</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Continue to focus on the chosen portfolio of FMCG, Hotels, Paper, Paperboards &amp; Packaging, Agri Business and Information Technology.</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Benchmark the health of each business comprehensively across the criteria of Market Standing, Profitability and Internal Vitality.</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Ensure that each of its businesses is world class and internationally competitive.</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Enhance the competitive power of the portfolio through synergies derived by blending the diverse skills and capabilities residing in ITC's various businesses.</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Create distributed leadership within the organisation by nurturing talented and focused top management teams for each of the businesses.</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Continuously strengthen and refine Corporate Governance processes and systems to catalyse the entrepreneurial energies of management by striking the golden balance between executive freedom and the need for effective control and accountability.</a:t>
            </a:r>
            <a:endParaRPr lang="en-US" sz="18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spTree>
  </p:cSld>
  <p:clrMapOvr>
    <a:masterClrMapping/>
  </p:clrMapOvr>
  <p:transition spd="med">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35"/>
            <a:ext cx="7772400" cy="1403985"/>
          </a:xfrm>
        </p:spPr>
        <p:txBody>
          <a:bodyPr/>
          <a:lstStyle/>
          <a:p>
            <a:r>
              <a:rPr lang="en-US" sz="3600" dirty="0" smtClean="0">
                <a:latin typeface="Times New Roman" panose="02020603050405020304" pitchFamily="18" charset="0"/>
                <a:cs typeface="Times New Roman" panose="02020603050405020304" pitchFamily="18" charset="0"/>
              </a:rPr>
              <a:t> POSITIONING OF ITC</a:t>
            </a:r>
            <a:endParaRPr lang="en-US" sz="36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solidFill>
                  <a:srgbClr val="000000"/>
                </a:solidFill>
                <a:latin typeface="Times New Roman" panose="02020603050405020304" pitchFamily="18" charset="0"/>
                <a:cs typeface="Times New Roman" panose="02020603050405020304" pitchFamily="18" charset="0"/>
              </a:rPr>
              <a:t>ITC. Touching your life. Everyday</a:t>
            </a:r>
            <a:endParaRPr lang="en-US" smtClean="0">
              <a:solidFill>
                <a:srgbClr val="000000"/>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rot="20644510">
            <a:off x="759042" y="2309258"/>
            <a:ext cx="7772400" cy="2731908"/>
          </a:xfrm>
        </p:spPr>
        <p:txBody>
          <a:bodyPr/>
          <a:lstStyle/>
          <a:p>
            <a:r>
              <a:rPr lang="en-US" sz="6600" dirty="0" smtClean="0">
                <a:solidFill>
                  <a:srgbClr val="FF0000"/>
                </a:solidFill>
                <a:latin typeface="Times New Roman" panose="02020603050405020304" pitchFamily="18" charset="0"/>
                <a:cs typeface="Times New Roman" panose="02020603050405020304" pitchFamily="18" charset="0"/>
              </a:rPr>
              <a:t>TOUCHING YOUR LIFE EVERYDAY.</a:t>
            </a:r>
            <a:endParaRPr lang="en-US" sz="66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838200"/>
          </a:xfrm>
        </p:spPr>
        <p:txBody>
          <a:bodyPr/>
          <a:lstStyle/>
          <a:p>
            <a:pPr algn="ctr"/>
            <a:r>
              <a:rPr lang="en-US" sz="3200" b="1" dirty="0" smtClean="0">
                <a:latin typeface="Times New Roman" panose="02020603050405020304" pitchFamily="18" charset="0"/>
                <a:ea typeface="Batang" pitchFamily="18" charset="-127"/>
                <a:cs typeface="Times New Roman" panose="02020603050405020304" pitchFamily="18" charset="0"/>
              </a:rPr>
              <a:t>THE STARTERS</a:t>
            </a:r>
            <a:endParaRPr lang="en-US" sz="3200" b="1" dirty="0" smtClean="0">
              <a:latin typeface="Times New Roman" panose="02020603050405020304" pitchFamily="18" charset="0"/>
              <a:ea typeface="Batang" pitchFamily="18" charset="-127"/>
              <a:cs typeface="Times New Roman" panose="02020603050405020304" pitchFamily="18" charset="0"/>
            </a:endParaRPr>
          </a:p>
        </p:txBody>
      </p:sp>
      <p:sp>
        <p:nvSpPr>
          <p:cNvPr id="3" name="Rectangle 2"/>
          <p:cNvSpPr/>
          <p:nvPr/>
        </p:nvSpPr>
        <p:spPr>
          <a:xfrm>
            <a:off x="355979" y="730155"/>
            <a:ext cx="8534400" cy="60170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The Starting point of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The company was </a:t>
            </a:r>
            <a:r>
              <a:rPr lang="en-US" b="1" dirty="0">
                <a:latin typeface="Times New Roman" panose="02020603050405020304" pitchFamily="18" charset="0"/>
                <a:cs typeface="Times New Roman" panose="02020603050405020304" pitchFamily="18" charset="0"/>
              </a:rPr>
              <a:t>Imperial Tobacco Co. of India Ltd. The Company manufacture and distribute cigarettes and smoking tobaccos and </a:t>
            </a:r>
            <a:r>
              <a:rPr lang="en-US" b="1" dirty="0" smtClean="0">
                <a:latin typeface="Times New Roman" panose="02020603050405020304" pitchFamily="18" charset="0"/>
                <a:cs typeface="Times New Roman" panose="02020603050405020304" pitchFamily="18" charset="0"/>
              </a:rPr>
              <a:t>specialist </a:t>
            </a:r>
            <a:r>
              <a:rPr lang="en-US" b="1" dirty="0">
                <a:latin typeface="Times New Roman" panose="02020603050405020304" pitchFamily="18" charset="0"/>
                <a:cs typeface="Times New Roman" panose="02020603050405020304" pitchFamily="18" charset="0"/>
              </a:rPr>
              <a:t>papers including cigarette tissue papers (Sole manufacturer in the country). </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Insignia                                                       </a:t>
            </a:r>
            <a:endParaRPr lang="en-US" b="1" dirty="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ea typeface="Batang" pitchFamily="18" charset="-127"/>
                <a:cs typeface="Times New Roman" panose="02020603050405020304" pitchFamily="18" charset="0"/>
              </a:rPr>
              <a:t>India </a:t>
            </a:r>
            <a:r>
              <a:rPr lang="en-US" b="1" dirty="0" smtClean="0">
                <a:latin typeface="Times New Roman" panose="02020603050405020304" pitchFamily="18" charset="0"/>
                <a:ea typeface="Batang" pitchFamily="18" charset="-127"/>
                <a:cs typeface="Times New Roman" panose="02020603050405020304" pitchFamily="18" charset="0"/>
              </a:rPr>
              <a:t>Kings </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Classic</a:t>
            </a:r>
            <a:endParaRPr lang="en-US" b="1" dirty="0" smtClean="0">
              <a:solidFill>
                <a:srgbClr val="FF0000"/>
              </a:solidFill>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 </a:t>
            </a:r>
            <a:r>
              <a:rPr lang="en-US" b="1" dirty="0">
                <a:latin typeface="Times New Roman" panose="02020603050405020304" pitchFamily="18" charset="0"/>
                <a:ea typeface="Batang" pitchFamily="18" charset="-127"/>
                <a:cs typeface="Times New Roman" panose="02020603050405020304" pitchFamily="18" charset="0"/>
              </a:rPr>
              <a:t>Gold </a:t>
            </a:r>
            <a:r>
              <a:rPr lang="en-US" b="1" dirty="0" smtClean="0">
                <a:latin typeface="Times New Roman" panose="02020603050405020304" pitchFamily="18" charset="0"/>
                <a:ea typeface="Batang" pitchFamily="18" charset="-127"/>
                <a:cs typeface="Times New Roman" panose="02020603050405020304" pitchFamily="18" charset="0"/>
              </a:rPr>
              <a:t>Flake </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Silk Cut</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 </a:t>
            </a:r>
            <a:r>
              <a:rPr lang="en-US" b="1" dirty="0">
                <a:latin typeface="Times New Roman" panose="02020603050405020304" pitchFamily="18" charset="0"/>
                <a:ea typeface="Batang" pitchFamily="18" charset="-127"/>
                <a:cs typeface="Times New Roman" panose="02020603050405020304" pitchFamily="18" charset="0"/>
              </a:rPr>
              <a:t>Navy </a:t>
            </a:r>
            <a:r>
              <a:rPr lang="en-US" b="1" dirty="0" smtClean="0">
                <a:latin typeface="Times New Roman" panose="02020603050405020304" pitchFamily="18" charset="0"/>
                <a:ea typeface="Batang" pitchFamily="18" charset="-127"/>
                <a:cs typeface="Times New Roman" panose="02020603050405020304" pitchFamily="18" charset="0"/>
              </a:rPr>
              <a:t>Cut</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 Scissors</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 Capstan</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 Berkeley</a:t>
            </a:r>
            <a:endParaRPr lang="en-US" b="1" dirty="0" smtClean="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 </a:t>
            </a:r>
            <a:r>
              <a:rPr lang="en-US" b="1" dirty="0">
                <a:latin typeface="Times New Roman" panose="02020603050405020304" pitchFamily="18" charset="0"/>
                <a:ea typeface="Batang" pitchFamily="18" charset="-127"/>
                <a:cs typeface="Times New Roman" panose="02020603050405020304" pitchFamily="18" charset="0"/>
              </a:rPr>
              <a:t>Bristol </a:t>
            </a:r>
            <a:endParaRPr lang="en-US" b="1" dirty="0">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ea typeface="Batang" pitchFamily="18" charset="-127"/>
                <a:cs typeface="Times New Roman" panose="02020603050405020304" pitchFamily="18" charset="0"/>
              </a:rPr>
              <a:t>Flake.</a:t>
            </a:r>
            <a:endParaRPr lang="en-US" b="1" dirty="0" smtClean="0">
              <a:latin typeface="Times New Roman" panose="02020603050405020304" pitchFamily="18" charset="0"/>
              <a:ea typeface="Batang" pitchFamily="18" charset="-127"/>
              <a:cs typeface="Times New Roman" panose="02020603050405020304" pitchFamily="18" charset="0"/>
            </a:endParaRPr>
          </a:p>
          <a:p>
            <a:endParaRPr lang="en-US" b="1" dirty="0" smtClean="0">
              <a:latin typeface="Times New Roman" panose="02020603050405020304" pitchFamily="18" charset="0"/>
              <a:ea typeface="Batang" pitchFamily="18" charset="-127"/>
              <a:cs typeface="Times New Roman" panose="02020603050405020304" pitchFamily="18" charset="0"/>
            </a:endParaRPr>
          </a:p>
          <a:p>
            <a:r>
              <a:rPr lang="en-US" sz="2800" b="1" dirty="0" smtClean="0">
                <a:solidFill>
                  <a:srgbClr val="FF0000"/>
                </a:solidFill>
                <a:latin typeface="Times New Roman" panose="02020603050405020304" pitchFamily="18" charset="0"/>
                <a:ea typeface="Batang" pitchFamily="18" charset="-127"/>
                <a:cs typeface="Times New Roman" panose="02020603050405020304" pitchFamily="18" charset="0"/>
              </a:rPr>
              <a:t>     Due </a:t>
            </a:r>
            <a:r>
              <a:rPr lang="en-US" sz="2800" b="1" dirty="0">
                <a:solidFill>
                  <a:srgbClr val="FF0000"/>
                </a:solidFill>
                <a:latin typeface="Times New Roman" panose="02020603050405020304" pitchFamily="18" charset="0"/>
                <a:ea typeface="Batang" pitchFamily="18" charset="-127"/>
                <a:cs typeface="Times New Roman" panose="02020603050405020304" pitchFamily="18" charset="0"/>
              </a:rPr>
              <a:t>to the Ban on cigarettes adds therefore</a:t>
            </a:r>
            <a:r>
              <a:rPr lang="en-US" sz="2800" b="1" dirty="0" smtClean="0">
                <a:solidFill>
                  <a:srgbClr val="FF0000"/>
                </a:solidFill>
                <a:latin typeface="Times New Roman" panose="02020603050405020304" pitchFamily="18" charset="0"/>
                <a:ea typeface="Batang" pitchFamily="18" charset="-127"/>
                <a:cs typeface="Times New Roman" panose="02020603050405020304" pitchFamily="18" charset="0"/>
              </a:rPr>
              <a:t>,</a:t>
            </a:r>
            <a:endParaRPr lang="en-US" sz="2800" b="1" dirty="0" smtClean="0">
              <a:solidFill>
                <a:srgbClr val="FF0000"/>
              </a:solidFill>
              <a:latin typeface="Times New Roman" panose="02020603050405020304" pitchFamily="18" charset="0"/>
              <a:ea typeface="Batang" pitchFamily="18" charset="-127"/>
              <a:cs typeface="Times New Roman" panose="02020603050405020304" pitchFamily="18" charset="0"/>
            </a:endParaRPr>
          </a:p>
          <a:p>
            <a:r>
              <a:rPr lang="en-US" sz="2800" b="1" dirty="0" smtClean="0">
                <a:solidFill>
                  <a:srgbClr val="FF0000"/>
                </a:solidFill>
                <a:latin typeface="Times New Roman" panose="02020603050405020304" pitchFamily="18" charset="0"/>
                <a:ea typeface="Batang" pitchFamily="18" charset="-127"/>
                <a:cs typeface="Times New Roman" panose="02020603050405020304" pitchFamily="18" charset="0"/>
              </a:rPr>
              <a:t>		  NO </a:t>
            </a:r>
            <a:r>
              <a:rPr lang="en-US" sz="2800" b="1" dirty="0">
                <a:solidFill>
                  <a:srgbClr val="FF0000"/>
                </a:solidFill>
                <a:latin typeface="Times New Roman" panose="02020603050405020304" pitchFamily="18" charset="0"/>
                <a:ea typeface="Batang" pitchFamily="18" charset="-127"/>
                <a:cs typeface="Times New Roman" panose="02020603050405020304" pitchFamily="18" charset="0"/>
              </a:rPr>
              <a:t>PREVIEW AVAILABLE</a:t>
            </a:r>
            <a:endParaRPr lang="en-US" sz="2800" b="1" dirty="0">
              <a:solidFill>
                <a:srgbClr val="FF0000"/>
              </a:solidFill>
              <a:latin typeface="Times New Roman" panose="02020603050405020304" pitchFamily="18" charset="0"/>
              <a:ea typeface="Batang" pitchFamily="18" charset="-127"/>
              <a:cs typeface="Times New Roman" panose="02020603050405020304" pitchFamily="18" charset="0"/>
            </a:endParaRPr>
          </a:p>
          <a:p>
            <a:pPr>
              <a:buFont typeface="Arial" panose="020B0604020202020204" pitchFamily="34" charset="0"/>
              <a:buChar char="•"/>
            </a:pPr>
            <a:endParaRPr lang="en-US" sz="2300" dirty="0">
              <a:latin typeface="Times New Roman" panose="02020603050405020304" pitchFamily="18" charset="0"/>
              <a:ea typeface="Batang" pitchFamily="18" charset="-127"/>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PRODUCT PORTFOLIO</a:t>
            </a:r>
            <a:endParaRPr lang="en-US" b="1" dirty="0" smtClean="0">
              <a:latin typeface="Times New Roman" panose="02020603050405020304" pitchFamily="18" charset="0"/>
              <a:cs typeface="Times New Roman" panose="02020603050405020304" pitchFamily="18" charset="0"/>
            </a:endParaRPr>
          </a:p>
        </p:txBody>
      </p:sp>
      <p:pic>
        <p:nvPicPr>
          <p:cNvPr id="3" name="Picture 18" descr="sunfeast_srk"/>
          <p:cNvPicPr>
            <a:picLocks noChangeAspect="1" noChangeArrowheads="1"/>
          </p:cNvPicPr>
          <p:nvPr/>
        </p:nvPicPr>
        <p:blipFill>
          <a:blip r:embed="rId1"/>
          <a:srcRect/>
          <a:stretch>
            <a:fillRect/>
          </a:stretch>
        </p:blipFill>
        <p:spPr bwMode="auto">
          <a:xfrm>
            <a:off x="1295400" y="1828800"/>
            <a:ext cx="3048000" cy="2286000"/>
          </a:xfrm>
          <a:prstGeom prst="rect">
            <a:avLst/>
          </a:prstGeom>
          <a:noFill/>
          <a:ln w="9525">
            <a:noFill/>
            <a:miter lim="800000"/>
            <a:headEnd/>
            <a:tailEnd/>
          </a:ln>
        </p:spPr>
      </p:pic>
      <p:pic>
        <p:nvPicPr>
          <p:cNvPr id="4" name="Picture 17" descr="aashirvaad_img01"/>
          <p:cNvPicPr>
            <a:picLocks noChangeAspect="1" noChangeArrowheads="1"/>
          </p:cNvPicPr>
          <p:nvPr/>
        </p:nvPicPr>
        <p:blipFill>
          <a:blip r:embed="rId2"/>
          <a:srcRect/>
          <a:stretch>
            <a:fillRect/>
          </a:stretch>
        </p:blipFill>
        <p:spPr bwMode="auto">
          <a:xfrm>
            <a:off x="5257800" y="1828800"/>
            <a:ext cx="3181350" cy="2286000"/>
          </a:xfrm>
          <a:prstGeom prst="rect">
            <a:avLst/>
          </a:prstGeom>
          <a:noFill/>
          <a:ln w="9525">
            <a:noFill/>
            <a:miter lim="800000"/>
            <a:headEnd/>
            <a:tailEnd/>
          </a:ln>
        </p:spPr>
      </p:pic>
      <p:pic>
        <p:nvPicPr>
          <p:cNvPr id="5" name="Picture 20" descr="classmate_img01"/>
          <p:cNvPicPr>
            <a:picLocks noChangeAspect="1" noChangeArrowheads="1"/>
          </p:cNvPicPr>
          <p:nvPr/>
        </p:nvPicPr>
        <p:blipFill>
          <a:blip r:embed="rId3"/>
          <a:srcRect/>
          <a:stretch>
            <a:fillRect/>
          </a:stretch>
        </p:blipFill>
        <p:spPr bwMode="auto">
          <a:xfrm>
            <a:off x="1295400" y="4495800"/>
            <a:ext cx="3124200" cy="2133600"/>
          </a:xfrm>
          <a:prstGeom prst="rect">
            <a:avLst/>
          </a:prstGeom>
          <a:noFill/>
          <a:ln w="9525">
            <a:noFill/>
            <a:miter lim="800000"/>
            <a:headEnd/>
            <a:tailEnd/>
          </a:ln>
        </p:spPr>
      </p:pic>
      <p:pic>
        <p:nvPicPr>
          <p:cNvPr id="7" name="Picture 7" descr="essenza-1"/>
          <p:cNvPicPr>
            <a:picLocks noChangeAspect="1" noChangeArrowheads="1"/>
          </p:cNvPicPr>
          <p:nvPr/>
        </p:nvPicPr>
        <p:blipFill>
          <a:blip r:embed="rId4"/>
          <a:srcRect/>
          <a:stretch>
            <a:fillRect/>
          </a:stretch>
        </p:blipFill>
        <p:spPr bwMode="auto">
          <a:xfrm>
            <a:off x="5181600" y="4572000"/>
            <a:ext cx="3276600" cy="1981200"/>
          </a:xfrm>
          <a:prstGeom prst="rect">
            <a:avLst/>
          </a:prstGeom>
          <a:noFill/>
          <a:ln w="9525">
            <a:noFill/>
            <a:miter lim="800000"/>
            <a:headEnd/>
            <a:tailEnd/>
          </a:ln>
        </p:spPr>
      </p:pic>
    </p:spTree>
  </p:cSld>
  <p:clrMapOvr>
    <a:masterClrMapping/>
  </p:clrMapOvr>
  <p:transition spd="med">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atin typeface="Times New Roman" panose="02020603050405020304" pitchFamily="18" charset="0"/>
                <a:cs typeface="Times New Roman" panose="02020603050405020304" pitchFamily="18" charset="0"/>
                <a:hlinkClick r:id="rId1" tooltip="" action="ppaction://hlinkfile"/>
              </a:rPr>
              <a:t>hyperlinked to the portfolio !!!</a:t>
            </a:r>
            <a:endParaRPr lang="en-US">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pic>
        <p:nvPicPr>
          <p:cNvPr id="4" name="Content Placeholder 3">
            <a:hlinkClick r:id="rId1" tooltip="" action="ppaction://hlinkfile"/>
          </p:cNvPr>
          <p:cNvPicPr>
            <a:picLocks noChangeAspect="1"/>
          </p:cNvPicPr>
          <p:nvPr>
            <p:ph idx="1"/>
          </p:nvPr>
        </p:nvPicPr>
        <p:blipFill>
          <a:blip r:embed="rId2"/>
          <a:stretch>
            <a:fillRect/>
          </a:stretch>
        </p:blipFill>
        <p:spPr>
          <a:xfrm>
            <a:off x="609600" y="1417955"/>
            <a:ext cx="8049895" cy="4414520"/>
          </a:xfrm>
          <a:prstGeom prst="rect">
            <a:avLst/>
          </a:prstGeom>
        </p:spPr>
      </p:pic>
    </p:spTree>
  </p:cSld>
  <p:clrMapOvr>
    <a:masterClrMapping/>
  </p:clrMapOvr>
  <p:transition spd="med">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pPr algn="ctr"/>
            <a:r>
              <a:rPr lang="en-US" sz="3600" b="1" dirty="0" smtClean="0">
                <a:solidFill>
                  <a:schemeClr val="accent4">
                    <a:lumMod val="60000"/>
                    <a:lumOff val="40000"/>
                  </a:schemeClr>
                </a:solidFill>
                <a:latin typeface="Times New Roman" panose="02020603050405020304" pitchFamily="18" charset="0"/>
                <a:ea typeface="Batang" pitchFamily="18" charset="-127"/>
                <a:cs typeface="Times New Roman" panose="02020603050405020304" pitchFamily="18" charset="0"/>
              </a:rPr>
              <a:t>WELOCOME GROUP OF HOTELS</a:t>
            </a:r>
            <a:endParaRPr lang="en-US" sz="3600" b="1" dirty="0" smtClean="0">
              <a:solidFill>
                <a:schemeClr val="accent4">
                  <a:lumMod val="60000"/>
                  <a:lumOff val="40000"/>
                </a:schemeClr>
              </a:solidFill>
              <a:latin typeface="Times New Roman" panose="02020603050405020304" pitchFamily="18" charset="0"/>
              <a:ea typeface="Batang" pitchFamily="18" charset="-127"/>
              <a:cs typeface="Times New Roman" panose="02020603050405020304" pitchFamily="18" charset="0"/>
            </a:endParaRPr>
          </a:p>
        </p:txBody>
      </p:sp>
      <p:pic>
        <p:nvPicPr>
          <p:cNvPr id="19458" name="Picture 2" descr="C:\Users\mr\Desktop\org4.jpg"/>
          <p:cNvPicPr>
            <a:picLocks noChangeAspect="1" noChangeArrowheads="1"/>
          </p:cNvPicPr>
          <p:nvPr/>
        </p:nvPicPr>
        <p:blipFill>
          <a:blip r:embed="rId1"/>
          <a:srcRect/>
          <a:stretch>
            <a:fillRect/>
          </a:stretch>
        </p:blipFill>
        <p:spPr bwMode="auto">
          <a:xfrm>
            <a:off x="457200" y="1447800"/>
            <a:ext cx="4114800" cy="2590800"/>
          </a:xfrm>
          <a:prstGeom prst="rect">
            <a:avLst/>
          </a:prstGeom>
          <a:noFill/>
        </p:spPr>
      </p:pic>
      <p:pic>
        <p:nvPicPr>
          <p:cNvPr id="19461" name="Picture 5" descr="C:\Users\mr\Desktop\ITC-Green-Centre.jpg"/>
          <p:cNvPicPr>
            <a:picLocks noChangeAspect="1" noChangeArrowheads="1"/>
          </p:cNvPicPr>
          <p:nvPr/>
        </p:nvPicPr>
        <p:blipFill>
          <a:blip r:embed="rId2"/>
          <a:srcRect/>
          <a:stretch>
            <a:fillRect/>
          </a:stretch>
        </p:blipFill>
        <p:spPr bwMode="auto">
          <a:xfrm>
            <a:off x="4851779" y="4267200"/>
            <a:ext cx="4268318" cy="2216242"/>
          </a:xfrm>
          <a:prstGeom prst="rect">
            <a:avLst/>
          </a:prstGeom>
          <a:noFill/>
        </p:spPr>
      </p:pic>
      <p:pic>
        <p:nvPicPr>
          <p:cNvPr id="19462" name="Picture 6" descr="C:\Users\mr\Desktop\untitled.bmp"/>
          <p:cNvPicPr>
            <a:picLocks noChangeAspect="1" noChangeArrowheads="1"/>
          </p:cNvPicPr>
          <p:nvPr/>
        </p:nvPicPr>
        <p:blipFill>
          <a:blip r:embed="rId3"/>
          <a:srcRect/>
          <a:stretch>
            <a:fillRect/>
          </a:stretch>
        </p:blipFill>
        <p:spPr bwMode="auto">
          <a:xfrm>
            <a:off x="457200" y="4267200"/>
            <a:ext cx="4114800" cy="2216242"/>
          </a:xfrm>
          <a:prstGeom prst="rect">
            <a:avLst/>
          </a:prstGeom>
          <a:noFill/>
        </p:spPr>
      </p:pic>
      <p:pic>
        <p:nvPicPr>
          <p:cNvPr id="19463" name="Picture 7" descr="C:\Users\mr\Desktop\welcomHotels-01.jpg"/>
          <p:cNvPicPr>
            <a:picLocks noChangeAspect="1" noChangeArrowheads="1"/>
          </p:cNvPicPr>
          <p:nvPr/>
        </p:nvPicPr>
        <p:blipFill>
          <a:blip r:embed="rId4"/>
          <a:srcRect/>
          <a:stretch>
            <a:fillRect/>
          </a:stretch>
        </p:blipFill>
        <p:spPr bwMode="auto">
          <a:xfrm>
            <a:off x="5143500" y="1444388"/>
            <a:ext cx="3695700" cy="2190750"/>
          </a:xfrm>
          <a:prstGeom prst="rect">
            <a:avLst/>
          </a:prstGeom>
          <a:noFill/>
        </p:spPr>
      </p:pic>
    </p:spTree>
  </p:cSld>
  <p:clrMapOvr>
    <a:masterClrMapping/>
  </p:clrMapOvr>
  <p:transition spd="med">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4610100" y="1676400"/>
            <a:ext cx="4533900" cy="5197901"/>
          </a:xfrm>
          <a:prstGeom prst="rect">
            <a:avLst/>
          </a:prstGeom>
          <a:noFill/>
          <a:ln w="9525">
            <a:noFill/>
            <a:miter lim="800000"/>
            <a:headEnd/>
            <a:tailEnd/>
          </a:ln>
          <a:effectLst/>
        </p:spPr>
      </p:pic>
      <p:sp>
        <p:nvSpPr>
          <p:cNvPr id="7" name="TextBox 6"/>
          <p:cNvSpPr txBox="1"/>
          <p:nvPr/>
        </p:nvSpPr>
        <p:spPr>
          <a:xfrm>
            <a:off x="228600" y="1676400"/>
            <a:ext cx="8763000" cy="2861310"/>
          </a:xfrm>
          <a:prstGeom prst="rect">
            <a:avLst/>
          </a:prstGeom>
          <a:noFill/>
        </p:spPr>
        <p:txBody>
          <a:bodyPr wrap="square" rtlCol="0">
            <a:spAutoFit/>
          </a:bodyPr>
          <a:lstStyle/>
          <a:p>
            <a:r>
              <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 Kitchens </a:t>
            </a:r>
            <a:r>
              <a:rPr lang="en-US" sz="3600" b="1" dirty="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o</a:t>
            </a:r>
            <a:r>
              <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f India</a:t>
            </a:r>
            <a:endPar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sz="3600" b="1" dirty="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Mint-o</a:t>
            </a:r>
            <a:endPar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sz="3600" b="1" dirty="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Candy man</a:t>
            </a:r>
            <a:endPar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sz="3600" b="1" dirty="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Bingo</a:t>
            </a:r>
            <a:endPar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sz="3600" b="1" dirty="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sz="3600" b="1" dirty="0" smtClean="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Expression </a:t>
            </a:r>
            <a:endParaRPr lang="en-US" sz="3600" b="1" dirty="0">
              <a:solidFill>
                <a:schemeClr val="tx1">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2" name="Title 1"/>
          <p:cNvSpPr>
            <a:spLocks noGrp="1"/>
          </p:cNvSpPr>
          <p:nvPr>
            <p:ph type="title"/>
          </p:nvPr>
        </p:nvSpPr>
        <p:spPr>
          <a:xfrm>
            <a:off x="533400" y="228600"/>
            <a:ext cx="7772400" cy="1143000"/>
          </a:xfrm>
        </p:spPr>
        <p:txBody>
          <a:bodyPr/>
          <a:lstStyle/>
          <a:p>
            <a:r>
              <a:rPr lang="en-US" b="1" dirty="0" smtClean="0">
                <a:latin typeface="Times New Roman" panose="02020603050405020304" pitchFamily="18" charset="0"/>
                <a:cs typeface="Times New Roman" panose="02020603050405020304" pitchFamily="18" charset="0"/>
              </a:rPr>
              <a:t>OTHERS PRODUCTS</a:t>
            </a:r>
            <a:endParaRPr lang="en-US" b="1" dirty="0" smtClean="0">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pPr algn="ctr"/>
            <a:r>
              <a:rPr lang="en-US" b="1" dirty="0" smtClean="0">
                <a:latin typeface="Times New Roman" panose="02020603050405020304" pitchFamily="18" charset="0"/>
                <a:cs typeface="Times New Roman" panose="02020603050405020304" pitchFamily="18" charset="0"/>
              </a:rPr>
              <a:t>Competitors of ITC Ltd.</a:t>
            </a:r>
            <a:endParaRPr lang="en-US"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524000"/>
            <a:ext cx="7772400" cy="4114800"/>
          </a:xfrm>
        </p:spPr>
        <p:txBody>
          <a:bodyPr/>
          <a:lstStyle/>
          <a:p>
            <a:r>
              <a:rPr lang="en-US" dirty="0" smtClean="0">
                <a:latin typeface="Times New Roman" panose="02020603050405020304" pitchFamily="18" charset="0"/>
                <a:cs typeface="Times New Roman" panose="02020603050405020304" pitchFamily="18" charset="0"/>
              </a:rPr>
              <a:t>Golden Tobacco Limited</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Godfrey Philips India Ltd.</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VST Industries Ltd.</a:t>
            </a:r>
            <a:r>
              <a:rPr lang="en-US" sz="2800"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Vazir Sultan Tobacco </a:t>
            </a:r>
            <a:r>
              <a:rPr lang="en-US" sz="2800" b="1" dirty="0" smtClean="0">
                <a:latin typeface="Times New Roman" panose="02020603050405020304" pitchFamily="18" charset="0"/>
                <a:cs typeface="Times New Roman" panose="02020603050405020304" pitchFamily="18" charset="0"/>
              </a:rPr>
              <a:t>Company)</a:t>
            </a:r>
            <a:endParaRPr lang="en-US" sz="28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RTCL Ltd.</a:t>
            </a:r>
            <a:r>
              <a:rPr lang="en-US"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(Raghunath </a:t>
            </a:r>
            <a:r>
              <a:rPr lang="en-US" sz="2400" b="1" dirty="0">
                <a:latin typeface="Times New Roman" panose="02020603050405020304" pitchFamily="18" charset="0"/>
                <a:cs typeface="Times New Roman" panose="02020603050405020304" pitchFamily="18" charset="0"/>
              </a:rPr>
              <a:t>Tobacco Company </a:t>
            </a:r>
            <a:r>
              <a:rPr lang="en-US" sz="2400" b="1" dirty="0" smtClean="0">
                <a:latin typeface="Times New Roman" panose="02020603050405020304" pitchFamily="18" charset="0"/>
                <a:cs typeface="Times New Roman" panose="02020603050405020304" pitchFamily="18" charset="0"/>
              </a:rPr>
              <a:t>Ltd)</a:t>
            </a:r>
            <a:endParaRPr lang="en-US" sz="24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Hindustan Unilever Ltd.</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Marico </a:t>
            </a: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048000"/>
            <a:ext cx="7772400" cy="3505200"/>
          </a:xfrm>
        </p:spPr>
        <p:txBody>
          <a:bodyPr/>
          <a:lstStyle/>
          <a:p>
            <a:r>
              <a:rPr lang="en-US" sz="2000" b="1" dirty="0">
                <a:latin typeface="Times New Roman" panose="02020603050405020304" pitchFamily="18" charset="0"/>
                <a:cs typeface="Times New Roman" panose="02020603050405020304" pitchFamily="18" charset="0"/>
              </a:rPr>
              <a:t>e-</a:t>
            </a:r>
            <a:r>
              <a:rPr lang="en-US" sz="2000" b="1" dirty="0" err="1">
                <a:latin typeface="Times New Roman" panose="02020603050405020304" pitchFamily="18" charset="0"/>
                <a:cs typeface="Times New Roman" panose="02020603050405020304" pitchFamily="18" charset="0"/>
              </a:rPr>
              <a:t>Choupal</a:t>
            </a:r>
            <a:r>
              <a:rPr lang="en-US" sz="2000" dirty="0">
                <a:latin typeface="Times New Roman" panose="02020603050405020304" pitchFamily="18" charset="0"/>
                <a:cs typeface="Times New Roman" panose="02020603050405020304" pitchFamily="18" charset="0"/>
              </a:rPr>
              <a:t> is an initiative of ITC Limited, a large multi business conglomerate in </a:t>
            </a:r>
            <a:r>
              <a:rPr lang="en-US" sz="2000" dirty="0" smtClean="0">
                <a:latin typeface="Times New Roman" panose="02020603050405020304" pitchFamily="18" charset="0"/>
                <a:cs typeface="Times New Roman" panose="02020603050405020304" pitchFamily="18" charset="0"/>
              </a:rPr>
              <a:t>India, </a:t>
            </a:r>
            <a:r>
              <a:rPr lang="en-US" sz="2000" dirty="0">
                <a:latin typeface="Times New Roman" panose="02020603050405020304" pitchFamily="18" charset="0"/>
                <a:cs typeface="Times New Roman" panose="02020603050405020304" pitchFamily="18" charset="0"/>
              </a:rPr>
              <a:t>to link directly with rural farmers via the Internet for procurement of agricultural and aquaculture products like soybeans, wheat, coffee, and prawns. e-</a:t>
            </a:r>
            <a:r>
              <a:rPr lang="en-US" sz="2000" dirty="0" err="1">
                <a:latin typeface="Times New Roman" panose="02020603050405020304" pitchFamily="18" charset="0"/>
                <a:cs typeface="Times New Roman" panose="02020603050405020304" pitchFamily="18" charset="0"/>
              </a:rPr>
              <a:t>Choupal</a:t>
            </a:r>
            <a:r>
              <a:rPr lang="en-US" sz="2000" dirty="0">
                <a:latin typeface="Times New Roman" panose="02020603050405020304" pitchFamily="18" charset="0"/>
                <a:cs typeface="Times New Roman" panose="02020603050405020304" pitchFamily="18" charset="0"/>
              </a:rPr>
              <a:t> was conceived to tackle the challenges posed by the unique features of Indian agriculture, characterized by fragmented farms, weak infrastructure and the involvement of numerous intermediaries. The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involves the installation of computers with Internet access in rural areas of India to offer farmers up-to-date marketing and agricultural information.</a:t>
            </a:r>
            <a:endParaRPr lang="en-US" sz="20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1" cstate="print"/>
          <a:srcRect/>
          <a:stretch>
            <a:fillRect/>
          </a:stretch>
        </p:blipFill>
        <p:spPr bwMode="auto">
          <a:xfrm>
            <a:off x="0" y="0"/>
            <a:ext cx="9086126" cy="3047999"/>
          </a:xfrm>
          <a:prstGeom prst="rect">
            <a:avLst/>
          </a:prstGeom>
          <a:noFill/>
          <a:ln w="9525">
            <a:noFill/>
            <a:miter lim="800000"/>
            <a:headEnd/>
            <a:tailEnd/>
          </a:ln>
        </p:spPr>
      </p:pic>
    </p:spTree>
  </p:cSld>
  <p:clrMapOvr>
    <a:masterClrMapping/>
  </p:clrMapOvr>
  <p:transition spd="med">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610235"/>
            <a:ext cx="8229600" cy="2112645"/>
          </a:xfrm>
        </p:spPr>
        <p:txBody>
          <a:bodyPr/>
          <a:lstStyle/>
          <a:p>
            <a:r>
              <a:rPr lang="en-US" sz="4800" b="1" dirty="0" smtClean="0">
                <a:solidFill>
                  <a:srgbClr val="FF0000"/>
                </a:solidFill>
                <a:latin typeface="Times New Roman" panose="02020603050405020304" pitchFamily="18" charset="0"/>
                <a:cs typeface="Times New Roman" panose="02020603050405020304" pitchFamily="18" charset="0"/>
              </a:rPr>
              <a:t>Imperial Tobacco Company of India Limited</a:t>
            </a:r>
            <a:br>
              <a:rPr lang="en-US" sz="4800" b="1" dirty="0" smtClean="0">
                <a:solidFill>
                  <a:srgbClr val="FF0000"/>
                </a:solidFill>
                <a:latin typeface="Times New Roman" panose="02020603050405020304" pitchFamily="18" charset="0"/>
                <a:cs typeface="Times New Roman" panose="02020603050405020304" pitchFamily="18" charset="0"/>
              </a:rPr>
            </a:br>
            <a:r>
              <a:rPr lang="en-US" sz="4800" b="1" dirty="0" smtClean="0">
                <a:solidFill>
                  <a:srgbClr val="FF0000"/>
                </a:solidFill>
                <a:latin typeface="Times New Roman" panose="02020603050405020304" pitchFamily="18" charset="0"/>
                <a:cs typeface="Times New Roman" panose="02020603050405020304" pitchFamily="18" charset="0"/>
              </a:rPr>
              <a:t> (ITC).</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11" name="Subtitle 6"/>
          <p:cNvSpPr txBox="1"/>
          <p:nvPr/>
        </p:nvSpPr>
        <p:spPr>
          <a:xfrm>
            <a:off x="768985" y="4877435"/>
            <a:ext cx="7606030" cy="1224280"/>
          </a:xfrm>
          <a:prstGeom prst="rect">
            <a:avLst/>
          </a:prstGeom>
          <a:ln>
            <a:solidFill>
              <a:schemeClr val="tx1"/>
            </a:solidFill>
          </a:ln>
        </p:spPr>
        <p:txBody>
          <a:bodyPr vert="horz" lIns="91440" tIns="45720" rIns="91440" bIns="45720" rtlCol="0">
            <a:noAutofit/>
          </a:bodyPr>
          <a:lstStyle/>
          <a:p>
            <a:pPr algn="ctr">
              <a:buFont typeface="Arial" panose="020B0604020202020204" pitchFamily="34" charset="0"/>
              <a:buNone/>
              <a:defRPr/>
            </a:pPr>
            <a:r>
              <a:rPr lang="en-US" sz="2000" b="1" u="sng" dirty="0" smtClean="0">
                <a:latin typeface="Times New Roman" panose="02020603050405020304" pitchFamily="18" charset="0"/>
                <a:cs typeface="Times New Roman" panose="02020603050405020304" pitchFamily="18" charset="0"/>
              </a:rPr>
              <a:t>PRESENTED BY</a:t>
            </a:r>
            <a:endParaRPr lang="en-US" sz="2000" b="1" u="sng" dirty="0"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defRPr/>
            </a:pPr>
            <a:r>
              <a:rPr lang="en-US" sz="2400" b="1" dirty="0">
                <a:solidFill>
                  <a:srgbClr val="000000"/>
                </a:solidFill>
                <a:latin typeface="Times New Roman" panose="02020603050405020304" pitchFamily="18" charset="0"/>
                <a:cs typeface="Times New Roman" panose="02020603050405020304" pitchFamily="18" charset="0"/>
              </a:rPr>
              <a:t>Babita Karmiyal, Deepak Birkhani, Deepankar Sharma</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100" name="Content Placeholder 99"/>
          <p:cNvPicPr/>
          <p:nvPr>
            <p:ph idx="1"/>
          </p:nvPr>
        </p:nvPicPr>
        <p:blipFill>
          <a:blip r:embed="rId1"/>
          <a:stretch>
            <a:fillRect/>
          </a:stretch>
        </p:blipFill>
        <p:spPr>
          <a:xfrm>
            <a:off x="3188970" y="2722880"/>
            <a:ext cx="2765425" cy="1657985"/>
          </a:xfrm>
          <a:prstGeom prst="rect">
            <a:avLst/>
          </a:prstGeom>
          <a:noFill/>
          <a:ln w="9525">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8" presetClass="emph" presetSubtype="0" fill="hold" grpId="0" nodeType="withEffect">
                                  <p:stCondLst>
                                    <p:cond delay="0"/>
                                  </p:stCondLst>
                                  <p:childTnLst>
                                    <p:animRot by="21600000">
                                      <p:cBhvr>
                                        <p:cTn id="22"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762000"/>
          </a:xfrm>
        </p:spPr>
        <p:txBody>
          <a:bodyPr rtlCol="0">
            <a:normAutofit/>
          </a:bodyPr>
          <a:lstStyle/>
          <a:p>
            <a:pPr>
              <a:defRPr/>
            </a:pPr>
            <a:r>
              <a:rPr lang="en-US" sz="3200" dirty="0" smtClean="0"/>
              <a:t>Companies using e- </a:t>
            </a:r>
            <a:r>
              <a:rPr lang="en-US" sz="3200" dirty="0" err="1" smtClean="0"/>
              <a:t>Choupal</a:t>
            </a:r>
            <a:r>
              <a:rPr lang="en-US" sz="3200" dirty="0" smtClean="0"/>
              <a:t> network</a:t>
            </a:r>
            <a:endParaRPr lang="en-US" sz="3200" dirty="0"/>
          </a:p>
        </p:txBody>
      </p:sp>
      <p:sp>
        <p:nvSpPr>
          <p:cNvPr id="30724" name="Date Placeholder 3"/>
          <p:cNvSpPr>
            <a:spLocks noGrp="1"/>
          </p:cNvSpPr>
          <p:nvPr>
            <p:ph type="dt" sz="half" idx="10"/>
          </p:nvPr>
        </p:nvSpPr>
        <p:spPr>
          <a:noFill/>
        </p:spPr>
        <p:txBody>
          <a:bodyPr/>
          <a:lstStyle/>
          <a:p>
            <a:r>
              <a:rPr lang="en-US" i="1" smtClean="0">
                <a:solidFill>
                  <a:srgbClr val="002060"/>
                </a:solidFill>
              </a:rPr>
              <a:t>Source: Seminar on Bottom of the Pyramid and CSR, IIM-K, Sept. 24, 2008</a:t>
            </a:r>
            <a:endParaRPr lang="en-US" i="1" smtClean="0">
              <a:solidFill>
                <a:srgbClr val="002060"/>
              </a:solidFill>
            </a:endParaRPr>
          </a:p>
        </p:txBody>
      </p:sp>
      <p:pic>
        <p:nvPicPr>
          <p:cNvPr id="30725" name="Picture 2"/>
          <p:cNvPicPr>
            <a:picLocks noChangeAspect="1" noChangeArrowheads="1"/>
          </p:cNvPicPr>
          <p:nvPr/>
        </p:nvPicPr>
        <p:blipFill>
          <a:blip r:embed="rId1" cstate="print"/>
          <a:srcRect/>
          <a:stretch>
            <a:fillRect/>
          </a:stretch>
        </p:blipFill>
        <p:spPr bwMode="auto">
          <a:xfrm>
            <a:off x="457200" y="1066800"/>
            <a:ext cx="8382000" cy="5381625"/>
          </a:xfrm>
          <a:prstGeom prst="rect">
            <a:avLst/>
          </a:prstGeom>
          <a:noFill/>
          <a:ln w="9525">
            <a:noFill/>
            <a:miter lim="800000"/>
            <a:headEnd/>
            <a:tailEnd/>
          </a:ln>
        </p:spPr>
      </p:pic>
    </p:spTree>
  </p:cSld>
  <p:clrMapOvr>
    <a:masterClrMapping/>
  </p:clrMapOvr>
  <p:transition spd="med">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1143000"/>
          </a:xfrm>
        </p:spPr>
        <p:txBody>
          <a:bodyPr>
            <a:normAutofit fontScale="90000"/>
          </a:bodyPr>
          <a:lstStyle/>
          <a:p>
            <a:pPr algn="l"/>
            <a:r>
              <a:rPr lang="en-GB" b="1" dirty="0" smtClean="0">
                <a:latin typeface="Times New Roman" panose="02020603050405020304" pitchFamily="18" charset="0"/>
                <a:cs typeface="Times New Roman" panose="02020603050405020304" pitchFamily="18" charset="0"/>
              </a:rPr>
              <a:t>                     </a:t>
            </a:r>
            <a:r>
              <a:rPr lang="en-GB" b="1" u="sng"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43000"/>
            <a:ext cx="9144000" cy="4114800"/>
          </a:xfrm>
        </p:spPr>
        <p:txBody>
          <a:bodyPr>
            <a:normAutofit fontScale="85000" lnSpcReduction="20000"/>
          </a:bodyPr>
          <a:lstStyle/>
          <a:p>
            <a:pPr lvl="0"/>
            <a:r>
              <a:rPr lang="en-GB" dirty="0" smtClean="0">
                <a:latin typeface="Times New Roman" panose="02020603050405020304" pitchFamily="18" charset="0"/>
                <a:cs typeface="Times New Roman" panose="02020603050405020304" pitchFamily="18" charset="0"/>
              </a:rPr>
              <a:t>ITC promoting their brands through advertisement campaign as well as door to  door promotion.</a:t>
            </a:r>
            <a:endParaRPr lang="en-US" dirty="0" smtClean="0">
              <a:latin typeface="Times New Roman" panose="02020603050405020304" pitchFamily="18" charset="0"/>
              <a:cs typeface="Times New Roman" panose="02020603050405020304" pitchFamily="18" charset="0"/>
            </a:endParaRPr>
          </a:p>
          <a:p>
            <a:pPr lvl="0"/>
            <a:r>
              <a:rPr lang="en-GB" dirty="0" smtClean="0">
                <a:latin typeface="Times New Roman" panose="02020603050405020304" pitchFamily="18" charset="0"/>
                <a:cs typeface="Times New Roman" panose="02020603050405020304" pitchFamily="18" charset="0"/>
              </a:rPr>
              <a:t>ITC is also focusing on Retailers and Wholesalers to promote their brand.</a:t>
            </a:r>
            <a:endParaRPr lang="en-US" dirty="0" smtClean="0">
              <a:latin typeface="Times New Roman" panose="02020603050405020304" pitchFamily="18" charset="0"/>
              <a:cs typeface="Times New Roman" panose="02020603050405020304" pitchFamily="18" charset="0"/>
            </a:endParaRPr>
          </a:p>
          <a:p>
            <a:pPr lvl="0"/>
            <a:r>
              <a:rPr lang="en-GB" dirty="0" smtClean="0">
                <a:latin typeface="Times New Roman" panose="02020603050405020304" pitchFamily="18" charset="0"/>
                <a:cs typeface="Times New Roman" panose="02020603050405020304" pitchFamily="18" charset="0"/>
              </a:rPr>
              <a:t>The demand of their product in very low, because people don’t know about their brands very well. </a:t>
            </a:r>
            <a:endParaRPr lang="en-US" dirty="0" smtClean="0">
              <a:latin typeface="Times New Roman" panose="02020603050405020304" pitchFamily="18" charset="0"/>
              <a:cs typeface="Times New Roman" panose="02020603050405020304" pitchFamily="18" charset="0"/>
            </a:endParaRPr>
          </a:p>
          <a:p>
            <a:pPr lvl="0"/>
            <a:r>
              <a:rPr lang="en-GB" dirty="0" smtClean="0">
                <a:latin typeface="Times New Roman" panose="02020603050405020304" pitchFamily="18" charset="0"/>
                <a:cs typeface="Times New Roman" panose="02020603050405020304" pitchFamily="18" charset="0"/>
              </a:rPr>
              <a:t>ITC knows their strength and weakness in the personal care market, so they are applying new concept to overcome their weaknesses.</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ITC now offering more margins, exiting offers and long credit period to retailers and wholesalers.</a:t>
            </a:r>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381000" y="5748010"/>
            <a:ext cx="9144000" cy="523220"/>
          </a:xfrm>
          <a:prstGeom prst="rect">
            <a:avLst/>
          </a:prstGeom>
        </p:spPr>
        <p:txBody>
          <a:bodyPr wrap="square">
            <a:spAutoFit/>
          </a:bodyPr>
          <a:lstStyle/>
          <a:p>
            <a:r>
              <a:rPr lang="en-GB" sz="2800" b="1" cap="all"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ITC. Working for you. Working for India</a:t>
            </a:r>
            <a:r>
              <a:rPr lang="en-GB" sz="2800" dirty="0" smtClean="0">
                <a:solidFill>
                  <a:srgbClr val="FF0000"/>
                </a:solidFill>
                <a:latin typeface="Times New Roman" panose="02020603050405020304" pitchFamily="18" charset="0"/>
                <a:cs typeface="Times New Roman" panose="02020603050405020304" pitchFamily="18" charset="0"/>
              </a:rPr>
              <a:t>.</a:t>
            </a:r>
            <a:endParaRPr lang="en-US"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00600"/>
            <a:ext cx="5486400" cy="566738"/>
          </a:xfrm>
        </p:spPr>
        <p:txBody>
          <a:bodyPr>
            <a:normAutofit fontScale="90000"/>
          </a:bodyPr>
          <a:lstStyle/>
          <a:p>
            <a:pPr algn="l"/>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sz="half" idx="4294967295"/>
          </p:nvPr>
        </p:nvSpPr>
        <p:spPr>
          <a:xfrm>
            <a:off x="152400" y="3962400"/>
            <a:ext cx="5486400" cy="1143000"/>
          </a:xfrm>
        </p:spPr>
        <p:txBody>
          <a:bodyPr/>
          <a:lstStyle/>
          <a:p>
            <a:pPr>
              <a:buNone/>
            </a:pPr>
            <a:r>
              <a:rPr lang="en-US" sz="4000" b="1" dirty="0" smtClean="0">
                <a:solidFill>
                  <a:srgbClr val="FF0000"/>
                </a:solidFill>
                <a:latin typeface="Times New Roman" panose="02020603050405020304" pitchFamily="18" charset="0"/>
                <a:cs typeface="Times New Roman" panose="02020603050405020304" pitchFamily="18" charset="0"/>
              </a:rPr>
              <a:t>THINK BEFORE SMOKING…….</a:t>
            </a:r>
            <a:endParaRPr lang="en-US" sz="4000" b="1" dirty="0" smtClean="0">
              <a:solidFill>
                <a:srgbClr val="FF0000"/>
              </a:solidFill>
              <a:latin typeface="Times New Roman" panose="02020603050405020304" pitchFamily="18" charset="0"/>
              <a:cs typeface="Times New Roman" panose="02020603050405020304" pitchFamily="18" charset="0"/>
            </a:endParaRPr>
          </a:p>
          <a:p>
            <a:pPr>
              <a:buNone/>
            </a:pPr>
            <a:r>
              <a:rPr lang="en-US" sz="4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THANK YOU</a:t>
            </a:r>
            <a:endParaRPr lang="en-US" sz="4000" dirty="0" smtClean="0">
              <a:latin typeface="Times New Roman" panose="02020603050405020304" pitchFamily="18" charset="0"/>
              <a:cs typeface="Times New Roman" panose="02020603050405020304" pitchFamily="18" charset="0"/>
            </a:endParaRPr>
          </a:p>
        </p:txBody>
      </p:sp>
      <p:pic>
        <p:nvPicPr>
          <p:cNvPr id="84996" name="Picture 4" descr="http://t2.gstatic.com/images?q=tbn:jcG2ibga9J52zM:http://img.alibaba.com/photo/107951270/Gudang_Garam_Surya_16_cigarettes.jpg">
            <a:hlinkClick r:id="rId1"/>
          </p:cNvPr>
          <p:cNvPicPr>
            <a:picLocks noChangeAspect="1" noChangeArrowheads="1"/>
          </p:cNvPicPr>
          <p:nvPr/>
        </p:nvPicPr>
        <p:blipFill>
          <a:blip r:embed="rId2" cstate="print"/>
          <a:srcRect/>
          <a:stretch>
            <a:fillRect/>
          </a:stretch>
        </p:blipFill>
        <p:spPr bwMode="auto">
          <a:xfrm>
            <a:off x="0" y="0"/>
            <a:ext cx="1704975" cy="2278611"/>
          </a:xfrm>
          <a:prstGeom prst="rect">
            <a:avLst/>
          </a:prstGeom>
          <a:noFill/>
        </p:spPr>
      </p:pic>
      <p:pic>
        <p:nvPicPr>
          <p:cNvPr id="84998" name="Picture 6" descr="http://t2.gstatic.com/images?q=tbn:n06e-Ol6oyxK4M:http://1.bp.blogspot.com/_HqHzY-Dpn9g/SiK51rIWCsI/AAAAAAAAFOc/oaGU4F0i-HI/s320/i-quit-smoking-pin.jpg">
            <a:hlinkClick r:id="rId3"/>
          </p:cNvPr>
          <p:cNvPicPr>
            <a:picLocks noChangeAspect="1" noChangeArrowheads="1"/>
          </p:cNvPicPr>
          <p:nvPr/>
        </p:nvPicPr>
        <p:blipFill>
          <a:blip r:embed="rId4" cstate="print"/>
          <a:srcRect/>
          <a:stretch>
            <a:fillRect/>
          </a:stretch>
        </p:blipFill>
        <p:spPr bwMode="auto">
          <a:xfrm>
            <a:off x="6629400" y="0"/>
            <a:ext cx="2514600" cy="2209800"/>
          </a:xfrm>
          <a:prstGeom prst="rect">
            <a:avLst/>
          </a:prstGeom>
          <a:noFill/>
        </p:spPr>
      </p:pic>
      <p:pic>
        <p:nvPicPr>
          <p:cNvPr id="85000" name="Picture 8" descr="http://t2.gstatic.com/images?q=tbn:3LWSY3GBtW6LOM:http://www.instablogsimages.com/images/2008/06/27/adesf_uMBjM_7548.jpg">
            <a:hlinkClick r:id="rId5"/>
          </p:cNvPr>
          <p:cNvPicPr>
            <a:picLocks noChangeAspect="1" noChangeArrowheads="1"/>
          </p:cNvPicPr>
          <p:nvPr/>
        </p:nvPicPr>
        <p:blipFill>
          <a:blip r:embed="rId6" cstate="print"/>
          <a:srcRect/>
          <a:stretch>
            <a:fillRect/>
          </a:stretch>
        </p:blipFill>
        <p:spPr bwMode="auto">
          <a:xfrm>
            <a:off x="1752600" y="0"/>
            <a:ext cx="4876800" cy="3236496"/>
          </a:xfrm>
          <a:prstGeom prst="rect">
            <a:avLst/>
          </a:prstGeom>
          <a:noFill/>
        </p:spPr>
      </p:pic>
      <p:pic>
        <p:nvPicPr>
          <p:cNvPr id="85002" name="Picture 10" descr="http://t3.gstatic.com/images?q=tbn:uW6jxGMw9F-MxM:http://www.boloji.com/wfs5/wfs856.jpg">
            <a:hlinkClick r:id="rId7"/>
          </p:cNvPr>
          <p:cNvPicPr>
            <a:picLocks noChangeAspect="1" noChangeArrowheads="1"/>
          </p:cNvPicPr>
          <p:nvPr/>
        </p:nvPicPr>
        <p:blipFill>
          <a:blip r:embed="rId8" cstate="print"/>
          <a:srcRect/>
          <a:stretch>
            <a:fillRect/>
          </a:stretch>
        </p:blipFill>
        <p:spPr bwMode="auto">
          <a:xfrm>
            <a:off x="4648201" y="3429000"/>
            <a:ext cx="2667000" cy="1600200"/>
          </a:xfrm>
          <a:prstGeom prst="rect">
            <a:avLst/>
          </a:prstGeom>
          <a:noFill/>
        </p:spPr>
      </p:pic>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05435"/>
            <a:ext cx="8229600" cy="1439545"/>
          </a:xfrm>
        </p:spPr>
        <p:txBody>
          <a:bodyPr/>
          <a:p>
            <a:pPr algn="l"/>
            <a:r>
              <a:rPr lang="en-US" sz="2000">
                <a:solidFill>
                  <a:srgbClr val="FF0000"/>
                </a:solidFill>
                <a:latin typeface="Times New Roman" panose="02020603050405020304" pitchFamily="18" charset="0"/>
                <a:cs typeface="Times New Roman" panose="02020603050405020304" pitchFamily="18" charset="0"/>
                <a:sym typeface="+mn-ea"/>
              </a:rPr>
              <a:t>to avoid confusion,</a:t>
            </a:r>
            <a:br>
              <a:rPr lang="en-US" sz="6000">
                <a:solidFill>
                  <a:srgbClr val="FF0000"/>
                </a:solidFill>
                <a:latin typeface="Times New Roman" panose="02020603050405020304" pitchFamily="18" charset="0"/>
                <a:cs typeface="Times New Roman" panose="02020603050405020304" pitchFamily="18" charset="0"/>
              </a:rPr>
            </a:br>
            <a:r>
              <a:rPr lang="en-US" sz="6000" b="1" u="sng">
                <a:latin typeface="Times New Roman" panose="02020603050405020304" pitchFamily="18" charset="0"/>
                <a:cs typeface="Times New Roman" panose="02020603050405020304" pitchFamily="18" charset="0"/>
              </a:rPr>
              <a:t>NOT THIS ITC !!!!!!!</a:t>
            </a:r>
            <a:br>
              <a:rPr lang="en-US" sz="6000" b="1" u="sng">
                <a:latin typeface="Times New Roman" panose="02020603050405020304" pitchFamily="18" charset="0"/>
                <a:cs typeface="Times New Roman" panose="02020603050405020304" pitchFamily="18" charset="0"/>
              </a:rPr>
            </a:br>
            <a:endParaRPr lang="en-US" sz="240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p>
            <a:r>
              <a:rPr lang="en-US" smtClean="0">
                <a:solidFill>
                  <a:srgbClr val="000000"/>
                </a:solidFill>
              </a:rPr>
              <a:t>ITC. Touching your life. Everyday</a:t>
            </a:r>
            <a:endParaRPr lang="en-US">
              <a:solidFill>
                <a:srgbClr val="000000"/>
              </a:solidFill>
            </a:endParaRPr>
          </a:p>
        </p:txBody>
      </p:sp>
      <p:pic>
        <p:nvPicPr>
          <p:cNvPr id="5" name="Content Placeholder 4"/>
          <p:cNvPicPr>
            <a:picLocks noChangeAspect="1"/>
          </p:cNvPicPr>
          <p:nvPr>
            <p:ph idx="1"/>
          </p:nvPr>
        </p:nvPicPr>
        <p:blipFill>
          <a:blip r:embed="rId1"/>
          <a:stretch>
            <a:fillRect/>
          </a:stretch>
        </p:blipFill>
        <p:spPr>
          <a:xfrm>
            <a:off x="546735" y="1973580"/>
            <a:ext cx="8049895" cy="4593590"/>
          </a:xfrm>
          <a:prstGeom prst="rect">
            <a:avLst/>
          </a:prstGeom>
        </p:spPr>
      </p:pic>
    </p:spTree>
  </p:cSld>
  <p:clrMapOvr>
    <a:masterClrMapping/>
  </p:clrMapOvr>
  <p:transition spd="med">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2400"/>
            <a:ext cx="7772400" cy="762000"/>
          </a:xfrm>
        </p:spPr>
        <p:txBody>
          <a:bodyPr/>
          <a:lstStyle/>
          <a:p>
            <a:pPr algn="ctr"/>
            <a:r>
              <a:rPr lang="en-US" sz="6000" b="1" u="sng" dirty="0" smtClean="0">
                <a:latin typeface="Times New Roman" panose="02020603050405020304" pitchFamily="18" charset="0"/>
                <a:cs typeface="Times New Roman" panose="02020603050405020304" pitchFamily="18" charset="0"/>
              </a:rPr>
              <a:t>Contents</a:t>
            </a:r>
            <a:endParaRPr lang="en-US" sz="6000" b="1" u="sng" dirty="0" smtClean="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228600" y="1447800"/>
            <a:ext cx="8001000" cy="5978525"/>
          </a:xfrm>
        </p:spPr>
        <p:txBody>
          <a:bodyPr/>
          <a:lstStyle/>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HISTORY OF ITC</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INTRODUCTION OF ITC</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COMPANY PROFILE</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VISION &amp; MISSION</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GOALS AND OBJECTIVES</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CORPORATE LEVEL STRATEGIES</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PRODUCTS</a:t>
            </a:r>
            <a:endParaRPr lang="en-US" dirty="0" smtClean="0">
              <a:ln>
                <a:noFill/>
              </a:ln>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dirty="0" smtClean="0">
                <a:ln>
                  <a:noFill/>
                </a:ln>
                <a:solidFill>
                  <a:schemeClr val="tx1"/>
                </a:solidFill>
                <a:latin typeface="Times New Roman" panose="02020603050405020304" pitchFamily="18" charset="0"/>
                <a:cs typeface="Times New Roman" panose="02020603050405020304" pitchFamily="18" charset="0"/>
              </a:rPr>
              <a:t> CONCLUSION</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p:txBody>
          <a:bodyPr/>
          <a:lstStyle/>
          <a:p>
            <a:r>
              <a:rPr lang="en-US" smtClean="0">
                <a:solidFill>
                  <a:srgbClr val="000000"/>
                </a:solidFill>
                <a:latin typeface="Times New Roman" panose="02020603050405020304" pitchFamily="18" charset="0"/>
                <a:cs typeface="Times New Roman" panose="02020603050405020304" pitchFamily="18" charset="0"/>
              </a:rPr>
              <a:t>ITC. Touching your life. Everyday</a:t>
            </a:r>
            <a:endParaRPr lang="en-US"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394"/>
            <a:ext cx="7772400" cy="1143000"/>
          </a:xfrm>
        </p:spPr>
        <p:txBody>
          <a:bodyPr/>
          <a:lstStyle/>
          <a:p>
            <a:r>
              <a:rPr lang="en-US" sz="3600" dirty="0" smtClean="0">
                <a:solidFill>
                  <a:srgbClr val="002060"/>
                </a:solidFill>
                <a:latin typeface="Times New Roman" panose="02020603050405020304" pitchFamily="18" charset="0"/>
                <a:cs typeface="Times New Roman" panose="02020603050405020304" pitchFamily="18" charset="0"/>
              </a:rPr>
              <a:t>HISTORY OT ITC</a:t>
            </a:r>
            <a:endParaRPr lang="en-US" sz="3600" dirty="0" smtClean="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990600"/>
            <a:ext cx="8077200" cy="5257800"/>
          </a:xfrm>
        </p:spPr>
        <p:txBody>
          <a:bodyPr/>
          <a:lstStyle/>
          <a:p>
            <a:pPr marL="228600" indent="-228600" defTabSz="749300">
              <a:buFont typeface="Arial" panose="020B0604020202020204" pitchFamily="34" charset="0"/>
              <a:buChar char="•"/>
              <a:tabLst>
                <a:tab pos="1663700" algn="l"/>
              </a:tabLst>
            </a:pPr>
            <a:r>
              <a:rPr lang="en-US" sz="2000" b="1" u="sng" dirty="0">
                <a:latin typeface="Times New Roman" panose="02020603050405020304" pitchFamily="18" charset="0"/>
                <a:cs typeface="Times New Roman" panose="02020603050405020304" pitchFamily="18" charset="0"/>
              </a:rPr>
              <a:t>24 Aug 1910 </a:t>
            </a:r>
            <a:r>
              <a:rPr lang="en-US" sz="2000" dirty="0">
                <a:latin typeface="Times New Roman" panose="02020603050405020304" pitchFamily="18" charset="0"/>
                <a:cs typeface="Times New Roman" panose="02020603050405020304" pitchFamily="18" charset="0"/>
              </a:rPr>
              <a:t>– ITC incorporated under the name of 'Imperial Tobacco </a:t>
            </a:r>
            <a:r>
              <a:rPr lang="en-US" sz="2000" dirty="0" smtClean="0">
                <a:latin typeface="Times New Roman" panose="02020603050405020304" pitchFamily="18" charset="0"/>
                <a:cs typeface="Times New Roman" panose="02020603050405020304" pitchFamily="18" charset="0"/>
              </a:rPr>
              <a:t>Company </a:t>
            </a:r>
            <a:r>
              <a:rPr lang="en-US" sz="2000" dirty="0">
                <a:latin typeface="Times New Roman" panose="02020603050405020304" pitchFamily="18" charset="0"/>
                <a:cs typeface="Times New Roman" panose="02020603050405020304" pitchFamily="18" charset="0"/>
              </a:rPr>
              <a:t>of India Limited'.</a:t>
            </a:r>
            <a:endParaRPr lang="en-US" sz="2000" dirty="0">
              <a:latin typeface="Times New Roman" panose="02020603050405020304" pitchFamily="18" charset="0"/>
              <a:cs typeface="Times New Roman" panose="02020603050405020304" pitchFamily="18" charset="0"/>
            </a:endParaRPr>
          </a:p>
          <a:p>
            <a:pPr marL="228600" indent="-228600" defTabSz="749300">
              <a:buFont typeface="Arial" panose="020B0604020202020204" pitchFamily="34" charset="0"/>
              <a:buChar char="•"/>
              <a:tabLst>
                <a:tab pos="1663700" algn="l"/>
              </a:tabLst>
            </a:pPr>
            <a:r>
              <a:rPr lang="en-US" sz="2000" b="1" u="sng" dirty="0">
                <a:latin typeface="Times New Roman" panose="02020603050405020304" pitchFamily="18" charset="0"/>
                <a:cs typeface="Times New Roman" panose="02020603050405020304" pitchFamily="18" charset="0"/>
              </a:rPr>
              <a:t>1925</a:t>
            </a:r>
            <a:r>
              <a:rPr lang="en-US" sz="2000" dirty="0">
                <a:latin typeface="Times New Roman" panose="02020603050405020304" pitchFamily="18" charset="0"/>
                <a:cs typeface="Times New Roman" panose="02020603050405020304" pitchFamily="18" charset="0"/>
              </a:rPr>
              <a:t>– ITC’s Packaging &amp; Printing Business Division was set up as a strategic backward integration for ITC’s Cigarettes business.</a:t>
            </a:r>
            <a:endParaRPr lang="en-US" sz="2000" dirty="0">
              <a:latin typeface="Times New Roman" panose="02020603050405020304" pitchFamily="18" charset="0"/>
              <a:cs typeface="Times New Roman" panose="02020603050405020304" pitchFamily="18" charset="0"/>
            </a:endParaRPr>
          </a:p>
          <a:p>
            <a:pPr marL="228600" indent="-228600" defTabSz="749300">
              <a:buFont typeface="Arial" panose="020B0604020202020204" pitchFamily="34" charset="0"/>
              <a:buChar char="•"/>
              <a:tabLst>
                <a:tab pos="1663700" algn="l"/>
              </a:tabLst>
            </a:pPr>
            <a:r>
              <a:rPr lang="en-US" sz="2000" b="1" u="sng" dirty="0">
                <a:latin typeface="Times New Roman" panose="02020603050405020304" pitchFamily="18" charset="0"/>
                <a:cs typeface="Times New Roman" panose="02020603050405020304" pitchFamily="18" charset="0"/>
              </a:rPr>
              <a:t>1974 – </a:t>
            </a:r>
            <a:r>
              <a:rPr lang="en-US" sz="2000" dirty="0">
                <a:latin typeface="Times New Roman" panose="02020603050405020304" pitchFamily="18" charset="0"/>
                <a:cs typeface="Times New Roman" panose="02020603050405020304" pitchFamily="18" charset="0"/>
              </a:rPr>
              <a:t>The Company's ownership progressively  </a:t>
            </a:r>
            <a:r>
              <a:rPr lang="en-US" sz="2000" dirty="0" err="1">
                <a:latin typeface="Times New Roman" panose="02020603050405020304" pitchFamily="18" charset="0"/>
                <a:cs typeface="Times New Roman" panose="02020603050405020304" pitchFamily="18" charset="0"/>
              </a:rPr>
              <a:t>Indianised</a:t>
            </a:r>
            <a:r>
              <a:rPr lang="en-US" sz="2000" dirty="0">
                <a:latin typeface="Times New Roman" panose="02020603050405020304" pitchFamily="18" charset="0"/>
                <a:cs typeface="Times New Roman" panose="02020603050405020304" pitchFamily="18" charset="0"/>
              </a:rPr>
              <a:t>, and the </a:t>
            </a:r>
            <a:r>
              <a:rPr lang="en-US" sz="2000" dirty="0" smtClean="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of the Company was changed to ITC Limited (Indian Tobacco Company).</a:t>
            </a:r>
            <a:endParaRPr lang="en-US" sz="2000" dirty="0">
              <a:latin typeface="Times New Roman" panose="02020603050405020304" pitchFamily="18" charset="0"/>
              <a:cs typeface="Times New Roman" panose="02020603050405020304" pitchFamily="18" charset="0"/>
            </a:endParaRPr>
          </a:p>
          <a:p>
            <a:pPr marL="228600" indent="-228600" defTabSz="749300">
              <a:buFont typeface="Arial" panose="020B0604020202020204" pitchFamily="34" charset="0"/>
              <a:buChar char="•"/>
              <a:tabLst>
                <a:tab pos="1663700" algn="l"/>
              </a:tabLst>
            </a:pPr>
            <a:r>
              <a:rPr lang="en-US" sz="2000" b="1" u="sng" dirty="0">
                <a:latin typeface="Times New Roman" panose="02020603050405020304" pitchFamily="18" charset="0"/>
                <a:cs typeface="Times New Roman" panose="02020603050405020304" pitchFamily="18" charset="0"/>
              </a:rPr>
              <a:t>1975</a:t>
            </a:r>
            <a:r>
              <a:rPr lang="en-US" sz="2000" dirty="0">
                <a:latin typeface="Times New Roman" panose="02020603050405020304" pitchFamily="18" charset="0"/>
                <a:cs typeface="Times New Roman" panose="02020603050405020304" pitchFamily="18" charset="0"/>
              </a:rPr>
              <a:t> – The Co. launched its HOTEL BUSINESS which was named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ITC-Welcome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 Hotel </a:t>
            </a:r>
            <a:r>
              <a:rPr lang="en-US" sz="2000" dirty="0" err="1">
                <a:latin typeface="Times New Roman" panose="02020603050405020304" pitchFamily="18" charset="0"/>
                <a:cs typeface="Times New Roman" panose="02020603050405020304" pitchFamily="18" charset="0"/>
              </a:rPr>
              <a:t>Chola</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28600" indent="-228600" defTabSz="749300">
              <a:buFont typeface="Arial" panose="020B0604020202020204" pitchFamily="34" charset="0"/>
              <a:buChar char="•"/>
              <a:tabLst>
                <a:tab pos="1663700" algn="l"/>
              </a:tabLst>
            </a:pPr>
            <a:r>
              <a:rPr lang="en-US" sz="2000" b="1" u="sng" dirty="0">
                <a:latin typeface="Times New Roman" panose="02020603050405020304" pitchFamily="18" charset="0"/>
                <a:cs typeface="Times New Roman" panose="02020603050405020304" pitchFamily="18" charset="0"/>
              </a:rPr>
              <a:t>1979</a:t>
            </a:r>
            <a:r>
              <a:rPr lang="en-US" sz="2000" dirty="0">
                <a:latin typeface="Times New Roman" panose="02020603050405020304" pitchFamily="18" charset="0"/>
                <a:cs typeface="Times New Roman" panose="02020603050405020304" pitchFamily="18" charset="0"/>
              </a:rPr>
              <a:t> – ITC entered the Paperboards Business by promoting. Bhadrachalam Papaerboards Limited, which today has become the market leader in India.</a:t>
            </a:r>
            <a:endParaRPr lang="en-US" sz="2000" dirty="0">
              <a:latin typeface="Times New Roman" panose="02020603050405020304" pitchFamily="18" charset="0"/>
              <a:cs typeface="Times New Roman" panose="02020603050405020304" pitchFamily="18" charset="0"/>
            </a:endParaRPr>
          </a:p>
          <a:p>
            <a:pPr marL="228600" indent="-228600" defTabSz="749300">
              <a:buFont typeface="Arial" panose="020B0604020202020204" pitchFamily="34" charset="0"/>
              <a:buChar char="•"/>
              <a:tabLst>
                <a:tab pos="1663700" algn="l"/>
              </a:tabLst>
            </a:pPr>
            <a:r>
              <a:rPr lang="en-US" sz="2000" b="1" u="sng" dirty="0">
                <a:latin typeface="Times New Roman" panose="02020603050405020304" pitchFamily="18" charset="0"/>
                <a:cs typeface="Times New Roman" panose="02020603050405020304" pitchFamily="18" charset="0"/>
              </a:rPr>
              <a:t>1985</a:t>
            </a:r>
            <a:r>
              <a:rPr lang="en-US" sz="2000" dirty="0">
                <a:latin typeface="Times New Roman" panose="02020603050405020304" pitchFamily="18" charset="0"/>
                <a:cs typeface="Times New Roman" panose="02020603050405020304" pitchFamily="18" charset="0"/>
              </a:rPr>
              <a:t> – Surya Nepal Pvt. Ltd</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28600" indent="-228600" defTabSz="749300">
              <a:buFont typeface="Arial" panose="020B0604020202020204" pitchFamily="34" charset="0"/>
              <a:buChar char="•"/>
              <a:tabLst>
                <a:tab pos="1663700" algn="l"/>
              </a:tabLst>
            </a:pPr>
            <a:r>
              <a:rPr lang="en-US" sz="2400" b="1" u="sng" dirty="0" smtClean="0">
                <a:latin typeface="Times New Roman" panose="02020603050405020304" pitchFamily="18" charset="0"/>
                <a:cs typeface="Times New Roman" panose="02020603050405020304" pitchFamily="18" charset="0"/>
              </a:rPr>
              <a:t>2000-21</a:t>
            </a:r>
            <a:r>
              <a:rPr lang="en-US" sz="2400" u="sng"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ITC continues to foray into the </a:t>
            </a:r>
            <a:r>
              <a:rPr lang="en-US" sz="2400" dirty="0" smtClean="0">
                <a:latin typeface="Times New Roman" panose="02020603050405020304" pitchFamily="18" charset="0"/>
                <a:cs typeface="Times New Roman" panose="02020603050405020304" pitchFamily="18" charset="0"/>
              </a:rPr>
              <a:t>Greeting, Gifting </a:t>
            </a:r>
            <a:r>
              <a:rPr lang="en-US" sz="2400" dirty="0">
                <a:latin typeface="Times New Roman" panose="02020603050405020304" pitchFamily="18" charset="0"/>
                <a:cs typeface="Times New Roman" panose="02020603050405020304" pitchFamily="18" charset="0"/>
              </a:rPr>
              <a:t>and Stationery products </a:t>
            </a:r>
            <a:r>
              <a:rPr lang="en-US" sz="2400" dirty="0" smtClean="0">
                <a:latin typeface="Times New Roman" panose="02020603050405020304" pitchFamily="18" charset="0"/>
                <a:cs typeface="Times New Roman" panose="02020603050405020304" pitchFamily="18" charset="0"/>
              </a:rPr>
              <a:t> and FMCG products</a:t>
            </a: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85800"/>
          </a:xfrm>
        </p:spPr>
        <p:txBody>
          <a:bodyPr/>
          <a:lstStyle/>
          <a:p>
            <a:r>
              <a:rPr lang="en-US" sz="3600" dirty="0" smtClean="0">
                <a:latin typeface="Times New Roman" panose="02020603050405020304" pitchFamily="18" charset="0"/>
                <a:cs typeface="Times New Roman" panose="02020603050405020304" pitchFamily="18" charset="0"/>
              </a:rPr>
              <a:t>Introduction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524000"/>
            <a:ext cx="7816215" cy="4800600"/>
          </a:xfrm>
        </p:spPr>
        <p:txBody>
          <a:bodyPr/>
          <a:lstStyle/>
          <a:p>
            <a:pPr algn="just">
              <a:lnSpc>
                <a:spcPct val="130000"/>
              </a:lnSpc>
              <a:spcBef>
                <a:spcPct val="10000"/>
              </a:spcBef>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ITC is one of India's foremost private sector companies with a Gross Sales Value of ₹ 74,979 crores and Net Profit of ₹ 13,032 crores (as on 31.03.2021).</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ITC has a diversified presence in FMCG, Hotels, Packaging, Paperboards &amp; Specialty Papers and Agri-Business.</a:t>
            </a:r>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ITC's aspiration to be an exemplar in sustainability practices is manifest in its status as the only company in the world, of its size and diversity, to be carbon, water and solid waste recycling positive. </a:t>
            </a:r>
            <a:endParaRPr lang="en-US" sz="24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73825"/>
            <a:ext cx="2895600" cy="476250"/>
          </a:xfrm>
        </p:spPr>
        <p:txBody>
          <a:bodyPr/>
          <a:lstStyle/>
          <a:p>
            <a:r>
              <a:rPr lang="en-US" dirty="0" smtClean="0">
                <a:solidFill>
                  <a:srgbClr val="000000"/>
                </a:solidFill>
                <a:latin typeface="Times New Roman" panose="02020603050405020304" pitchFamily="18" charset="0"/>
                <a:cs typeface="Times New Roman" panose="02020603050405020304" pitchFamily="18" charset="0"/>
              </a:rPr>
              <a:t>ITC. Touching your life. Everyday</a:t>
            </a:r>
            <a:endParaRPr lang="en-US"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Continue…</a:t>
            </a:r>
            <a:endParaRPr lang="en-US"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600200"/>
            <a:ext cx="7755255" cy="1838960"/>
          </a:xfrm>
        </p:spPr>
        <p:txBody>
          <a:bodyPr/>
          <a:lstStyle/>
          <a:p>
            <a:pPr marL="297180" indent="-297180" algn="just">
              <a:lnSpc>
                <a:spcPct val="130000"/>
              </a:lnSpc>
              <a:spcBef>
                <a:spcPct val="1000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In addition, ITC's businesses and value chains create sustainable livelihoods for more than 6 million people, a majority of whom represent the poorest in rural India.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solidFill>
                  <a:srgbClr val="000000"/>
                </a:solidFill>
                <a:latin typeface="Times New Roman" panose="02020603050405020304" pitchFamily="18" charset="0"/>
                <a:cs typeface="Times New Roman" panose="02020603050405020304" pitchFamily="18" charset="0"/>
              </a:rPr>
              <a:t>ITC. Touching your life. Everyday</a:t>
            </a:r>
            <a:endParaRPr lang="en-US" smtClean="0">
              <a:solidFill>
                <a:srgbClr val="000000"/>
              </a:solidFill>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sz="half" idx="2"/>
          </p:nvPr>
        </p:nvPicPr>
        <p:blipFill>
          <a:blip r:embed="rId1"/>
          <a:stretch>
            <a:fillRect/>
          </a:stretch>
        </p:blipFill>
        <p:spPr>
          <a:xfrm>
            <a:off x="2489835" y="3277235"/>
            <a:ext cx="5015230" cy="2644140"/>
          </a:xfrm>
          <a:prstGeom prst="rect">
            <a:avLst/>
          </a:prstGeom>
        </p:spPr>
      </p:pic>
    </p:spTree>
  </p:cSld>
  <p:clrMapOvr>
    <a:masterClrMapping/>
  </p:clrMapOvr>
  <p:transition spd="med">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099"/>
            <a:ext cx="7848600" cy="1066800"/>
          </a:xfrm>
        </p:spPr>
        <p:txBody>
          <a:bodyPr/>
          <a:lstStyle/>
          <a:p>
            <a:r>
              <a:rPr lang="en-US" sz="4000" b="1" dirty="0" smtClean="0">
                <a:latin typeface="Times New Roman" panose="02020603050405020304" pitchFamily="18" charset="0"/>
                <a:cs typeface="Times New Roman" panose="02020603050405020304" pitchFamily="18" charset="0"/>
              </a:rPr>
              <a:t>PROFILE OF ITC</a:t>
            </a:r>
            <a:endParaRPr lang="en-US" sz="4000"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4400"/>
            <a:ext cx="8229600" cy="5638800"/>
          </a:xfrm>
        </p:spPr>
        <p:txBody>
          <a:bodyPr/>
          <a:lstStyle/>
          <a:p>
            <a:r>
              <a:rPr lang="en-US" sz="2000" b="1" dirty="0" smtClean="0">
                <a:latin typeface="Times New Roman" panose="02020603050405020304" pitchFamily="18" charset="0"/>
                <a:cs typeface="Times New Roman" panose="02020603050405020304" pitchFamily="18" charset="0"/>
              </a:rPr>
              <a:t>Type:   Public</a:t>
            </a:r>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Traded </a:t>
            </a:r>
            <a:r>
              <a:rPr lang="en-US" sz="2000" b="1" dirty="0" smtClean="0">
                <a:latin typeface="Times New Roman" panose="02020603050405020304" pitchFamily="18" charset="0"/>
                <a:cs typeface="Times New Roman" panose="02020603050405020304" pitchFamily="18" charset="0"/>
              </a:rPr>
              <a:t>as: </a:t>
            </a:r>
            <a:r>
              <a:rPr lang="en-US" sz="2000" b="1" dirty="0">
                <a:latin typeface="Times New Roman" panose="02020603050405020304" pitchFamily="18" charset="0"/>
                <a:cs typeface="Times New Roman" panose="02020603050405020304" pitchFamily="18" charset="0"/>
              </a:rPr>
              <a:t>BSE: </a:t>
            </a:r>
            <a:r>
              <a:rPr lang="en-US" sz="2000" b="1" dirty="0" smtClean="0">
                <a:latin typeface="Times New Roman" panose="02020603050405020304" pitchFamily="18" charset="0"/>
                <a:cs typeface="Times New Roman" panose="02020603050405020304" pitchFamily="18" charset="0"/>
              </a:rPr>
              <a:t>500875</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BSE </a:t>
            </a:r>
            <a:r>
              <a:rPr lang="en-US" sz="2000" b="1" dirty="0">
                <a:latin typeface="Times New Roman" panose="02020603050405020304" pitchFamily="18" charset="0"/>
                <a:cs typeface="Times New Roman" panose="02020603050405020304" pitchFamily="18" charset="0"/>
              </a:rPr>
              <a:t>SENSEX Constituent</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Industry: </a:t>
            </a:r>
            <a:r>
              <a:rPr lang="en-US" sz="2000" b="1" dirty="0">
                <a:latin typeface="Times New Roman" panose="02020603050405020304" pitchFamily="18" charset="0"/>
                <a:cs typeface="Times New Roman" panose="02020603050405020304" pitchFamily="18" charset="0"/>
              </a:rPr>
              <a:t>Conglomerate</a:t>
            </a:r>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Predecessor(s</a:t>
            </a:r>
            <a:r>
              <a:rPr lang="en-US"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Founded:   </a:t>
            </a:r>
            <a:r>
              <a:rPr lang="en-US" sz="2000" b="1" dirty="0">
                <a:latin typeface="Times New Roman" panose="02020603050405020304" pitchFamily="18" charset="0"/>
                <a:cs typeface="Times New Roman" panose="02020603050405020304" pitchFamily="18" charset="0"/>
              </a:rPr>
              <a:t>August 24, 1910</a:t>
            </a:r>
            <a:r>
              <a:rPr lang="en-US" sz="2000" b="1" baseline="30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(as Imperial Tobacco Company of India) Founder(s) Henry Overton Wills </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Headquarters:  </a:t>
            </a:r>
            <a:r>
              <a:rPr lang="en-US" sz="2000" b="1" dirty="0">
                <a:latin typeface="Times New Roman" panose="02020603050405020304" pitchFamily="18" charset="0"/>
                <a:cs typeface="Times New Roman" panose="02020603050405020304" pitchFamily="18" charset="0"/>
              </a:rPr>
              <a:t>Virginia House, Kolkata,West Bengal, India</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Chairman: Sanjiv Puri(Chairman &amp; MD)</a:t>
            </a:r>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Products:  </a:t>
            </a:r>
            <a:r>
              <a:rPr lang="en-US" sz="2000" b="1" dirty="0">
                <a:latin typeface="Times New Roman" panose="02020603050405020304" pitchFamily="18" charset="0"/>
                <a:cs typeface="Times New Roman" panose="02020603050405020304" pitchFamily="18" charset="0"/>
              </a:rPr>
              <a:t>Tobacco, Hotels, Paperboards &amp; specialty papers, packaging, agri-business, packaged foods &amp; confectionery, IT, branded apparel, personal care, stationery, safety matches and other FMCG products </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Revenue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74,979 crores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Net Profit : ₹ 13,032 crores (as on 31.03.2021)</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Employees : </a:t>
            </a:r>
            <a:r>
              <a:rPr lang="en-US" sz="2000" b="1" dirty="0">
                <a:latin typeface="Times New Roman" panose="02020603050405020304" pitchFamily="18" charset="0"/>
                <a:cs typeface="Times New Roman" panose="02020603050405020304" pitchFamily="18" charset="0"/>
              </a:rPr>
              <a:t>	36,500 (2021)</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Website : </a:t>
            </a:r>
            <a:r>
              <a:rPr lang="en-US" sz="2000" b="1" u="sng" dirty="0" smtClean="0">
                <a:latin typeface="Times New Roman" panose="02020603050405020304" pitchFamily="18" charset="0"/>
                <a:cs typeface="Times New Roman" panose="02020603050405020304" pitchFamily="18" charset="0"/>
                <a:hlinkClick r:id="rId1" tooltip=""/>
              </a:rPr>
              <a:t>www.itcportal.com</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533400"/>
          </a:xfrm>
        </p:spPr>
        <p:txBody>
          <a:bodyPr/>
          <a:lstStyle/>
          <a:p>
            <a:br>
              <a:rPr lang="en-US" sz="3200" b="1" u="sng"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VISION  &amp; MISSION </a:t>
            </a:r>
            <a:br>
              <a:rPr lang="en-US" sz="3200" b="1" u="sng"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219200"/>
            <a:ext cx="7772400" cy="5181600"/>
          </a:xfrm>
        </p:spPr>
        <p:txBody>
          <a:bodyPr/>
          <a:lstStyle/>
          <a:p>
            <a:r>
              <a:rPr lang="en-US" b="1" dirty="0" smtClean="0">
                <a:latin typeface="Times New Roman" panose="02020603050405020304" pitchFamily="18" charset="0"/>
                <a:cs typeface="Times New Roman" panose="02020603050405020304" pitchFamily="18" charset="0"/>
              </a:rPr>
              <a:t>Vision: </a:t>
            </a:r>
            <a:r>
              <a:rPr lang="en-US" sz="2400" dirty="0" smtClean="0">
                <a:latin typeface="Times New Roman" panose="02020603050405020304" pitchFamily="18" charset="0"/>
                <a:cs typeface="Times New Roman" panose="02020603050405020304" pitchFamily="18" charset="0"/>
              </a:rPr>
              <a:t>Sustain ITC’s position as one of India’s most valuable corporations through world class performance, creating growing value for the Indian economy and the Company’s stakeholders.</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Mission: </a:t>
            </a:r>
            <a:r>
              <a:rPr lang="en-US" sz="2400" dirty="0" smtClean="0">
                <a:latin typeface="Times New Roman" panose="02020603050405020304" pitchFamily="18" charset="0"/>
                <a:cs typeface="Times New Roman" panose="02020603050405020304" pitchFamily="18" charset="0"/>
              </a:rPr>
              <a:t>To enhance the wealth generating capability of the enterprise in a globalizing environment, delivering superior and sustainable stakeholder value.</a:t>
            </a:r>
            <a:endParaRPr lang="en-US" sz="2400"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solidFill>
                  <a:srgbClr val="000000"/>
                </a:solidFill>
                <a:latin typeface="Times New Roman" panose="02020603050405020304" pitchFamily="18" charset="0"/>
                <a:cs typeface="Times New Roman" panose="02020603050405020304" pitchFamily="18" charset="0"/>
              </a:rPr>
              <a:t>ITC. Touching your life. Everyday</a:t>
            </a:r>
            <a:endParaRPr lang="en-US"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checker/>
  </p:transition>
  <p:timing>
    <p:tnLst>
      <p:par>
        <p:cTn id="1" dur="indefinite" restart="never" nodeType="tmRoot"/>
      </p:par>
    </p:tnLst>
  </p:timing>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7144</Words>
  <Application>WPS Presentation</Application>
  <PresentationFormat>On-screen Show (4:3)</PresentationFormat>
  <Paragraphs>181</Paragraphs>
  <Slides>22</Slides>
  <Notes>12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SimSun</vt:lpstr>
      <vt:lpstr>Wingdings</vt:lpstr>
      <vt:lpstr>Verdana</vt:lpstr>
      <vt:lpstr>Times New Roman</vt:lpstr>
      <vt:lpstr>Algerian</vt:lpstr>
      <vt:lpstr>Bookman Old Style</vt:lpstr>
      <vt:lpstr>Batang</vt:lpstr>
      <vt:lpstr>Constantia</vt:lpstr>
      <vt:lpstr>Arial Black</vt:lpstr>
      <vt:lpstr>Aharoni</vt:lpstr>
      <vt:lpstr>Microsoft YaHei</vt:lpstr>
      <vt:lpstr>Arial Unicode MS</vt:lpstr>
      <vt:lpstr>Calibri</vt:lpstr>
      <vt:lpstr>Century</vt:lpstr>
      <vt:lpstr>Arabic Typesetting</vt:lpstr>
      <vt:lpstr>Segoe Print</vt:lpstr>
      <vt:lpstr>Monotype Corsiva</vt:lpstr>
      <vt:lpstr>Cambria Math</vt:lpstr>
      <vt:lpstr>Business Cooperate</vt:lpstr>
      <vt:lpstr>PowerPoint 演示文稿</vt:lpstr>
      <vt:lpstr>Imperial Tobacco Company of India Limited  (ITC).</vt:lpstr>
      <vt:lpstr>PowerPoint 演示文稿</vt:lpstr>
      <vt:lpstr>FLOW OF PRESENTATION</vt:lpstr>
      <vt:lpstr>HISTORY OT ITC</vt:lpstr>
      <vt:lpstr>Introduction </vt:lpstr>
      <vt:lpstr>Continue…</vt:lpstr>
      <vt:lpstr>PROFILE OF ITC</vt:lpstr>
      <vt:lpstr> VISION  &amp; MISSION  </vt:lpstr>
      <vt:lpstr>PowerPoint 演示文稿</vt:lpstr>
      <vt:lpstr>PowerPoint 演示文稿</vt:lpstr>
      <vt:lpstr>POSITIONING OF ITC</vt:lpstr>
      <vt:lpstr>THE STARTERS</vt:lpstr>
      <vt:lpstr>PRODUCT PORTFOLIO</vt:lpstr>
      <vt:lpstr>PowerPoint 演示文稿</vt:lpstr>
      <vt:lpstr>WELOCOME GROUP OF HOTELS</vt:lpstr>
      <vt:lpstr>OTHERS PRODUCTS</vt:lpstr>
      <vt:lpstr>Competitors of ITC Ltd.</vt:lpstr>
      <vt:lpstr>PowerPoint 演示文稿</vt:lpstr>
      <vt:lpstr>Companies using e- Choupal network</vt:lpstr>
      <vt:lpstr>                     CONCLUSION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Imperial Tobacco Company of India Limited (ITC).</dc:title>
  <dc:creator>acer</dc:creator>
  <cp:lastModifiedBy>deepankarSharma2003</cp:lastModifiedBy>
  <cp:revision>45</cp:revision>
  <dcterms:created xsi:type="dcterms:W3CDTF">2010-04-03T20:18:00Z</dcterms:created>
  <dcterms:modified xsi:type="dcterms:W3CDTF">2021-12-20T15:50:27Z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9F5E19475D5748E8A7BDF7069D1C1335</vt:lpwstr>
  </property>
  <property fmtid="{D5CDD505-2E9C-101B-9397-08002B2CF9AE}" pid="3" name="KSOProductBuildVer">
    <vt:lpwstr>1033-11.2.0.10382</vt:lpwstr>
  </property>
</Properties>
</file>