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1" r:id="rId2"/>
    <p:sldId id="282" r:id="rId3"/>
    <p:sldId id="283" r:id="rId4"/>
    <p:sldId id="284" r:id="rId5"/>
    <p:sldId id="285" r:id="rId6"/>
    <p:sldId id="287" r:id="rId7"/>
    <p:sldId id="288" r:id="rId8"/>
    <p:sldId id="289" r:id="rId9"/>
    <p:sldId id="290" r:id="rId10"/>
    <p:sldId id="291" r:id="rId11"/>
    <p:sldId id="292" r:id="rId12"/>
    <p:sldId id="293" r:id="rId13"/>
    <p:sldId id="294" r:id="rId14"/>
    <p:sldId id="262" r:id="rId15"/>
    <p:sldId id="263" r:id="rId16"/>
    <p:sldId id="264" r:id="rId17"/>
    <p:sldId id="265" r:id="rId18"/>
    <p:sldId id="266" r:id="rId19"/>
    <p:sldId id="267" r:id="rId20"/>
    <p:sldId id="268" r:id="rId21"/>
    <p:sldId id="269" r:id="rId22"/>
    <p:sldId id="270" r:id="rId23"/>
    <p:sldId id="272" r:id="rId24"/>
    <p:sldId id="274" r:id="rId25"/>
    <p:sldId id="276" r:id="rId26"/>
    <p:sldId id="277" r:id="rId27"/>
    <p:sldId id="278" r:id="rId28"/>
    <p:sldId id="279" r:id="rId29"/>
    <p:sldId id="295" r:id="rId30"/>
    <p:sldId id="296"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051B8-11D4-49C8-ABAD-C1470932539D}" type="datetimeFigureOut">
              <a:rPr lang="en-US" smtClean="0"/>
              <a:t>12/25/2021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B3411-4F75-4946-9458-D3E103EBC255}" type="slidenum">
              <a:rPr lang="en-US" smtClean="0"/>
              <a:t>‹#›</a:t>
            </a:fld>
            <a:endParaRPr lang="en-US"/>
          </a:p>
        </p:txBody>
      </p:sp>
    </p:spTree>
    <p:extLst>
      <p:ext uri="{BB962C8B-B14F-4D97-AF65-F5344CB8AC3E}">
        <p14:creationId xmlns:p14="http://schemas.microsoft.com/office/powerpoint/2010/main" val="384809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B3411-4F75-4946-9458-D3E103EBC255}" type="slidenum">
              <a:rPr lang="en-US" smtClean="0"/>
              <a:t>3</a:t>
            </a:fld>
            <a:endParaRPr lang="en-US"/>
          </a:p>
        </p:txBody>
      </p:sp>
    </p:spTree>
    <p:extLst>
      <p:ext uri="{BB962C8B-B14F-4D97-AF65-F5344CB8AC3E}">
        <p14:creationId xmlns:p14="http://schemas.microsoft.com/office/powerpoint/2010/main" val="16858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417915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9F742-3692-4B90-8F22-2BB2B8AF0930}"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413602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122692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3727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232697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1434611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1356438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3827711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120656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315750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2447418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09F742-3692-4B90-8F22-2BB2B8AF0930}"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274046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09F742-3692-4B90-8F22-2BB2B8AF0930}"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335253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425059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219358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409F742-3692-4B90-8F22-2BB2B8AF0930}" type="datetimeFigureOut">
              <a:rPr lang="en-US" smtClean="0"/>
              <a:t>12/25/2021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267478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9F742-3692-4B90-8F22-2BB2B8AF0930}"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1C9EA-82A0-4E96-AA92-6B394343749B}" type="slidenum">
              <a:rPr lang="en-US" smtClean="0"/>
              <a:t>‹#›</a:t>
            </a:fld>
            <a:endParaRPr lang="en-US"/>
          </a:p>
        </p:txBody>
      </p:sp>
    </p:spTree>
    <p:extLst>
      <p:ext uri="{BB962C8B-B14F-4D97-AF65-F5344CB8AC3E}">
        <p14:creationId xmlns:p14="http://schemas.microsoft.com/office/powerpoint/2010/main" val="287267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09F742-3692-4B90-8F22-2BB2B8AF0930}" type="datetimeFigureOut">
              <a:rPr lang="en-US" smtClean="0"/>
              <a:t>12/25/2021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61C9EA-82A0-4E96-AA92-6B394343749B}" type="slidenum">
              <a:rPr lang="en-US" smtClean="0"/>
              <a:t>‹#›</a:t>
            </a:fld>
            <a:endParaRPr lang="en-US"/>
          </a:p>
        </p:txBody>
      </p:sp>
    </p:spTree>
    <p:extLst>
      <p:ext uri="{BB962C8B-B14F-4D97-AF65-F5344CB8AC3E}">
        <p14:creationId xmlns:p14="http://schemas.microsoft.com/office/powerpoint/2010/main" val="17829365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46612" y="2513530"/>
            <a:ext cx="9404723" cy="1400530"/>
          </a:xfrm>
        </p:spPr>
        <p:txBody>
          <a:bodyPr/>
          <a:lstStyle/>
          <a:p>
            <a:pPr algn="ctr"/>
            <a:r>
              <a:rPr lang="en-US" b="1" u="sng" dirty="0" smtClean="0">
                <a:solidFill>
                  <a:srgbClr val="FFFF00"/>
                </a:solidFill>
              </a:rPr>
              <a:t>Unit – 3</a:t>
            </a:r>
            <a:br>
              <a:rPr lang="en-US" b="1" u="sng" dirty="0" smtClean="0">
                <a:solidFill>
                  <a:srgbClr val="FFFF00"/>
                </a:solidFill>
              </a:rPr>
            </a:br>
            <a:r>
              <a:rPr lang="en-US" b="1" u="sng" dirty="0" smtClean="0">
                <a:solidFill>
                  <a:srgbClr val="FFFF00"/>
                </a:solidFill>
              </a:rPr>
              <a:t>Central Processing Unit</a:t>
            </a:r>
            <a:endParaRPr lang="en-US" b="1" u="sng" dirty="0">
              <a:solidFill>
                <a:srgbClr val="FFFF00"/>
              </a:solidFill>
            </a:endParaRPr>
          </a:p>
        </p:txBody>
      </p:sp>
    </p:spTree>
    <p:extLst>
      <p:ext uri="{BB962C8B-B14F-4D97-AF65-F5344CB8AC3E}">
        <p14:creationId xmlns:p14="http://schemas.microsoft.com/office/powerpoint/2010/main" val="2659770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57275" y="514350"/>
            <a:ext cx="10077450" cy="5829300"/>
          </a:xfrm>
          <a:prstGeom prst="rect">
            <a:avLst/>
          </a:prstGeom>
        </p:spPr>
      </p:pic>
    </p:spTree>
    <p:extLst>
      <p:ext uri="{BB962C8B-B14F-4D97-AF65-F5344CB8AC3E}">
        <p14:creationId xmlns:p14="http://schemas.microsoft.com/office/powerpoint/2010/main" val="2047133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6537" y="668740"/>
            <a:ext cx="9376012" cy="544659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05137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7605" y="641446"/>
            <a:ext cx="8884693" cy="580527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20376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3015" y="709684"/>
            <a:ext cx="9266829" cy="552734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09225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4400" b="1" u="sng" dirty="0">
                <a:solidFill>
                  <a:srgbClr val="FFFF00"/>
                </a:solidFill>
              </a:rPr>
              <a:t>Data Transfer </a:t>
            </a:r>
            <a:r>
              <a:rPr lang="en-US" sz="4400" b="1" u="sng" dirty="0" smtClean="0">
                <a:solidFill>
                  <a:srgbClr val="FFFF00"/>
                </a:solidFill>
              </a:rPr>
              <a:t>&amp; Manipulation Instruction</a:t>
            </a:r>
            <a:endParaRPr lang="en-US" sz="4400" b="1" u="sng" dirty="0">
              <a:solidFill>
                <a:srgbClr val="FFFF00"/>
              </a:solidFill>
            </a:endParaRPr>
          </a:p>
        </p:txBody>
      </p:sp>
      <p:pic>
        <p:nvPicPr>
          <p:cNvPr id="6" name="Picture 5"/>
          <p:cNvPicPr>
            <a:picLocks noChangeAspect="1"/>
          </p:cNvPicPr>
          <p:nvPr/>
        </p:nvPicPr>
        <p:blipFill>
          <a:blip r:embed="rId2"/>
          <a:stretch>
            <a:fillRect/>
          </a:stretch>
        </p:blipFill>
        <p:spPr>
          <a:xfrm>
            <a:off x="419173" y="2120851"/>
            <a:ext cx="10734675" cy="4248150"/>
          </a:xfrm>
          <a:prstGeom prst="rect">
            <a:avLst/>
          </a:prstGeom>
        </p:spPr>
      </p:pic>
    </p:spTree>
    <p:extLst>
      <p:ext uri="{BB962C8B-B14F-4D97-AF65-F5344CB8AC3E}">
        <p14:creationId xmlns:p14="http://schemas.microsoft.com/office/powerpoint/2010/main" val="750919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1.Data Transfer Instruction</a:t>
            </a:r>
            <a:endParaRPr lang="en-US" b="1" dirty="0">
              <a:solidFill>
                <a:srgbClr val="FFFF00"/>
              </a:solidFill>
            </a:endParaRPr>
          </a:p>
        </p:txBody>
      </p:sp>
      <p:pic>
        <p:nvPicPr>
          <p:cNvPr id="4" name="Picture 3"/>
          <p:cNvPicPr>
            <a:picLocks noChangeAspect="1"/>
          </p:cNvPicPr>
          <p:nvPr/>
        </p:nvPicPr>
        <p:blipFill>
          <a:blip r:embed="rId2"/>
          <a:stretch>
            <a:fillRect/>
          </a:stretch>
        </p:blipFill>
        <p:spPr>
          <a:xfrm>
            <a:off x="829994" y="1631852"/>
            <a:ext cx="10523806" cy="4830925"/>
          </a:xfrm>
          <a:prstGeom prst="rect">
            <a:avLst/>
          </a:prstGeom>
        </p:spPr>
      </p:pic>
    </p:spTree>
    <p:extLst>
      <p:ext uri="{BB962C8B-B14F-4D97-AF65-F5344CB8AC3E}">
        <p14:creationId xmlns:p14="http://schemas.microsoft.com/office/powerpoint/2010/main" val="21454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48640" y="295423"/>
            <a:ext cx="10986867" cy="6147580"/>
          </a:xfrm>
          <a:prstGeom prst="rect">
            <a:avLst/>
          </a:prstGeom>
        </p:spPr>
      </p:pic>
    </p:spTree>
    <p:extLst>
      <p:ext uri="{BB962C8B-B14F-4D97-AF65-F5344CB8AC3E}">
        <p14:creationId xmlns:p14="http://schemas.microsoft.com/office/powerpoint/2010/main" val="366754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2. Data Manipulation Instruction</a:t>
            </a:r>
            <a:endParaRPr lang="en-US" b="1" dirty="0">
              <a:solidFill>
                <a:srgbClr val="FFFF00"/>
              </a:solidFill>
            </a:endParaRPr>
          </a:p>
        </p:txBody>
      </p:sp>
      <p:pic>
        <p:nvPicPr>
          <p:cNvPr id="3" name="Picture 2"/>
          <p:cNvPicPr>
            <a:picLocks noChangeAspect="1"/>
          </p:cNvPicPr>
          <p:nvPr/>
        </p:nvPicPr>
        <p:blipFill>
          <a:blip r:embed="rId2"/>
          <a:stretch>
            <a:fillRect/>
          </a:stretch>
        </p:blipFill>
        <p:spPr>
          <a:xfrm>
            <a:off x="900761" y="1519310"/>
            <a:ext cx="9431428" cy="4688767"/>
          </a:xfrm>
          <a:prstGeom prst="rect">
            <a:avLst/>
          </a:prstGeom>
        </p:spPr>
      </p:pic>
    </p:spTree>
    <p:extLst>
      <p:ext uri="{BB962C8B-B14F-4D97-AF65-F5344CB8AC3E}">
        <p14:creationId xmlns:p14="http://schemas.microsoft.com/office/powerpoint/2010/main" val="2289734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rithmetic Insructions NAME Mnemonic Increment INC Decrement DEC Add ADD Subtract SUB Multiply MUL Divide DIV Add with 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74" y="661182"/>
            <a:ext cx="9861452" cy="545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58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gical and bit manipulation Insructions NAME Mnemonic Clear CLR Complement COM AND AND OR OR Exclusive-or XOR Clear car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468" y="762207"/>
            <a:ext cx="9847383"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06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736" y="301387"/>
            <a:ext cx="10909667" cy="653955"/>
          </a:xfrm>
        </p:spPr>
        <p:txBody>
          <a:bodyPr/>
          <a:lstStyle/>
          <a:p>
            <a:r>
              <a:rPr lang="en-US" sz="3600" b="1" u="sng" dirty="0">
                <a:solidFill>
                  <a:srgbClr val="FFFF00"/>
                </a:solidFill>
              </a:rPr>
              <a:t>General register-based CPU Organization</a:t>
            </a:r>
          </a:p>
        </p:txBody>
      </p:sp>
      <p:sp>
        <p:nvSpPr>
          <p:cNvPr id="4" name="Text Placeholder 3"/>
          <p:cNvSpPr>
            <a:spLocks noGrp="1"/>
          </p:cNvSpPr>
          <p:nvPr>
            <p:ph type="body" sz="half" idx="2"/>
          </p:nvPr>
        </p:nvSpPr>
        <p:spPr>
          <a:xfrm>
            <a:off x="499861" y="1078173"/>
            <a:ext cx="11073440" cy="5172502"/>
          </a:xfrm>
        </p:spPr>
        <p:txBody>
          <a:bodyPr anchor="t">
            <a:normAutofit/>
          </a:bodyPr>
          <a:lstStyle/>
          <a:p>
            <a:r>
              <a:rPr lang="en-US" sz="2000" dirty="0">
                <a:latin typeface="Times New Roman" panose="02020603050405020304" pitchFamily="18" charset="0"/>
                <a:cs typeface="Times New Roman" panose="02020603050405020304" pitchFamily="18" charset="0"/>
              </a:rPr>
              <a:t>When we are using multiple general-purpose registers, instead of a single accumulator register, in the CPU Organization then this type of organization is known as General register-based CPU Organization. In this type of organization, the computer uses two or three address fields in their instruction format. Each address field may specify a general register or a memory word. If many CPU registers are available for heavily used variables and intermediate results, we can avoid memory references much of the time, thus vastly increasing program execution speed, and reducing program size. </a:t>
            </a:r>
            <a:endParaRPr lang="en-US" sz="2000" dirty="0" smtClean="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Generally CPU has seven general registers.   Register organization show how registers are selected and how data flow between register and ALU.   A decoder is used to select a particular register</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output of each register is connected to two multiplexers to form the two buses A and B. The selection lines in each multiplexer select the input data for the particular bus. </a:t>
            </a:r>
          </a:p>
          <a:p>
            <a:r>
              <a:rPr lang="en-US" sz="2000" dirty="0">
                <a:latin typeface="Times New Roman" panose="02020603050405020304" pitchFamily="18" charset="0"/>
                <a:cs typeface="Times New Roman" panose="02020603050405020304" pitchFamily="18" charset="0"/>
              </a:rPr>
              <a:t>The A and B buses form the two inputs of an ALU</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operation select lines decide the micro operation to be performed by ALU. The result of the micro operation is available at the output bus. The output bus connected to the inputs of all registers, thus by selecting a destination register it is possible to store the result in it.</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84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hift Instructions NAME Mnemonic Logical shift right SHR Logical shift left SHL Arithmetic shift right SHRA Arithmetic sh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468" y="633046"/>
            <a:ext cx="9580097" cy="552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27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966" y="328028"/>
            <a:ext cx="9404723" cy="682684"/>
          </a:xfrm>
        </p:spPr>
        <p:txBody>
          <a:bodyPr/>
          <a:lstStyle/>
          <a:p>
            <a:r>
              <a:rPr lang="en-US" b="1" dirty="0" smtClean="0">
                <a:solidFill>
                  <a:srgbClr val="FFFF00"/>
                </a:solidFill>
              </a:rPr>
              <a:t>3. Program Control Instruction </a:t>
            </a:r>
            <a:endParaRPr lang="en-US" b="1" dirty="0">
              <a:solidFill>
                <a:srgbClr val="FFFF00"/>
              </a:solidFill>
            </a:endParaRPr>
          </a:p>
        </p:txBody>
      </p:sp>
      <p:pic>
        <p:nvPicPr>
          <p:cNvPr id="3" name="Picture 2"/>
          <p:cNvPicPr>
            <a:picLocks noChangeAspect="1"/>
          </p:cNvPicPr>
          <p:nvPr/>
        </p:nvPicPr>
        <p:blipFill>
          <a:blip r:embed="rId2"/>
          <a:stretch>
            <a:fillRect/>
          </a:stretch>
        </p:blipFill>
        <p:spPr>
          <a:xfrm>
            <a:off x="401781" y="1136074"/>
            <a:ext cx="10501746" cy="2036618"/>
          </a:xfrm>
          <a:prstGeom prst="rect">
            <a:avLst/>
          </a:prstGeom>
        </p:spPr>
      </p:pic>
      <p:pic>
        <p:nvPicPr>
          <p:cNvPr id="4" name="Picture 3"/>
          <p:cNvPicPr>
            <a:picLocks noChangeAspect="1"/>
          </p:cNvPicPr>
          <p:nvPr/>
        </p:nvPicPr>
        <p:blipFill>
          <a:blip r:embed="rId3"/>
          <a:stretch>
            <a:fillRect/>
          </a:stretch>
        </p:blipFill>
        <p:spPr>
          <a:xfrm>
            <a:off x="2346613" y="3172692"/>
            <a:ext cx="5314950" cy="3495675"/>
          </a:xfrm>
          <a:prstGeom prst="rect">
            <a:avLst/>
          </a:prstGeom>
        </p:spPr>
      </p:pic>
    </p:spTree>
    <p:extLst>
      <p:ext uri="{BB962C8B-B14F-4D97-AF65-F5344CB8AC3E}">
        <p14:creationId xmlns:p14="http://schemas.microsoft.com/office/powerpoint/2010/main" val="2083270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0554" y="396922"/>
            <a:ext cx="8825659" cy="804081"/>
          </a:xfrm>
        </p:spPr>
        <p:txBody>
          <a:bodyPr/>
          <a:lstStyle/>
          <a:p>
            <a:pPr algn="ctr"/>
            <a:r>
              <a:rPr lang="en-US" b="1" u="sng" dirty="0">
                <a:solidFill>
                  <a:srgbClr val="FFFF00"/>
                </a:solidFill>
              </a:rPr>
              <a:t>Addressing Modes</a:t>
            </a:r>
            <a:endParaRPr lang="en-US" u="sng" dirty="0">
              <a:solidFill>
                <a:srgbClr val="FFFF00"/>
              </a:solidFill>
            </a:endParaRPr>
          </a:p>
        </p:txBody>
      </p:sp>
      <p:sp>
        <p:nvSpPr>
          <p:cNvPr id="4" name="Text Placeholder 3"/>
          <p:cNvSpPr>
            <a:spLocks noGrp="1"/>
          </p:cNvSpPr>
          <p:nvPr>
            <p:ph type="body" sz="half" idx="2"/>
          </p:nvPr>
        </p:nvSpPr>
        <p:spPr>
          <a:xfrm>
            <a:off x="458918" y="1201003"/>
            <a:ext cx="10391052" cy="5308979"/>
          </a:xfrm>
        </p:spPr>
        <p:txBody>
          <a:bodyPr>
            <a:normAutofit/>
          </a:bodyPr>
          <a:lstStyle/>
          <a:p>
            <a:r>
              <a:rPr lang="en-US" sz="1600" b="1" dirty="0"/>
              <a:t>Addressing Modes</a:t>
            </a:r>
            <a:r>
              <a:rPr lang="en-US" sz="1600" dirty="0"/>
              <a:t>– The term addressing modes refers to the way in which the operand of an instruction is specified. The addressing mode specifies a rule for interpreting or modifying the address field of the instruction before the operand is actually executed</a:t>
            </a:r>
            <a:r>
              <a:rPr lang="en-US" sz="1600" dirty="0" smtClean="0"/>
              <a:t>.</a:t>
            </a:r>
            <a:r>
              <a:rPr lang="en-US" sz="1600" b="1" dirty="0">
                <a:solidFill>
                  <a:srgbClr val="FFFF00"/>
                </a:solidFill>
                <a:cs typeface="Times New Roman" panose="02020603050405020304" pitchFamily="18" charset="0"/>
              </a:rPr>
              <a:t> </a:t>
            </a:r>
            <a:endParaRPr lang="en-US" sz="1600" b="1" dirty="0" smtClean="0">
              <a:solidFill>
                <a:srgbClr val="FFFF00"/>
              </a:solidFill>
              <a:cs typeface="Times New Roman" panose="02020603050405020304" pitchFamily="18" charset="0"/>
            </a:endParaRPr>
          </a:p>
          <a:p>
            <a:r>
              <a:rPr lang="en-US" sz="1600" b="1" dirty="0" smtClean="0">
                <a:solidFill>
                  <a:srgbClr val="FFFF00"/>
                </a:solidFill>
                <a:cs typeface="Times New Roman" panose="02020603050405020304" pitchFamily="18" charset="0"/>
              </a:rPr>
              <a:t>Implied </a:t>
            </a:r>
            <a:r>
              <a:rPr lang="en-US" sz="1600" b="1" dirty="0">
                <a:solidFill>
                  <a:srgbClr val="FFFF00"/>
                </a:solidFill>
                <a:cs typeface="Times New Roman" panose="02020603050405020304" pitchFamily="18" charset="0"/>
              </a:rPr>
              <a:t>mode </a:t>
            </a:r>
            <a:endParaRPr lang="en-US" sz="1600" b="1" dirty="0" smtClean="0">
              <a:solidFill>
                <a:srgbClr val="FFFF00"/>
              </a:solidFill>
              <a:cs typeface="Times New Roman" panose="02020603050405020304" pitchFamily="18" charset="0"/>
            </a:endParaRPr>
          </a:p>
          <a:p>
            <a:r>
              <a:rPr lang="en-US" sz="1600" b="1" dirty="0" smtClean="0">
                <a:solidFill>
                  <a:srgbClr val="FFFF00"/>
                </a:solidFill>
              </a:rPr>
              <a:t>Immediate </a:t>
            </a:r>
            <a:r>
              <a:rPr lang="en-US" sz="1600" b="1" dirty="0">
                <a:solidFill>
                  <a:srgbClr val="FFFF00"/>
                </a:solidFill>
              </a:rPr>
              <a:t>addressing </a:t>
            </a:r>
            <a:r>
              <a:rPr lang="en-US" sz="1600" b="1" dirty="0" smtClean="0">
                <a:solidFill>
                  <a:srgbClr val="FFFF00"/>
                </a:solidFill>
              </a:rPr>
              <a:t>mode</a:t>
            </a:r>
          </a:p>
          <a:p>
            <a:r>
              <a:rPr lang="en-US" sz="1600" b="1" dirty="0" smtClean="0">
                <a:solidFill>
                  <a:srgbClr val="FFFF00"/>
                </a:solidFill>
              </a:rPr>
              <a:t> </a:t>
            </a:r>
            <a:r>
              <a:rPr lang="en-US" sz="1600" b="1" dirty="0">
                <a:solidFill>
                  <a:srgbClr val="FFFF00"/>
                </a:solidFill>
              </a:rPr>
              <a:t>Register </a:t>
            </a:r>
            <a:r>
              <a:rPr lang="en-US" sz="1600" b="1" dirty="0" smtClean="0">
                <a:solidFill>
                  <a:srgbClr val="FFFF00"/>
                </a:solidFill>
              </a:rPr>
              <a:t>mode</a:t>
            </a:r>
          </a:p>
          <a:p>
            <a:r>
              <a:rPr lang="en-US" sz="1600" b="1" dirty="0" smtClean="0">
                <a:solidFill>
                  <a:srgbClr val="FFFF00"/>
                </a:solidFill>
              </a:rPr>
              <a:t> </a:t>
            </a:r>
            <a:r>
              <a:rPr lang="en-US" sz="1600" b="1" dirty="0">
                <a:solidFill>
                  <a:srgbClr val="FFFF00"/>
                </a:solidFill>
                <a:cs typeface="Times New Roman" panose="02020603050405020304" pitchFamily="18" charset="0"/>
              </a:rPr>
              <a:t>Register Indirect </a:t>
            </a:r>
            <a:r>
              <a:rPr lang="en-US" sz="1600" b="1" dirty="0" smtClean="0">
                <a:solidFill>
                  <a:srgbClr val="FFFF00"/>
                </a:solidFill>
                <a:cs typeface="Times New Roman" panose="02020603050405020304" pitchFamily="18" charset="0"/>
              </a:rPr>
              <a:t>mode </a:t>
            </a:r>
          </a:p>
          <a:p>
            <a:r>
              <a:rPr lang="en-US" sz="1600" b="1" dirty="0" smtClean="0">
                <a:solidFill>
                  <a:srgbClr val="FFFF00"/>
                </a:solidFill>
              </a:rPr>
              <a:t>Auto </a:t>
            </a:r>
            <a:r>
              <a:rPr lang="en-US" sz="1600" b="1" dirty="0">
                <a:solidFill>
                  <a:srgbClr val="FFFF00"/>
                </a:solidFill>
              </a:rPr>
              <a:t>Indexed (increment mode</a:t>
            </a:r>
            <a:r>
              <a:rPr lang="en-US" sz="1600" b="1" dirty="0" smtClean="0">
                <a:solidFill>
                  <a:srgbClr val="FFFF00"/>
                </a:solidFill>
              </a:rPr>
              <a:t>)</a:t>
            </a:r>
            <a:r>
              <a:rPr lang="en-US" sz="1600" dirty="0" smtClean="0">
                <a:solidFill>
                  <a:srgbClr val="FFFF00"/>
                </a:solidFill>
              </a:rPr>
              <a:t> </a:t>
            </a:r>
          </a:p>
          <a:p>
            <a:r>
              <a:rPr lang="en-US" sz="1600" b="1" dirty="0" smtClean="0">
                <a:solidFill>
                  <a:srgbClr val="FFFF00"/>
                </a:solidFill>
              </a:rPr>
              <a:t>Auto </a:t>
            </a:r>
            <a:r>
              <a:rPr lang="en-US" sz="1600" b="1" dirty="0">
                <a:solidFill>
                  <a:srgbClr val="FFFF00"/>
                </a:solidFill>
              </a:rPr>
              <a:t>indexed ( decrement mode</a:t>
            </a:r>
            <a:r>
              <a:rPr lang="en-US" sz="1600" b="1" dirty="0" smtClean="0">
                <a:solidFill>
                  <a:srgbClr val="FFFF00"/>
                </a:solidFill>
              </a:rPr>
              <a:t>)</a:t>
            </a:r>
          </a:p>
          <a:p>
            <a:r>
              <a:rPr lang="en-US" sz="1600" b="1" dirty="0" smtClean="0">
                <a:solidFill>
                  <a:srgbClr val="FFFF00"/>
                </a:solidFill>
              </a:rPr>
              <a:t> </a:t>
            </a:r>
            <a:r>
              <a:rPr lang="en-US" sz="1600" b="1" dirty="0">
                <a:solidFill>
                  <a:srgbClr val="FFFF00"/>
                </a:solidFill>
              </a:rPr>
              <a:t>Direct </a:t>
            </a:r>
            <a:r>
              <a:rPr lang="en-US" sz="1600" b="1" dirty="0" smtClean="0">
                <a:solidFill>
                  <a:srgbClr val="FFFF00"/>
                </a:solidFill>
              </a:rPr>
              <a:t>addressing Mode</a:t>
            </a:r>
          </a:p>
          <a:p>
            <a:r>
              <a:rPr lang="en-US" sz="1600" b="1" dirty="0" smtClean="0">
                <a:solidFill>
                  <a:srgbClr val="FFFF00"/>
                </a:solidFill>
              </a:rPr>
              <a:t> Indirect addressing </a:t>
            </a:r>
            <a:r>
              <a:rPr lang="en-US" sz="1600" b="1" dirty="0">
                <a:solidFill>
                  <a:srgbClr val="FFFF00"/>
                </a:solidFill>
              </a:rPr>
              <a:t>Mode </a:t>
            </a:r>
            <a:endParaRPr lang="en-US" sz="1600" b="1" dirty="0" smtClean="0">
              <a:solidFill>
                <a:srgbClr val="FFFF00"/>
              </a:solidFill>
            </a:endParaRPr>
          </a:p>
          <a:p>
            <a:r>
              <a:rPr lang="en-US" sz="1600" b="1" dirty="0">
                <a:solidFill>
                  <a:schemeClr val="accent3"/>
                </a:solidFill>
              </a:rPr>
              <a:t>Indexed addressing </a:t>
            </a:r>
            <a:r>
              <a:rPr lang="en-US" sz="1600" b="1" dirty="0" smtClean="0">
                <a:solidFill>
                  <a:schemeClr val="accent3"/>
                </a:solidFill>
              </a:rPr>
              <a:t>mode</a:t>
            </a:r>
          </a:p>
          <a:p>
            <a:r>
              <a:rPr lang="en-US" sz="1600" b="1" dirty="0" smtClean="0">
                <a:solidFill>
                  <a:schemeClr val="accent3"/>
                </a:solidFill>
              </a:rPr>
              <a:t> </a:t>
            </a:r>
            <a:r>
              <a:rPr lang="en-US" sz="1600" b="1" dirty="0">
                <a:solidFill>
                  <a:srgbClr val="FFFF00"/>
                </a:solidFill>
              </a:rPr>
              <a:t>Base register addressing mode</a:t>
            </a:r>
            <a:endParaRPr lang="en-US" sz="1600" dirty="0" smtClean="0"/>
          </a:p>
          <a:p>
            <a:endParaRPr lang="en-US" sz="1600" dirty="0"/>
          </a:p>
          <a:p>
            <a:endParaRPr lang="en-US" sz="1600" dirty="0"/>
          </a:p>
        </p:txBody>
      </p:sp>
      <p:pic>
        <p:nvPicPr>
          <p:cNvPr id="5" name="Picture 4"/>
          <p:cNvPicPr>
            <a:picLocks noChangeAspect="1"/>
          </p:cNvPicPr>
          <p:nvPr/>
        </p:nvPicPr>
        <p:blipFill>
          <a:blip r:embed="rId2"/>
          <a:stretch>
            <a:fillRect/>
          </a:stretch>
        </p:blipFill>
        <p:spPr>
          <a:xfrm>
            <a:off x="4653383" y="4291296"/>
            <a:ext cx="7058025" cy="621898"/>
          </a:xfrm>
          <a:prstGeom prst="rect">
            <a:avLst/>
          </a:prstGeom>
        </p:spPr>
      </p:pic>
    </p:spTree>
    <p:extLst>
      <p:ext uri="{BB962C8B-B14F-4D97-AF65-F5344CB8AC3E}">
        <p14:creationId xmlns:p14="http://schemas.microsoft.com/office/powerpoint/2010/main" val="1052093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09684" y="201854"/>
            <a:ext cx="10890913" cy="2022731"/>
          </a:xfrm>
        </p:spPr>
        <p:txBody>
          <a:bodyPr>
            <a:normAutofit/>
          </a:bodyPr>
          <a:lstStyle/>
          <a:p>
            <a:pPr marL="457200" indent="-457200" algn="just">
              <a:buFont typeface="Arial" panose="020B0604020202020204" pitchFamily="34" charset="0"/>
              <a:buChar char="•"/>
            </a:pPr>
            <a:r>
              <a:rPr lang="en-US" sz="2800" b="1" u="sng" dirty="0">
                <a:solidFill>
                  <a:srgbClr val="FFFF00"/>
                </a:solidFill>
                <a:latin typeface="Times New Roman" panose="02020603050405020304" pitchFamily="18" charset="0"/>
                <a:cs typeface="Times New Roman" panose="02020603050405020304" pitchFamily="18" charset="0"/>
              </a:rPr>
              <a:t>Implied </a:t>
            </a:r>
            <a:r>
              <a:rPr lang="en-US" sz="2800" b="1" u="sng" dirty="0" smtClean="0">
                <a:solidFill>
                  <a:srgbClr val="FFFF00"/>
                </a:solidFill>
                <a:latin typeface="Times New Roman" panose="02020603050405020304" pitchFamily="18" charset="0"/>
                <a:cs typeface="Times New Roman" panose="02020603050405020304" pitchFamily="18" charset="0"/>
              </a:rPr>
              <a:t>mode </a:t>
            </a:r>
            <a:endParaRPr lang="en-US" sz="2800" b="1" u="sng"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implied addressing the operand is specified in the instruction itself. In this mode the data is 8 bits or 16 bits long and data is the part of instruction</a:t>
            </a:r>
            <a:r>
              <a:rPr lang="en-US" sz="2400" dirty="0" smtClean="0">
                <a:latin typeface="Times New Roman" panose="02020603050405020304" pitchFamily="18" charset="0"/>
                <a:cs typeface="Times New Roman" panose="02020603050405020304" pitchFamily="18" charset="0"/>
              </a:rPr>
              <a:t>. Zero address and one address </a:t>
            </a:r>
            <a:r>
              <a:rPr lang="en-US" sz="2400" dirty="0">
                <a:latin typeface="Times New Roman" panose="02020603050405020304" pitchFamily="18" charset="0"/>
                <a:cs typeface="Times New Roman" panose="02020603050405020304" pitchFamily="18" charset="0"/>
              </a:rPr>
              <a:t>instruction are designed with implied addressing mode</a:t>
            </a:r>
            <a:r>
              <a:rPr lang="en-US" sz="2400" dirty="0" smtClean="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534" y="2045867"/>
            <a:ext cx="4083882" cy="7941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545912" y="2018571"/>
            <a:ext cx="6861622" cy="181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Consolas" panose="020B0609020204030204" pitchFamily="49" charset="0"/>
              </a:rPr>
              <a:t>Example:  CRC (used to clear Carry flag)</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Consolas" panose="020B0609020204030204" pitchFamily="49" charset="0"/>
              </a:rPr>
              <a:t> </a:t>
            </a:r>
            <a:r>
              <a:rPr lang="en-US" sz="2000" dirty="0" smtClean="0">
                <a:latin typeface="Consolas" panose="020B0609020204030204" pitchFamily="49" charset="0"/>
              </a:rPr>
              <a:t>         INCA (increment accumulator) AC&lt;- AC+1</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Consolas" panose="020B0609020204030204" pitchFamily="49" charset="0"/>
              </a:rPr>
              <a:t> </a:t>
            </a:r>
            <a:r>
              <a:rPr lang="en-US" sz="2000" dirty="0" smtClean="0">
                <a:latin typeface="Consolas" panose="020B0609020204030204" pitchFamily="49" charset="0"/>
              </a:rPr>
              <a:t>         CLA (COMPLEMENT THE CARRY FLAG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effectLst/>
                <a:latin typeface="Consolas" panose="020B0609020204030204" pitchFamily="49" charset="0"/>
              </a:rPr>
              <a:t> </a:t>
            </a:r>
            <a:r>
              <a:rPr kumimoji="0" lang="en-US" sz="2000" b="0" i="0" u="none" strike="noStrike" cap="none" normalizeH="0" dirty="0" smtClean="0">
                <a:ln>
                  <a:noFill/>
                </a:ln>
                <a:effectLst/>
                <a:latin typeface="Consolas" panose="020B0609020204030204" pitchFamily="49" charset="0"/>
              </a:rPr>
              <a:t>         ADD</a:t>
            </a:r>
            <a:r>
              <a:rPr kumimoji="0" lang="en-US" b="0" i="0" u="none" strike="noStrike" cap="none" normalizeH="0" baseline="0" dirty="0" smtClean="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3200" dirty="0">
                <a:latin typeface="Arial" panose="020B0604020202020204" pitchFamily="34" charset="0"/>
              </a:rPr>
              <a:t> </a:t>
            </a:r>
            <a:r>
              <a:rPr lang="en-US" sz="3200" dirty="0" smtClean="0">
                <a:latin typeface="Arial" panose="020B0604020202020204" pitchFamily="34" charset="0"/>
              </a:rPr>
              <a:t>           </a:t>
            </a:r>
            <a:r>
              <a:rPr lang="en-US" sz="2000" dirty="0" smtClean="0">
                <a:latin typeface="Arial" panose="020B0604020202020204" pitchFamily="34" charset="0"/>
              </a:rPr>
              <a:t>  </a:t>
            </a:r>
            <a:endParaRPr kumimoji="0" lang="en-US" sz="2000" b="0" i="0" u="none" strike="noStrike" cap="none" normalizeH="0" baseline="0" dirty="0" smtClean="0">
              <a:ln>
                <a:noFill/>
              </a:ln>
              <a:effectLst/>
              <a:latin typeface="Arial" panose="020B0604020202020204" pitchFamily="34" charset="0"/>
            </a:endParaRPr>
          </a:p>
        </p:txBody>
      </p:sp>
      <p:sp>
        <p:nvSpPr>
          <p:cNvPr id="6" name="Text Placeholder 2"/>
          <p:cNvSpPr txBox="1">
            <a:spLocks/>
          </p:cNvSpPr>
          <p:nvPr/>
        </p:nvSpPr>
        <p:spPr>
          <a:xfrm>
            <a:off x="545912" y="3289111"/>
            <a:ext cx="8825659" cy="1638868"/>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342900" indent="-342900">
              <a:buFont typeface="Arial" panose="020B0604020202020204" pitchFamily="34" charset="0"/>
              <a:buChar char="•"/>
            </a:pPr>
            <a:r>
              <a:rPr lang="en-US" sz="2400" b="1" u="sng" dirty="0" smtClean="0">
                <a:solidFill>
                  <a:srgbClr val="FFFF00"/>
                </a:solidFill>
              </a:rPr>
              <a:t>Immediate addressing mode (symbol #):</a:t>
            </a:r>
          </a:p>
          <a:p>
            <a:r>
              <a:rPr lang="en-US" b="1" dirty="0" smtClean="0">
                <a:solidFill>
                  <a:srgbClr val="FFFF00"/>
                </a:solidFill>
              </a:rPr>
              <a:t>    </a:t>
            </a:r>
            <a:r>
              <a:rPr lang="en-US" dirty="0" smtClean="0"/>
              <a:t>In this mode data is present in address field of instruction .Designed like one address instruction format.</a:t>
            </a:r>
            <a:br>
              <a:rPr lang="en-US" dirty="0" smtClean="0"/>
            </a:br>
            <a:r>
              <a:rPr lang="en-US" b="1" dirty="0" smtClean="0"/>
              <a:t>Note: </a:t>
            </a:r>
            <a:r>
              <a:rPr lang="en-US" dirty="0" smtClean="0"/>
              <a:t>Limitation in the immediate mode is that the range of constants are restricted by size of address field.</a:t>
            </a:r>
            <a:endParaRPr lang="en-US" dirty="0"/>
          </a:p>
        </p:txBody>
      </p:sp>
      <p:pic>
        <p:nvPicPr>
          <p:cNvPr id="7"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958" y="4684044"/>
            <a:ext cx="3627225"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a:off x="926449" y="5102400"/>
            <a:ext cx="6100547" cy="116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Times New Roman" panose="02020603050405020304" pitchFamily="18" charset="0"/>
                <a:cs typeface="Times New Roman" panose="02020603050405020304" pitchFamily="18" charset="0"/>
              </a:rPr>
              <a:t>Example: 1  MOV AL, 35H (move the data 35H into AL register)</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 ADD R1, #3   (R1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R1+3)</a:t>
            </a:r>
            <a:endParaRPr kumimoji="0" 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kumimoji="0" lang="en-US"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endPar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268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86855" y="368490"/>
            <a:ext cx="9339168" cy="1119116"/>
          </a:xfrm>
        </p:spPr>
        <p:txBody>
          <a:bodyPr>
            <a:normAutofit lnSpcReduction="10000"/>
          </a:bodyPr>
          <a:lstStyle/>
          <a:p>
            <a:r>
              <a:rPr lang="en-US" sz="2400" b="1" dirty="0">
                <a:solidFill>
                  <a:srgbClr val="FFFF00"/>
                </a:solidFill>
              </a:rPr>
              <a:t>Register mode</a:t>
            </a:r>
            <a:r>
              <a:rPr lang="en-US" sz="2400" b="1" dirty="0" smtClean="0">
                <a:solidFill>
                  <a:srgbClr val="FFFF00"/>
                </a:solidFill>
              </a:rPr>
              <a:t>:</a:t>
            </a:r>
          </a:p>
          <a:p>
            <a:r>
              <a:rPr lang="en-US" b="1" dirty="0"/>
              <a:t> </a:t>
            </a:r>
            <a:r>
              <a:rPr lang="en-US" dirty="0"/>
              <a:t>In register addressing the operand is placed in one of 8 bit or 16 bit general purpose registers. The data is in the register that is specified by the instruction.</a:t>
            </a:r>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945" y="1487606"/>
            <a:ext cx="7009500" cy="7779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201003" y="2341186"/>
            <a:ext cx="8871045" cy="61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Times New Roman" panose="02020603050405020304" pitchFamily="18" charset="0"/>
                <a:cs typeface="Times New Roman" panose="02020603050405020304" pitchFamily="18" charset="0"/>
              </a:rPr>
              <a:t>Example: MOV AX,CX (move the contents of CX register to AX register)</a:t>
            </a:r>
          </a:p>
          <a:p>
            <a:pPr lvl="0" eaLnBrk="0" fontAlgn="base" hangingPunct="0">
              <a:spcBef>
                <a:spcPct val="0"/>
              </a:spcBef>
              <a:spcAft>
                <a:spcPct val="0"/>
              </a:spcAft>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LD R</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baseline="-250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(AC  &lt;-</a:t>
            </a:r>
            <a:r>
              <a:rPr kumimoji="0" 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endPar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5" name="Text Placeholder 2"/>
          <p:cNvSpPr txBox="1">
            <a:spLocks/>
          </p:cNvSpPr>
          <p:nvPr/>
        </p:nvSpPr>
        <p:spPr>
          <a:xfrm>
            <a:off x="586855" y="2954146"/>
            <a:ext cx="10890914" cy="1495024"/>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342900" indent="-342900">
              <a:buFont typeface="Arial" panose="020B0604020202020204" pitchFamily="34" charset="0"/>
              <a:buChar char="•"/>
            </a:pPr>
            <a:r>
              <a:rPr lang="en-US" sz="2400" b="1" u="sng" dirty="0" smtClean="0">
                <a:solidFill>
                  <a:srgbClr val="FFFF00"/>
                </a:solidFill>
                <a:latin typeface="Times New Roman" panose="02020603050405020304" pitchFamily="18" charset="0"/>
                <a:cs typeface="Times New Roman" panose="02020603050405020304" pitchFamily="18" charset="0"/>
              </a:rPr>
              <a:t>Register Indirect mode</a:t>
            </a:r>
            <a:r>
              <a:rPr lang="en-US" sz="2000" u="sng"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Register contain address of operand rather than operand itself.</a:t>
            </a:r>
          </a:p>
          <a:p>
            <a:r>
              <a:rPr lang="en-US" sz="2000" dirty="0" smtClean="0">
                <a:latin typeface="Times New Roman" panose="02020603050405020304" pitchFamily="18" charset="0"/>
                <a:cs typeface="Times New Roman" panose="02020603050405020304" pitchFamily="18" charset="0"/>
              </a:rPr>
              <a:t>In this addressing the operand’s offset is placed in any one of the registers BX,BP,SI,DI as specified in the instruction. The effective address of the data is in the base register or an index register that is specified by the instruction. </a:t>
            </a:r>
            <a:r>
              <a:rPr lang="en-US" sz="2000" i="1" dirty="0" smtClean="0">
                <a:latin typeface="Times New Roman" panose="02020603050405020304" pitchFamily="18" charset="0"/>
                <a:cs typeface="Times New Roman" panose="02020603050405020304" pitchFamily="18" charset="0"/>
              </a:rPr>
              <a:t>Here two register reference is required to access the data.</a:t>
            </a:r>
            <a:endParaRPr lang="en-US" sz="2000" dirty="0">
              <a:latin typeface="Times New Roman" panose="02020603050405020304" pitchFamily="18" charset="0"/>
              <a:cs typeface="Times New Roman" panose="02020603050405020304" pitchFamily="18" charset="0"/>
            </a:endParaRPr>
          </a:p>
        </p:txBody>
      </p:sp>
      <p:pic>
        <p:nvPicPr>
          <p:cNvPr id="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137" y="4449170"/>
            <a:ext cx="6962775" cy="771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996290" y="5422270"/>
            <a:ext cx="10481479" cy="104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Consolas" panose="020B0609020204030204" pitchFamily="49" charset="0"/>
              </a:rPr>
              <a:t>EX. </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Consolas" panose="020B0609020204030204" pitchFamily="49" charset="0"/>
              </a:rPr>
              <a:t> </a:t>
            </a:r>
            <a:r>
              <a:rPr kumimoji="0" lang="en-US" sz="1600" b="1" i="0" u="none" strike="noStrike" cap="none" normalizeH="0" baseline="0" dirty="0" smtClean="0">
                <a:ln>
                  <a:noFill/>
                </a:ln>
                <a:effectLst/>
                <a:latin typeface="Consolas" panose="020B0609020204030204" pitchFamily="49" charset="0"/>
              </a:rPr>
              <a:t>MOV AX, [BX]  (move the contents of memory location s addressed by the register BX to the register AX)</a:t>
            </a:r>
            <a:r>
              <a:rPr kumimoji="0" lang="en-US" sz="1400" b="1" i="0" u="none" strike="noStrike" cap="none" normalizeH="0" baseline="0" dirty="0" smtClean="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smtClean="0">
                <a:latin typeface="Arial" panose="020B0604020202020204" pitchFamily="34" charset="0"/>
              </a:rPr>
              <a:t> ADD R</a:t>
            </a:r>
            <a:r>
              <a:rPr lang="en-US" sz="1400" b="1" baseline="-25000" dirty="0" smtClean="0">
                <a:latin typeface="Arial" panose="020B0604020202020204" pitchFamily="34" charset="0"/>
              </a:rPr>
              <a:t>1</a:t>
            </a:r>
            <a:r>
              <a:rPr lang="en-US" sz="1400" b="1" dirty="0" smtClean="0">
                <a:latin typeface="Arial" panose="020B0604020202020204" pitchFamily="34" charset="0"/>
              </a:rPr>
              <a:t> , ( R</a:t>
            </a:r>
            <a:r>
              <a:rPr lang="en-US" sz="1400" b="1" baseline="-25000" dirty="0" smtClean="0">
                <a:latin typeface="Arial" panose="020B0604020202020204" pitchFamily="34" charset="0"/>
              </a:rPr>
              <a:t>2 </a:t>
            </a:r>
            <a:r>
              <a:rPr lang="en-US" sz="1400" b="1" dirty="0" smtClean="0">
                <a:latin typeface="Arial" panose="020B0604020202020204" pitchFamily="34" charset="0"/>
              </a:rPr>
              <a:t> )       (R1 </a:t>
            </a:r>
            <a:r>
              <a:rPr lang="en-US" sz="1400" b="1" dirty="0" smtClean="0">
                <a:latin typeface="Arial" panose="020B0604020202020204" pitchFamily="34" charset="0"/>
                <a:sym typeface="Wingdings" panose="05000000000000000000" pitchFamily="2" charset="2"/>
              </a:rPr>
              <a:t> R1 +M [ ( R2 ) ]</a:t>
            </a:r>
            <a:r>
              <a:rPr lang="en-US" sz="1400" b="1" dirty="0" smtClean="0">
                <a:latin typeface="Arial" panose="020B0604020202020204" pitchFamily="34" charset="0"/>
              </a:rPr>
              <a:t> </a:t>
            </a:r>
            <a:endParaRPr kumimoji="0" lang="en-US" sz="2400" b="1"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569654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123387" y="504967"/>
            <a:ext cx="9207968" cy="5868536"/>
          </a:xfrm>
        </p:spPr>
        <p:txBody>
          <a:bodyPr>
            <a:normAutofit/>
          </a:bodyPr>
          <a:lstStyle/>
          <a:p>
            <a:r>
              <a:rPr lang="en-US" sz="2400" b="1" dirty="0">
                <a:solidFill>
                  <a:srgbClr val="FFFF00"/>
                </a:solidFill>
              </a:rPr>
              <a:t>Auto Indexed (increment mode)</a:t>
            </a:r>
            <a:r>
              <a:rPr lang="en-US" sz="2400" dirty="0">
                <a:solidFill>
                  <a:srgbClr val="FFFF00"/>
                </a:solidFill>
              </a:rPr>
              <a:t>: </a:t>
            </a:r>
            <a:r>
              <a:rPr lang="en-US" dirty="0"/>
              <a:t>Effective address of the operand is the contents of a register specified in the instruction. After accessing the operand, the contents of this register are automatically incremented to point to the next consecutive memory location.</a:t>
            </a:r>
            <a:r>
              <a:rPr lang="en-US" b="1" dirty="0"/>
              <a:t>(R1</a:t>
            </a:r>
            <a:r>
              <a:rPr lang="en-US" b="1" dirty="0" smtClean="0"/>
              <a:t>)+</a:t>
            </a:r>
            <a:r>
              <a:rPr lang="en-US" dirty="0" smtClean="0"/>
              <a:t>.</a:t>
            </a:r>
            <a:r>
              <a:rPr lang="en-US" dirty="0">
                <a:solidFill>
                  <a:srgbClr val="273239"/>
                </a:solidFill>
                <a:latin typeface="Consolas" panose="020B0609020204030204" pitchFamily="49" charset="0"/>
              </a:rPr>
              <a:t> </a:t>
            </a:r>
            <a:endParaRPr lang="en-US" dirty="0" smtClean="0">
              <a:solidFill>
                <a:srgbClr val="273239"/>
              </a:solidFill>
              <a:latin typeface="Consolas" panose="020B0609020204030204" pitchFamily="49" charset="0"/>
            </a:endParaRPr>
          </a:p>
          <a:p>
            <a:r>
              <a:rPr lang="en-US" b="1" dirty="0" smtClean="0">
                <a:latin typeface="Consolas" panose="020B0609020204030204" pitchFamily="49" charset="0"/>
              </a:rPr>
              <a:t>EX. Add </a:t>
            </a:r>
            <a:r>
              <a:rPr lang="en-US" b="1" dirty="0">
                <a:latin typeface="Consolas" panose="020B0609020204030204" pitchFamily="49" charset="0"/>
              </a:rPr>
              <a:t>R1, (R2)+ </a:t>
            </a:r>
            <a:endParaRPr lang="en-US" b="1" dirty="0" smtClean="0">
              <a:latin typeface="Consolas" panose="020B0609020204030204" pitchFamily="49" charset="0"/>
            </a:endParaRPr>
          </a:p>
          <a:p>
            <a:r>
              <a:rPr lang="en-US" b="1" dirty="0" smtClean="0">
                <a:latin typeface="Consolas" panose="020B0609020204030204" pitchFamily="49" charset="0"/>
              </a:rPr>
              <a:t>R1 </a:t>
            </a:r>
            <a:r>
              <a:rPr lang="en-US" b="1" dirty="0">
                <a:latin typeface="Consolas" panose="020B0609020204030204" pitchFamily="49" charset="0"/>
              </a:rPr>
              <a:t>= R1 +M[R2</a:t>
            </a:r>
            <a:r>
              <a:rPr lang="en-US" b="1" dirty="0" smtClean="0">
                <a:latin typeface="Consolas" panose="020B0609020204030204" pitchFamily="49" charset="0"/>
              </a:rPr>
              <a:t>]</a:t>
            </a:r>
          </a:p>
          <a:p>
            <a:r>
              <a:rPr lang="en-US" b="1" dirty="0" smtClean="0">
                <a:latin typeface="Consolas" panose="020B0609020204030204" pitchFamily="49" charset="0"/>
              </a:rPr>
              <a:t> </a:t>
            </a:r>
            <a:r>
              <a:rPr lang="en-US" b="1" dirty="0">
                <a:latin typeface="Consolas" panose="020B0609020204030204" pitchFamily="49" charset="0"/>
              </a:rPr>
              <a:t>R2 = R2 + d </a:t>
            </a:r>
            <a:endParaRPr lang="en-US" b="1" dirty="0" smtClean="0">
              <a:latin typeface="Consolas" panose="020B0609020204030204" pitchFamily="49" charset="0"/>
            </a:endParaRPr>
          </a:p>
          <a:p>
            <a:r>
              <a:rPr lang="en-US" sz="2400" b="1" dirty="0">
                <a:solidFill>
                  <a:srgbClr val="FFFF00"/>
                </a:solidFill>
              </a:rPr>
              <a:t>Auto indexed ( decrement mode): </a:t>
            </a:r>
            <a:r>
              <a:rPr lang="en-US" dirty="0"/>
              <a:t>Effective address of the operand is the contents of a register specified in the instruction. Before accessing the operand, the contents of this register are automatically decremented to point to the previous consecutive memory location. </a:t>
            </a:r>
            <a:r>
              <a:rPr lang="en-US" i="1" dirty="0"/>
              <a:t>–</a:t>
            </a:r>
            <a:r>
              <a:rPr lang="en-US" b="1" dirty="0"/>
              <a:t>(R1</a:t>
            </a:r>
            <a:r>
              <a:rPr lang="en-US" b="1" dirty="0" smtClean="0"/>
              <a:t>).</a:t>
            </a:r>
          </a:p>
          <a:p>
            <a:endParaRPr lang="en-US" b="1" dirty="0"/>
          </a:p>
        </p:txBody>
      </p:sp>
      <p:sp>
        <p:nvSpPr>
          <p:cNvPr id="7" name="Rectangle 3"/>
          <p:cNvSpPr>
            <a:spLocks noChangeArrowheads="1"/>
          </p:cNvSpPr>
          <p:nvPr/>
        </p:nvSpPr>
        <p:spPr bwMode="auto">
          <a:xfrm>
            <a:off x="1123387" y="5210793"/>
            <a:ext cx="7933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Consolas" panose="020B0609020204030204" pitchFamily="49" charset="0"/>
              </a:rPr>
              <a:t>EX: Add R1,-(R2)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Consolas" panose="020B0609020204030204" pitchFamily="49" charset="0"/>
              </a:rPr>
              <a:t>R2 = R2-</a:t>
            </a:r>
            <a:r>
              <a:rPr kumimoji="0" lang="en-US" b="1" i="1" u="none" strike="noStrike" cap="none" normalizeH="0" baseline="0" dirty="0" smtClean="0">
                <a:ln>
                  <a:noFill/>
                </a:ln>
                <a:effectLst/>
                <a:latin typeface="Consolas" panose="020B0609020204030204" pitchFamily="49" charset="0"/>
              </a:rPr>
              <a:t>d</a:t>
            </a:r>
            <a:r>
              <a:rPr kumimoji="0" lang="en-US" b="1" i="0" u="none" strike="noStrike" cap="none" normalizeH="0" baseline="0" dirty="0" smtClean="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Consolas" panose="020B0609020204030204" pitchFamily="49" charset="0"/>
              </a:rPr>
              <a:t>R1 = R1 + M[R2] </a:t>
            </a:r>
            <a:endParaRPr kumimoji="0" lang="en-US" sz="2800" b="1"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592579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31873" y="586854"/>
            <a:ext cx="8825659" cy="2362200"/>
          </a:xfrm>
        </p:spPr>
        <p:txBody>
          <a:bodyPr/>
          <a:lstStyle/>
          <a:p>
            <a:r>
              <a:rPr lang="en-US" b="1" dirty="0">
                <a:solidFill>
                  <a:srgbClr val="FFFF00"/>
                </a:solidFill>
              </a:rPr>
              <a:t>Direct addressing/ Absolute addressing Mode (symbol [ ]):</a:t>
            </a:r>
            <a:r>
              <a:rPr lang="en-US" dirty="0"/>
              <a:t> The operand’s offset is given in the instruction as an 8 bit or 16 bit displacement element. In this addressing mode the 16 bit effective address of the data is the part of the instruction.</a:t>
            </a:r>
            <a:br>
              <a:rPr lang="en-US" dirty="0"/>
            </a:br>
            <a:r>
              <a:rPr lang="en-US" i="1" dirty="0"/>
              <a:t>Here only one memory reference operation is required to access the data.</a:t>
            </a:r>
            <a:endParaRPr lang="en-US" dirty="0"/>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706" y="3133795"/>
            <a:ext cx="4676775" cy="6762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31872" y="4339953"/>
            <a:ext cx="9681370" cy="116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Consolas" panose="020B0609020204030204" pitchFamily="49" charset="0"/>
              </a:rPr>
              <a:t>Example: 1. ADD AL,[0301]   //add the contents of offset address 0301 to AL</a:t>
            </a:r>
          </a:p>
          <a:p>
            <a:pPr marL="0" marR="0" lvl="0" indent="0" algn="ctr" defTabSz="914400" rtl="0" eaLnBrk="0" fontAlgn="base" latinLnBrk="0" hangingPunct="0">
              <a:lnSpc>
                <a:spcPct val="100000"/>
              </a:lnSpc>
              <a:spcBef>
                <a:spcPct val="0"/>
              </a:spcBef>
              <a:spcAft>
                <a:spcPct val="0"/>
              </a:spcAft>
              <a:buClrTx/>
              <a:buSzTx/>
              <a:buFontTx/>
              <a:buNone/>
              <a:tabLst/>
            </a:pPr>
            <a:r>
              <a:rPr lang="en-US" b="1" dirty="0" smtClean="0">
                <a:latin typeface="Consolas" panose="020B0609020204030204" pitchFamily="49" charset="0"/>
              </a:rPr>
              <a:t>2. ADD X       // AC </a:t>
            </a:r>
            <a:r>
              <a:rPr lang="en-US" b="1" dirty="0" smtClean="0">
                <a:latin typeface="Consolas" panose="020B0609020204030204" pitchFamily="49" charset="0"/>
                <a:sym typeface="Wingdings" panose="05000000000000000000" pitchFamily="2" charset="2"/>
              </a:rPr>
              <a:t> </a:t>
            </a:r>
            <a:r>
              <a:rPr lang="en-US" b="1" dirty="0" smtClean="0">
                <a:latin typeface="Consolas" panose="020B0609020204030204" pitchFamily="49" charset="0"/>
              </a:rPr>
              <a:t>AC + M[X]</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Consolas" panose="020B0609020204030204" pitchFamily="49" charset="0"/>
              </a:rPr>
              <a:t>3. LD 400 // AC </a:t>
            </a:r>
            <a:r>
              <a:rPr kumimoji="0" lang="en-US" b="1" i="0" u="none" strike="noStrike" cap="none" normalizeH="0" baseline="0" dirty="0" smtClean="0">
                <a:ln>
                  <a:noFill/>
                </a:ln>
                <a:effectLst/>
                <a:latin typeface="Consolas" panose="020B0609020204030204" pitchFamily="49" charset="0"/>
                <a:sym typeface="Wingdings" panose="05000000000000000000" pitchFamily="2" charset="2"/>
              </a:rPr>
              <a:t> M[400]</a:t>
            </a:r>
            <a:endParaRPr kumimoji="0" lang="en-US" b="1" i="0" u="none" strike="noStrike" cap="none" normalizeH="0" baseline="0" dirty="0" smtClean="0">
              <a:ln>
                <a:noFill/>
              </a:ln>
              <a:effectLst/>
              <a:latin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1600" b="1" dirty="0" smtClean="0">
                <a:latin typeface="Consolas" panose="020B0609020204030204" pitchFamily="49" charset="0"/>
              </a:rPr>
              <a:t>  </a:t>
            </a:r>
            <a:r>
              <a:rPr kumimoji="0" lang="en-US" sz="1600" b="1" i="0" u="none" strike="noStrike" cap="none" normalizeH="0" baseline="0" dirty="0" smtClean="0">
                <a:ln>
                  <a:noFill/>
                </a:ln>
                <a:effectLst/>
              </a:rPr>
              <a:t> </a:t>
            </a:r>
            <a:endParaRPr kumimoji="0" lang="en-US" sz="2800" b="1"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81844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941696" y="423081"/>
            <a:ext cx="9038917" cy="5596719"/>
          </a:xfrm>
        </p:spPr>
        <p:txBody>
          <a:bodyPr>
            <a:normAutofit lnSpcReduction="10000"/>
          </a:bodyPr>
          <a:lstStyle/>
          <a:p>
            <a:pPr fontAlgn="base"/>
            <a:r>
              <a:rPr lang="en-US" sz="2400" b="1" dirty="0">
                <a:solidFill>
                  <a:srgbClr val="FFFF00"/>
                </a:solidFill>
              </a:rPr>
              <a:t>Indirect addressing Mode (symbol @ or () </a:t>
            </a:r>
            <a:r>
              <a:rPr lang="en-US" sz="2400" b="1" dirty="0" smtClean="0">
                <a:solidFill>
                  <a:srgbClr val="FFFF00"/>
                </a:solidFill>
              </a:rPr>
              <a:t>)</a:t>
            </a:r>
            <a:r>
              <a:rPr lang="en-US" dirty="0" smtClean="0"/>
              <a:t>:</a:t>
            </a:r>
          </a:p>
          <a:p>
            <a:pPr fontAlgn="base"/>
            <a:r>
              <a:rPr lang="en-US" dirty="0"/>
              <a:t> </a:t>
            </a:r>
            <a:r>
              <a:rPr lang="en-US" dirty="0" smtClean="0"/>
              <a:t> </a:t>
            </a:r>
            <a:r>
              <a:rPr lang="en-US" b="1" dirty="0" smtClean="0"/>
              <a:t>In </a:t>
            </a:r>
            <a:r>
              <a:rPr lang="en-US" b="1" dirty="0"/>
              <a:t>this mode address field of instruction contains the address of effective </a:t>
            </a:r>
            <a:r>
              <a:rPr lang="en-US" b="1" dirty="0" smtClean="0"/>
              <a:t>address.</a:t>
            </a:r>
          </a:p>
          <a:p>
            <a:pPr fontAlgn="base"/>
            <a:r>
              <a:rPr lang="en-US" dirty="0" smtClean="0"/>
              <a:t> Here </a:t>
            </a:r>
            <a:r>
              <a:rPr lang="en-US" dirty="0"/>
              <a:t>two references are required.</a:t>
            </a:r>
            <a:br>
              <a:rPr lang="en-US" dirty="0"/>
            </a:br>
            <a:r>
              <a:rPr lang="en-US" dirty="0"/>
              <a:t>1st reference to get effective address.</a:t>
            </a:r>
            <a:br>
              <a:rPr lang="en-US" dirty="0"/>
            </a:br>
            <a:r>
              <a:rPr lang="en-US" dirty="0"/>
              <a:t>2nd reference to access the data</a:t>
            </a:r>
            <a:r>
              <a:rPr lang="en-US" dirty="0" smtClean="0"/>
              <a:t>. Based </a:t>
            </a:r>
            <a:r>
              <a:rPr lang="en-US" dirty="0"/>
              <a:t>on the availability of Effective address, Indirect mode is of two kind:</a:t>
            </a:r>
          </a:p>
          <a:p>
            <a:pPr lvl="1" fontAlgn="base"/>
            <a:r>
              <a:rPr lang="en-US" sz="2000" b="1" dirty="0">
                <a:latin typeface="Times New Roman" panose="02020603050405020304" pitchFamily="18" charset="0"/>
                <a:cs typeface="Times New Roman" panose="02020603050405020304" pitchFamily="18" charset="0"/>
              </a:rPr>
              <a:t>Register Indirect</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mode effective address is in the register, and corresponding register name will be maintained in the address field of an instruction.</a:t>
            </a:r>
            <a:br>
              <a:rPr lang="en-US" sz="2000"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Here one register reference</a:t>
            </a:r>
            <a:r>
              <a:rPr lang="en-US" sz="2000" i="1" dirty="0" smtClean="0">
                <a:latin typeface="Times New Roman" panose="02020603050405020304" pitchFamily="18" charset="0"/>
                <a:cs typeface="Times New Roman" panose="02020603050405020304" pitchFamily="18" charset="0"/>
              </a:rPr>
              <a:t>, one </a:t>
            </a:r>
            <a:r>
              <a:rPr lang="en-US" sz="2000" i="1" dirty="0">
                <a:latin typeface="Times New Roman" panose="02020603050405020304" pitchFamily="18" charset="0"/>
                <a:cs typeface="Times New Roman" panose="02020603050405020304" pitchFamily="18" charset="0"/>
              </a:rPr>
              <a:t>memory reference is required to access the data.</a:t>
            </a:r>
            <a:endParaRPr lang="en-US" sz="2000" dirty="0">
              <a:latin typeface="Times New Roman" panose="02020603050405020304" pitchFamily="18" charset="0"/>
              <a:cs typeface="Times New Roman" panose="02020603050405020304" pitchFamily="18" charset="0"/>
            </a:endParaRPr>
          </a:p>
          <a:p>
            <a:pPr lvl="1" fontAlgn="base"/>
            <a:r>
              <a:rPr lang="en-US" sz="2000" b="1" dirty="0">
                <a:latin typeface="Times New Roman" panose="02020603050405020304" pitchFamily="18" charset="0"/>
                <a:cs typeface="Times New Roman" panose="02020603050405020304" pitchFamily="18" charset="0"/>
              </a:rPr>
              <a:t>Memory Indirect</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this mode effective address is in the memory, and corresponding memory address will be maintained in the address field of an instruction.</a:t>
            </a:r>
            <a:br>
              <a:rPr lang="en-US" sz="2000"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Here two memory reference is required to access the data</a:t>
            </a:r>
            <a:r>
              <a:rPr lang="en-US" sz="2000" i="1" dirty="0" smtClean="0">
                <a:latin typeface="Times New Roman" panose="02020603050405020304" pitchFamily="18" charset="0"/>
                <a:cs typeface="Times New Roman" panose="02020603050405020304" pitchFamily="18" charset="0"/>
              </a:rPr>
              <a:t>.</a:t>
            </a:r>
          </a:p>
          <a:p>
            <a:pPr lvl="1" fontAlgn="base"/>
            <a:endParaRPr lang="en-US" sz="2000" i="1" dirty="0" smtClean="0">
              <a:latin typeface="Times New Roman" panose="02020603050405020304" pitchFamily="18" charset="0"/>
              <a:cs typeface="Times New Roman" panose="02020603050405020304" pitchFamily="18" charset="0"/>
            </a:endParaRPr>
          </a:p>
          <a:p>
            <a:pPr lvl="1" fontAlgn="base"/>
            <a:r>
              <a:rPr lang="en-US" sz="2000" i="1" dirty="0" smtClean="0">
                <a:latin typeface="Times New Roman" panose="02020603050405020304" pitchFamily="18" charset="0"/>
                <a:cs typeface="Times New Roman" panose="02020603050405020304" pitchFamily="18" charset="0"/>
              </a:rPr>
              <a:t>EX:  ADD X   //    AC </a:t>
            </a:r>
            <a:r>
              <a:rPr lang="en-US" sz="2000" i="1" dirty="0" smtClean="0">
                <a:latin typeface="Times New Roman" panose="02020603050405020304" pitchFamily="18" charset="0"/>
                <a:cs typeface="Times New Roman" panose="02020603050405020304" pitchFamily="18" charset="0"/>
                <a:sym typeface="Wingdings" panose="05000000000000000000" pitchFamily="2" charset="2"/>
              </a:rPr>
              <a:t> M[M[X]]</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75922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464024" y="300251"/>
            <a:ext cx="8910959" cy="1801504"/>
          </a:xfrm>
        </p:spPr>
        <p:txBody>
          <a:bodyPr/>
          <a:lstStyle/>
          <a:p>
            <a:pPr marL="457200" indent="-457200">
              <a:buFont typeface="Arial" panose="020B0604020202020204" pitchFamily="34" charset="0"/>
              <a:buChar char="•"/>
            </a:pPr>
            <a:r>
              <a:rPr lang="en-US" sz="2800" b="1" u="sng" dirty="0">
                <a:solidFill>
                  <a:srgbClr val="FFFF00"/>
                </a:solidFill>
              </a:rPr>
              <a:t>Indexed addressing mode</a:t>
            </a:r>
            <a:r>
              <a:rPr lang="en-US" sz="2800" u="sng" dirty="0">
                <a:solidFill>
                  <a:srgbClr val="FFFF00"/>
                </a:solidFill>
              </a:rPr>
              <a:t>:</a:t>
            </a:r>
            <a:r>
              <a:rPr lang="en-US" u="sng" dirty="0">
                <a:solidFill>
                  <a:srgbClr val="FFFF00"/>
                </a:solidFill>
              </a:rPr>
              <a:t> </a:t>
            </a:r>
            <a:endParaRPr lang="en-US" u="sng" dirty="0" smtClean="0">
              <a:solidFill>
                <a:srgbClr val="FFFF00"/>
              </a:solidFill>
            </a:endParaRPr>
          </a:p>
          <a:p>
            <a:pPr marL="285750" indent="-285750">
              <a:buFont typeface="Arial" panose="020B0604020202020204" pitchFamily="34" charset="0"/>
              <a:buChar char="•"/>
            </a:pPr>
            <a:r>
              <a:rPr lang="en-US" dirty="0" smtClean="0"/>
              <a:t>Use to access or implement array efficiently.</a:t>
            </a:r>
          </a:p>
          <a:p>
            <a:pPr marL="285750" indent="-285750">
              <a:buFont typeface="Arial" panose="020B0604020202020204" pitchFamily="34" charset="0"/>
              <a:buChar char="•"/>
            </a:pPr>
            <a:r>
              <a:rPr lang="en-US" dirty="0" smtClean="0"/>
              <a:t>Multiple register required to implement.</a:t>
            </a:r>
          </a:p>
          <a:p>
            <a:pPr marL="285750" indent="-285750">
              <a:buFont typeface="Arial" panose="020B0604020202020204" pitchFamily="34" charset="0"/>
              <a:buChar char="•"/>
            </a:pPr>
            <a:r>
              <a:rPr lang="en-US" dirty="0" smtClean="0"/>
              <a:t>Any element can be accessed without changing instruction.</a:t>
            </a:r>
            <a:endParaRPr lang="en-US" dirty="0"/>
          </a:p>
        </p:txBody>
      </p:sp>
      <p:sp>
        <p:nvSpPr>
          <p:cNvPr id="7" name="Rectangle 3"/>
          <p:cNvSpPr>
            <a:spLocks noChangeArrowheads="1"/>
          </p:cNvSpPr>
          <p:nvPr/>
        </p:nvSpPr>
        <p:spPr bwMode="auto">
          <a:xfrm>
            <a:off x="928046" y="3019645"/>
            <a:ext cx="5636526" cy="70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Consolas" panose="020B0609020204030204" pitchFamily="49" charset="0"/>
              </a:rPr>
              <a:t>Example:   MOV AX, [SI +05]</a:t>
            </a:r>
          </a:p>
          <a:p>
            <a:pPr lvl="0" eaLnBrk="0" fontAlgn="base" hangingPunct="0">
              <a:spcBef>
                <a:spcPct val="0"/>
              </a:spcBef>
              <a:spcAft>
                <a:spcPct val="0"/>
              </a:spcAft>
            </a:pPr>
            <a:r>
              <a:rPr lang="en-US" sz="2000" dirty="0">
                <a:latin typeface="Consolas" panose="020B0609020204030204" pitchFamily="49" charset="0"/>
              </a:rPr>
              <a:t> </a:t>
            </a:r>
            <a:r>
              <a:rPr lang="en-US" sz="2000" dirty="0" smtClean="0">
                <a:latin typeface="Consolas" panose="020B0609020204030204" pitchFamily="49" charset="0"/>
              </a:rPr>
              <a:t>            MOV </a:t>
            </a:r>
            <a:r>
              <a:rPr lang="en-US" sz="2000" dirty="0">
                <a:latin typeface="Consolas" panose="020B0609020204030204" pitchFamily="49" charset="0"/>
              </a:rPr>
              <a:t>AX, [SI +</a:t>
            </a:r>
            <a:r>
              <a:rPr lang="en-US" sz="2000" dirty="0" smtClean="0">
                <a:latin typeface="Consolas" panose="020B0609020204030204" pitchFamily="49" charset="0"/>
              </a:rPr>
              <a:t>04]</a:t>
            </a:r>
            <a:r>
              <a:rPr kumimoji="0" lang="en-US" b="0" i="0" u="none" strike="noStrike" cap="none" normalizeH="0" baseline="0" dirty="0" smtClean="0">
                <a:ln>
                  <a:noFill/>
                </a:ln>
                <a:effectLst/>
              </a:rPr>
              <a:t> </a:t>
            </a:r>
            <a:endParaRPr kumimoji="0" lang="en-US" sz="3200" b="0" i="0" u="none" strike="noStrike" cap="none" normalizeH="0" baseline="0" dirty="0" smtClean="0">
              <a:ln>
                <a:noFill/>
              </a:ln>
              <a:effectLst/>
              <a:latin typeface="Arial" panose="020B0604020202020204" pitchFamily="34" charset="0"/>
            </a:endParaRPr>
          </a:p>
        </p:txBody>
      </p:sp>
      <p:sp>
        <p:nvSpPr>
          <p:cNvPr id="9" name="Rectangle 8"/>
          <p:cNvSpPr/>
          <p:nvPr/>
        </p:nvSpPr>
        <p:spPr>
          <a:xfrm>
            <a:off x="1219891" y="2101755"/>
            <a:ext cx="3892412" cy="523220"/>
          </a:xfrm>
          <a:prstGeom prst="rect">
            <a:avLst/>
          </a:prstGeom>
        </p:spPr>
        <p:txBody>
          <a:bodyPr wrap="none">
            <a:spAutoFit/>
          </a:bodyPr>
          <a:lstStyle/>
          <a:p>
            <a:r>
              <a:rPr lang="en-US" sz="2800" b="1" dirty="0"/>
              <a:t>EA= Base register + </a:t>
            </a:r>
            <a:r>
              <a:rPr lang="en-US" sz="2800" b="1" dirty="0" smtClean="0"/>
              <a:t>IR</a:t>
            </a:r>
            <a:endParaRPr lang="en-US" sz="2800" b="1" dirty="0"/>
          </a:p>
        </p:txBody>
      </p:sp>
      <p:graphicFrame>
        <p:nvGraphicFramePr>
          <p:cNvPr id="10" name="Table 9"/>
          <p:cNvGraphicFramePr>
            <a:graphicFrameLocks noGrp="1"/>
          </p:cNvGraphicFramePr>
          <p:nvPr>
            <p:extLst>
              <p:ext uri="{D42A27DB-BD31-4B8C-83A1-F6EECF244321}">
                <p14:modId xmlns:p14="http://schemas.microsoft.com/office/powerpoint/2010/main" val="1223424701"/>
              </p:ext>
            </p:extLst>
          </p:nvPr>
        </p:nvGraphicFramePr>
        <p:xfrm>
          <a:off x="2770312" y="2624975"/>
          <a:ext cx="7178905" cy="370840"/>
        </p:xfrm>
        <a:graphic>
          <a:graphicData uri="http://schemas.openxmlformats.org/drawingml/2006/table">
            <a:tbl>
              <a:tblPr firstRow="1" bandRow="1">
                <a:tableStyleId>{073A0DAA-6AF3-43AB-8588-CEC1D06C72B9}</a:tableStyleId>
              </a:tblPr>
              <a:tblGrid>
                <a:gridCol w="1435781"/>
                <a:gridCol w="1435781"/>
                <a:gridCol w="1435781"/>
                <a:gridCol w="1435781"/>
                <a:gridCol w="1435781"/>
              </a:tblGrid>
              <a:tr h="370840">
                <a:tc>
                  <a:txBody>
                    <a:bodyPr/>
                    <a:lstStyle/>
                    <a:p>
                      <a:r>
                        <a:rPr lang="en-US" dirty="0" smtClean="0"/>
                        <a:t> 100</a:t>
                      </a:r>
                      <a:endParaRPr lang="en-US" dirty="0"/>
                    </a:p>
                  </a:txBody>
                  <a:tcPr/>
                </a:tc>
                <a:tc>
                  <a:txBody>
                    <a:bodyPr/>
                    <a:lstStyle/>
                    <a:p>
                      <a:r>
                        <a:rPr lang="en-US" dirty="0" smtClean="0"/>
                        <a:t>101</a:t>
                      </a:r>
                      <a:endParaRPr lang="en-US" dirty="0"/>
                    </a:p>
                  </a:txBody>
                  <a:tcPr/>
                </a:tc>
                <a:tc>
                  <a:txBody>
                    <a:bodyPr/>
                    <a:lstStyle/>
                    <a:p>
                      <a:r>
                        <a:rPr lang="en-US" dirty="0" smtClean="0"/>
                        <a:t>102</a:t>
                      </a:r>
                      <a:endParaRPr lang="en-US" dirty="0"/>
                    </a:p>
                  </a:txBody>
                  <a:tcPr/>
                </a:tc>
                <a:tc>
                  <a:txBody>
                    <a:bodyPr/>
                    <a:lstStyle/>
                    <a:p>
                      <a:r>
                        <a:rPr lang="en-US" dirty="0" smtClean="0"/>
                        <a:t>103</a:t>
                      </a:r>
                      <a:endParaRPr lang="en-US" dirty="0"/>
                    </a:p>
                  </a:txBody>
                  <a:tcPr/>
                </a:tc>
                <a:tc>
                  <a:txBody>
                    <a:bodyPr/>
                    <a:lstStyle/>
                    <a:p>
                      <a:r>
                        <a:rPr lang="en-US" dirty="0" smtClean="0"/>
                        <a:t>104</a:t>
                      </a:r>
                      <a:endParaRPr lang="en-US" dirty="0"/>
                    </a:p>
                  </a:txBody>
                  <a:tcPr/>
                </a:tc>
              </a:tr>
            </a:tbl>
          </a:graphicData>
        </a:graphic>
      </p:graphicFrame>
      <p:sp>
        <p:nvSpPr>
          <p:cNvPr id="11" name="TextBox 10"/>
          <p:cNvSpPr txBox="1"/>
          <p:nvPr/>
        </p:nvSpPr>
        <p:spPr>
          <a:xfrm>
            <a:off x="6701051" y="2178699"/>
            <a:ext cx="3382657" cy="369332"/>
          </a:xfrm>
          <a:prstGeom prst="rect">
            <a:avLst/>
          </a:prstGeom>
          <a:noFill/>
        </p:spPr>
        <p:txBody>
          <a:bodyPr wrap="none" rtlCol="0">
            <a:spAutoFit/>
          </a:bodyPr>
          <a:lstStyle/>
          <a:p>
            <a:r>
              <a:rPr lang="en-US" dirty="0" smtClean="0"/>
              <a:t>BASE REGISTER ADDRESS=100</a:t>
            </a:r>
            <a:endParaRPr lang="en-US" dirty="0"/>
          </a:p>
        </p:txBody>
      </p:sp>
      <p:sp>
        <p:nvSpPr>
          <p:cNvPr id="8" name="Rectangle 7"/>
          <p:cNvSpPr/>
          <p:nvPr/>
        </p:nvSpPr>
        <p:spPr>
          <a:xfrm>
            <a:off x="928046" y="5565366"/>
            <a:ext cx="8230138" cy="461665"/>
          </a:xfrm>
          <a:prstGeom prst="rect">
            <a:avLst/>
          </a:prstGeom>
        </p:spPr>
        <p:txBody>
          <a:bodyPr wrap="none">
            <a:spAutoFit/>
          </a:bodyPr>
          <a:lstStyle/>
          <a:p>
            <a:r>
              <a:rPr lang="en-US" sz="2400" b="1" dirty="0"/>
              <a:t>EA= Base register + Address field </a:t>
            </a:r>
            <a:r>
              <a:rPr lang="en-US" sz="2400" b="1" dirty="0" smtClean="0"/>
              <a:t>value(Displacement)</a:t>
            </a:r>
            <a:endParaRPr lang="en-US" sz="2400" b="1" dirty="0"/>
          </a:p>
        </p:txBody>
      </p:sp>
      <p:sp>
        <p:nvSpPr>
          <p:cNvPr id="12" name="Text Placeholder 2"/>
          <p:cNvSpPr txBox="1">
            <a:spLocks/>
          </p:cNvSpPr>
          <p:nvPr/>
        </p:nvSpPr>
        <p:spPr>
          <a:xfrm>
            <a:off x="682388" y="3724938"/>
            <a:ext cx="8443520" cy="1706872"/>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457200" indent="-457200">
              <a:buFont typeface="Arial" panose="020B0604020202020204" pitchFamily="34" charset="0"/>
              <a:buChar char="•"/>
            </a:pPr>
            <a:r>
              <a:rPr lang="en-US" sz="2800" b="1" u="sng" dirty="0" smtClean="0">
                <a:solidFill>
                  <a:srgbClr val="FFFF00"/>
                </a:solidFill>
              </a:rPr>
              <a:t>Base register addressing mode</a:t>
            </a:r>
            <a:r>
              <a:rPr lang="en-US" sz="2000" b="1" u="sng" dirty="0" smtClean="0">
                <a:solidFill>
                  <a:srgbClr val="FFFF00"/>
                </a:solidFill>
              </a:rPr>
              <a:t>:</a:t>
            </a:r>
          </a:p>
          <a:p>
            <a:r>
              <a:rPr lang="en-US" b="1" dirty="0" smtClean="0">
                <a:solidFill>
                  <a:srgbClr val="FFFF00"/>
                </a:solidFill>
              </a:rPr>
              <a:t> “</a:t>
            </a:r>
            <a:r>
              <a:rPr lang="en-US" b="1" dirty="0" smtClean="0"/>
              <a:t>Used in program relocation”  </a:t>
            </a:r>
            <a:r>
              <a:rPr lang="en-US" dirty="0" smtClean="0"/>
              <a:t>Base register addressing mode is used to implement inter segment transfer of control. In this mode effective address is obtained by adding base register value to address field value.</a:t>
            </a:r>
            <a:endParaRPr lang="en-US" dirty="0"/>
          </a:p>
        </p:txBody>
      </p:sp>
    </p:spTree>
    <p:extLst>
      <p:ext uri="{BB962C8B-B14F-4D97-AF65-F5344CB8AC3E}">
        <p14:creationId xmlns:p14="http://schemas.microsoft.com/office/powerpoint/2010/main" val="3142945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124" y="233149"/>
            <a:ext cx="8825659" cy="585716"/>
          </a:xfrm>
        </p:spPr>
        <p:txBody>
          <a:bodyPr/>
          <a:lstStyle/>
          <a:p>
            <a:pPr algn="ctr"/>
            <a:r>
              <a:rPr lang="en-US" sz="3600" b="1" u="sng" dirty="0">
                <a:solidFill>
                  <a:srgbClr val="FFFF00"/>
                </a:solidFill>
              </a:rPr>
              <a:t>Parallel Processing </a:t>
            </a:r>
            <a:br>
              <a:rPr lang="en-US" sz="3600" b="1" u="sng" dirty="0">
                <a:solidFill>
                  <a:srgbClr val="FFFF00"/>
                </a:solidFill>
              </a:rPr>
            </a:br>
            <a:endParaRPr lang="en-US" sz="3600" b="1" u="sng" dirty="0">
              <a:solidFill>
                <a:srgbClr val="FFFF00"/>
              </a:solidFill>
            </a:endParaRPr>
          </a:p>
        </p:txBody>
      </p:sp>
      <p:sp>
        <p:nvSpPr>
          <p:cNvPr id="3" name="Text Placeholder 2"/>
          <p:cNvSpPr>
            <a:spLocks noGrp="1"/>
          </p:cNvSpPr>
          <p:nvPr>
            <p:ph type="body" sz="half" idx="2"/>
          </p:nvPr>
        </p:nvSpPr>
        <p:spPr>
          <a:xfrm>
            <a:off x="491319" y="818865"/>
            <a:ext cx="6291618" cy="5718413"/>
          </a:xfrm>
        </p:spPr>
        <p:txBody>
          <a:bodyPr anchor="t">
            <a:noAutofit/>
          </a:bodyPr>
          <a:lstStyle/>
          <a:p>
            <a:pPr algn="just"/>
            <a:r>
              <a:rPr lang="en-US" sz="2000" dirty="0">
                <a:latin typeface="Times New Roman" panose="02020603050405020304" pitchFamily="18" charset="0"/>
                <a:cs typeface="Times New Roman" panose="02020603050405020304" pitchFamily="18" charset="0"/>
              </a:rPr>
              <a:t>Instead of processing each instruction sequentially, a </a:t>
            </a:r>
            <a:r>
              <a:rPr lang="en-US" sz="2000" b="1" dirty="0">
                <a:latin typeface="Times New Roman" panose="02020603050405020304" pitchFamily="18" charset="0"/>
                <a:cs typeface="Times New Roman" panose="02020603050405020304" pitchFamily="18" charset="0"/>
              </a:rPr>
              <a:t>parallel processing</a:t>
            </a:r>
            <a:r>
              <a:rPr lang="en-US" sz="2000" dirty="0">
                <a:latin typeface="Times New Roman" panose="02020603050405020304" pitchFamily="18" charset="0"/>
                <a:cs typeface="Times New Roman" panose="02020603050405020304" pitchFamily="18" charset="0"/>
              </a:rPr>
              <a:t> system provides concurrent data processing to increase the execution time.</a:t>
            </a:r>
          </a:p>
          <a:p>
            <a:pPr algn="just"/>
            <a:r>
              <a:rPr lang="en-US" sz="2000" dirty="0">
                <a:latin typeface="Times New Roman" panose="02020603050405020304" pitchFamily="18" charset="0"/>
                <a:cs typeface="Times New Roman" panose="02020603050405020304" pitchFamily="18" charset="0"/>
              </a:rPr>
              <a:t>In this the system may have two or more ALU's and should be able to execute two or more instructions at the same time. The purpose of parallel processing is to speed up the computer processing capability and increase its throughput.</a:t>
            </a:r>
          </a:p>
          <a:p>
            <a:pPr algn="just"/>
            <a:r>
              <a:rPr lang="en-US" sz="2000" b="1" dirty="0">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Throughput</a:t>
            </a:r>
            <a:r>
              <a:rPr lang="en-US" sz="2000" dirty="0">
                <a:latin typeface="Times New Roman" panose="02020603050405020304" pitchFamily="18" charset="0"/>
                <a:cs typeface="Times New Roman" panose="02020603050405020304" pitchFamily="18" charset="0"/>
              </a:rPr>
              <a:t> is the number of instructions that can be executed in a unit of time</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Parallel processing can be viewed from various levels of complexity. At the lowest level, we distinguish between parallel and serial operations by the type of registers used. At the higher level of complexity, parallel processing can be achieved by using multiple functional units that perform many operations simultaneously.</a:t>
            </a: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120790" y="1105467"/>
            <a:ext cx="4698171" cy="5145207"/>
          </a:xfrm>
          <a:prstGeom prst="rect">
            <a:avLst/>
          </a:prstGeom>
        </p:spPr>
      </p:pic>
    </p:spTree>
    <p:extLst>
      <p:ext uri="{BB962C8B-B14F-4D97-AF65-F5344CB8AC3E}">
        <p14:creationId xmlns:p14="http://schemas.microsoft.com/office/powerpoint/2010/main" val="3130459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54" y="288878"/>
            <a:ext cx="8825659" cy="449239"/>
          </a:xfrm>
        </p:spPr>
        <p:txBody>
          <a:bodyPr/>
          <a:lstStyle/>
          <a:p>
            <a:pPr fontAlgn="base"/>
            <a:r>
              <a:rPr lang="en-US" sz="2400" b="1" i="1" dirty="0">
                <a:solidFill>
                  <a:srgbClr val="FF0000"/>
                </a:solidFill>
              </a:rPr>
              <a:t>A bus organization for seven CPU register</a:t>
            </a:r>
            <a:r>
              <a:rPr lang="en-US" sz="2400" dirty="0">
                <a:solidFill>
                  <a:srgbClr val="FF0000"/>
                </a:solidFill>
              </a:rPr>
              <a:t/>
            </a:r>
            <a:br>
              <a:rPr lang="en-US" sz="2400" dirty="0">
                <a:solidFill>
                  <a:srgbClr val="FF0000"/>
                </a:solidFill>
              </a:rPr>
            </a:br>
            <a:r>
              <a:rPr lang="en-US" sz="2400" dirty="0">
                <a:solidFill>
                  <a:srgbClr val="FF0000"/>
                </a:solidFill>
              </a:rPr>
              <a:t/>
            </a:r>
            <a:br>
              <a:rPr lang="en-US" sz="2400" dirty="0">
                <a:solidFill>
                  <a:srgbClr val="FF0000"/>
                </a:solidFill>
              </a:rPr>
            </a:br>
            <a:endParaRPr lang="en-US" sz="2400" dirty="0">
              <a:solidFill>
                <a:srgbClr val="FF0000"/>
              </a:solidFill>
            </a:endParaRPr>
          </a:p>
        </p:txBody>
      </p:sp>
      <p:pic>
        <p:nvPicPr>
          <p:cNvPr id="1026" name="Picture 2" descr="https://www.tutorialspoint.com/assets/questions/media/54601/some_regist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88" y="806213"/>
            <a:ext cx="10017457" cy="38751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Grp="1" noChangeArrowheads="1"/>
          </p:cNvSpPr>
          <p:nvPr>
            <p:ph type="body" sz="half" idx="2"/>
          </p:nvPr>
        </p:nvSpPr>
        <p:spPr bwMode="auto">
          <a:xfrm>
            <a:off x="368488" y="4776715"/>
            <a:ext cx="1130054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Example:</a:t>
            </a:r>
            <a:r>
              <a:rPr kumimoji="0" lang="en-US" sz="1600" b="1"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To perform the operation </a:t>
            </a:r>
            <a:r>
              <a:rPr kumimoji="0" lang="en-US" sz="1600" b="1" i="1"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R3 = R1+R2</a:t>
            </a: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We have to provide following binary selection variable to the select inputs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r>
            <a:b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br>
            <a:endParaRPr kumimoji="0" lang="en-US" sz="24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auto">
          <a:xfrm>
            <a:off x="368488" y="5424226"/>
            <a:ext cx="1130054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1.    SEL A :  001 -To place the contents of R1 into bus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2.</a:t>
            </a:r>
            <a:r>
              <a:rPr kumimoji="0" lang="en-US" sz="9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SEL B :  010 - to place the contents of R2 into bus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3.</a:t>
            </a:r>
            <a:r>
              <a:rPr kumimoji="0" lang="en-US" sz="9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SEL OPR :  10010  – to perform the arithmetic addition A+B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4.</a:t>
            </a:r>
            <a:r>
              <a:rPr kumimoji="0" lang="en-US" sz="9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sz="16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SEL REG or SEL D :  011  – to place the result available on output bus in R3.</a:t>
            </a:r>
            <a:endParaRPr kumimoji="0" lang="en-US" sz="24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057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21" y="164910"/>
            <a:ext cx="8825659" cy="776785"/>
          </a:xfrm>
        </p:spPr>
        <p:txBody>
          <a:bodyPr/>
          <a:lstStyle/>
          <a:p>
            <a:pPr algn="ctr"/>
            <a:r>
              <a:rPr lang="en-US" sz="4400" b="1" u="sng" dirty="0">
                <a:solidFill>
                  <a:srgbClr val="FFFF00"/>
                </a:solidFill>
              </a:rPr>
              <a:t>Pipelining</a:t>
            </a:r>
            <a:br>
              <a:rPr lang="en-US" sz="4400" b="1" u="sng" dirty="0">
                <a:solidFill>
                  <a:srgbClr val="FFFF00"/>
                </a:solidFill>
              </a:rPr>
            </a:br>
            <a:endParaRPr lang="en-US" sz="4400" b="1" u="sng" dirty="0">
              <a:solidFill>
                <a:srgbClr val="FFFF00"/>
              </a:solidFill>
            </a:endParaRPr>
          </a:p>
        </p:txBody>
      </p:sp>
      <p:sp>
        <p:nvSpPr>
          <p:cNvPr id="3" name="Text Placeholder 2"/>
          <p:cNvSpPr>
            <a:spLocks noGrp="1"/>
          </p:cNvSpPr>
          <p:nvPr>
            <p:ph type="body" sz="half" idx="2"/>
          </p:nvPr>
        </p:nvSpPr>
        <p:spPr>
          <a:xfrm>
            <a:off x="499861" y="941695"/>
            <a:ext cx="11018849" cy="3057099"/>
          </a:xfrm>
        </p:spPr>
        <p:txBody>
          <a:bodyPr anchor="t">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Pipelining is the process of accumulating instruction from the processor through a pipeline. It allows storing and executing instructions in an orderly </a:t>
            </a:r>
            <a:r>
              <a:rPr lang="en-US" sz="2000" dirty="0" smtClean="0">
                <a:latin typeface="Times New Roman" panose="02020603050405020304" pitchFamily="18" charset="0"/>
                <a:cs typeface="Times New Roman" panose="02020603050405020304" pitchFamily="18" charset="0"/>
              </a:rPr>
              <a:t>process. </a:t>
            </a:r>
            <a:r>
              <a:rPr lang="en-US" sz="2000" dirty="0">
                <a:latin typeface="Times New Roman" panose="02020603050405020304" pitchFamily="18" charset="0"/>
                <a:cs typeface="Times New Roman" panose="02020603050405020304" pitchFamily="18" charset="0"/>
              </a:rPr>
              <a:t>It is also known as </a:t>
            </a:r>
            <a:r>
              <a:rPr lang="en-US" sz="2000" b="1" dirty="0">
                <a:latin typeface="Times New Roman" panose="02020603050405020304" pitchFamily="18" charset="0"/>
                <a:cs typeface="Times New Roman" panose="02020603050405020304" pitchFamily="18" charset="0"/>
              </a:rPr>
              <a:t>pipeline processing</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Pipelining is a technique where multiple instructions are overlapped during execution. Pipeline is divided into stages and these stages are connected with one another to form a pipe like structure. Instructions enter from one end and exit from another end.</a:t>
            </a:r>
          </a:p>
          <a:p>
            <a:pPr algn="just"/>
            <a:r>
              <a:rPr lang="en-US" sz="2000" dirty="0">
                <a:latin typeface="Times New Roman" panose="02020603050405020304" pitchFamily="18" charset="0"/>
                <a:cs typeface="Times New Roman" panose="02020603050405020304" pitchFamily="18" charset="0"/>
              </a:rPr>
              <a:t>Pipelining increases the overall instruction throughput.</a:t>
            </a:r>
          </a:p>
          <a:p>
            <a:pPr algn="just"/>
            <a:r>
              <a:rPr lang="en-US" sz="2000" dirty="0">
                <a:latin typeface="Times New Roman" panose="02020603050405020304" pitchFamily="18" charset="0"/>
                <a:cs typeface="Times New Roman" panose="02020603050405020304" pitchFamily="18" charset="0"/>
              </a:rPr>
              <a:t>In pipeline system, each segment consists of an input register followed by a combinational circuit. The register is used to hold data and combinational circuit performs operations on it. The output of combinational circuit is applied to the input register of the next segment.</a:t>
            </a: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24600" y="3998794"/>
            <a:ext cx="6667500" cy="2526257"/>
          </a:xfrm>
          <a:prstGeom prst="rect">
            <a:avLst/>
          </a:prstGeom>
        </p:spPr>
      </p:pic>
    </p:spTree>
    <p:extLst>
      <p:ext uri="{BB962C8B-B14F-4D97-AF65-F5344CB8AC3E}">
        <p14:creationId xmlns:p14="http://schemas.microsoft.com/office/powerpoint/2010/main" val="1653604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513510" y="518615"/>
            <a:ext cx="10814132" cy="6059606"/>
          </a:xfrm>
        </p:spPr>
        <p:txBody>
          <a:bodyPr anchor="t">
            <a:normAutofit/>
          </a:bodyPr>
          <a:lstStyle/>
          <a:p>
            <a:pPr algn="just"/>
            <a:r>
              <a:rPr lang="en-US" sz="2000" dirty="0">
                <a:latin typeface="Times New Roman" panose="02020603050405020304" pitchFamily="18" charset="0"/>
                <a:cs typeface="Times New Roman" panose="02020603050405020304" pitchFamily="18" charset="0"/>
              </a:rPr>
              <a:t>Pipeline system is like the modern day assembly line setup in factories. For example in a car manufacturing industry, huge assembly lines are setup and at each point, there are robotic arms to perform a certain task, and then the car moves on ahead to the next arm</a:t>
            </a:r>
            <a:r>
              <a:rPr lang="en-US" sz="2000" dirty="0" smtClean="0">
                <a:latin typeface="Times New Roman" panose="02020603050405020304" pitchFamily="18" charset="0"/>
                <a:cs typeface="Times New Roman" panose="02020603050405020304" pitchFamily="18" charset="0"/>
              </a:rPr>
              <a:t>.</a:t>
            </a:r>
          </a:p>
          <a:p>
            <a:pPr algn="just"/>
            <a:r>
              <a:rPr lang="en-US" sz="2800" b="1" u="sng" dirty="0">
                <a:solidFill>
                  <a:srgbClr val="FFFF00"/>
                </a:solidFill>
                <a:latin typeface="Times New Roman" panose="02020603050405020304" pitchFamily="18" charset="0"/>
                <a:cs typeface="Times New Roman" panose="02020603050405020304" pitchFamily="18" charset="0"/>
              </a:rPr>
              <a:t>Arithmetic Pipeline</a:t>
            </a:r>
          </a:p>
          <a:p>
            <a:pPr algn="just"/>
            <a:r>
              <a:rPr lang="en-US" sz="2000" dirty="0">
                <a:latin typeface="Times New Roman" panose="02020603050405020304" pitchFamily="18" charset="0"/>
                <a:cs typeface="Times New Roman" panose="02020603050405020304" pitchFamily="18" charset="0"/>
              </a:rPr>
              <a:t>Arithmetic pipelines are usually found in most of the computers. They are used for floating point operations, multiplication of fixed point numbers etc. For example: The input to the Floating Point Adder pipeline is:</a:t>
            </a:r>
          </a:p>
          <a:p>
            <a:pPr algn="just"/>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674961" y="2878683"/>
            <a:ext cx="8516202" cy="3699538"/>
          </a:xfrm>
          <a:prstGeom prst="rect">
            <a:avLst/>
          </a:prstGeom>
        </p:spPr>
      </p:pic>
    </p:spTree>
    <p:extLst>
      <p:ext uri="{BB962C8B-B14F-4D97-AF65-F5344CB8AC3E}">
        <p14:creationId xmlns:p14="http://schemas.microsoft.com/office/powerpoint/2010/main" val="3799448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32020" y="452718"/>
            <a:ext cx="4927132" cy="6048375"/>
          </a:xfrm>
          <a:prstGeom prst="rect">
            <a:avLst/>
          </a:prstGeom>
          <a:ln w="228600" cap="sq" cmpd="thickThin">
            <a:solidFill>
              <a:srgbClr val="000000"/>
            </a:solidFill>
            <a:prstDash val="solid"/>
            <a:miter lim="800000"/>
          </a:ln>
          <a:effectLst>
            <a:innerShdw blurRad="76200">
              <a:srgbClr val="000000"/>
            </a:innerShdw>
          </a:effectLst>
        </p:spPr>
      </p:pic>
      <p:pic>
        <p:nvPicPr>
          <p:cNvPr id="3" name="Picture 2"/>
          <p:cNvPicPr>
            <a:picLocks noChangeAspect="1"/>
          </p:cNvPicPr>
          <p:nvPr/>
        </p:nvPicPr>
        <p:blipFill>
          <a:blip r:embed="rId3"/>
          <a:stretch>
            <a:fillRect/>
          </a:stretch>
        </p:blipFill>
        <p:spPr>
          <a:xfrm>
            <a:off x="910704" y="674085"/>
            <a:ext cx="4229100" cy="560564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44666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6036" y="614148"/>
            <a:ext cx="10372298" cy="570476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26327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6978" y="814955"/>
            <a:ext cx="10044753" cy="524465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91182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88" y="246797"/>
            <a:ext cx="8825659" cy="694899"/>
          </a:xfrm>
        </p:spPr>
        <p:txBody>
          <a:bodyPr/>
          <a:lstStyle/>
          <a:p>
            <a:r>
              <a:rPr lang="en-US" sz="4000" b="1" u="sng" dirty="0">
                <a:solidFill>
                  <a:srgbClr val="FFFF00"/>
                </a:solidFill>
                <a:latin typeface="Times New Roman" panose="02020603050405020304" pitchFamily="18" charset="0"/>
                <a:cs typeface="Times New Roman" panose="02020603050405020304" pitchFamily="18" charset="0"/>
              </a:rPr>
              <a:t>Stack organization:</a:t>
            </a:r>
          </a:p>
        </p:txBody>
      </p:sp>
      <p:sp>
        <p:nvSpPr>
          <p:cNvPr id="3" name="Text Placeholder 2"/>
          <p:cNvSpPr>
            <a:spLocks noGrp="1"/>
          </p:cNvSpPr>
          <p:nvPr>
            <p:ph type="body" sz="half" idx="2"/>
          </p:nvPr>
        </p:nvSpPr>
        <p:spPr>
          <a:xfrm>
            <a:off x="336089" y="1091821"/>
            <a:ext cx="10773189" cy="5363570"/>
          </a:xfrm>
        </p:spPr>
        <p:txBody>
          <a:bodyPr anchor="t">
            <a:normAutofit fontScale="92500" lnSpcReduction="10000"/>
          </a:bodyPr>
          <a:lstStyle/>
          <a:p>
            <a:pPr marL="285750" indent="-285750">
              <a:buFont typeface="Wingdings" panose="05000000000000000000" pitchFamily="2" charset="2"/>
              <a:buChar char="q"/>
            </a:pPr>
            <a:r>
              <a:rPr lang="en-US" dirty="0"/>
              <a:t>A stack is a storage device that stores information in such a manner that the item stored last is the first item retrieved. </a:t>
            </a:r>
            <a:endParaRPr lang="en-US" dirty="0" smtClean="0"/>
          </a:p>
          <a:p>
            <a:pPr marL="285750" indent="-285750">
              <a:buFont typeface="Wingdings" panose="05000000000000000000" pitchFamily="2" charset="2"/>
              <a:buChar char="q"/>
            </a:pPr>
            <a:r>
              <a:rPr lang="en-US" dirty="0" smtClean="0"/>
              <a:t>The </a:t>
            </a:r>
            <a:r>
              <a:rPr lang="en-US" dirty="0"/>
              <a:t>stack in digital computers is essentially a memory unit with an address register that can count only. The register that holds the address for the stack is called a stack pointer (SP) because its value always points at the top item in the stack. </a:t>
            </a:r>
          </a:p>
          <a:p>
            <a:pPr marL="285750" indent="-285750">
              <a:buFont typeface="Wingdings" panose="05000000000000000000" pitchFamily="2" charset="2"/>
              <a:buChar char="q"/>
            </a:pPr>
            <a:r>
              <a:rPr lang="en-US" dirty="0" smtClean="0"/>
              <a:t>The </a:t>
            </a:r>
            <a:r>
              <a:rPr lang="en-US" dirty="0"/>
              <a:t>physical registers of a stack are always available for reading or writing. It is the content of the word that is inserted or deleted</a:t>
            </a:r>
            <a:r>
              <a:rPr lang="en-US" dirty="0" smtClean="0"/>
              <a:t>.</a:t>
            </a:r>
          </a:p>
          <a:p>
            <a:r>
              <a:rPr lang="en-US" sz="3500" b="1" u="sng" dirty="0">
                <a:latin typeface="Times New Roman" panose="02020603050405020304" pitchFamily="18" charset="0"/>
                <a:cs typeface="Times New Roman" panose="02020603050405020304" pitchFamily="18" charset="0"/>
              </a:rPr>
              <a:t>Register stack</a:t>
            </a:r>
            <a:r>
              <a:rPr lang="en-US" sz="3500" b="1" u="sng"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stack can be placed in a portion of a large memory or it can be </a:t>
            </a:r>
            <a:r>
              <a:rPr lang="en-US" sz="2000" dirty="0" smtClean="0">
                <a:latin typeface="Times New Roman" panose="02020603050405020304" pitchFamily="18" charset="0"/>
                <a:cs typeface="Times New Roman" panose="02020603050405020304" pitchFamily="18" charset="0"/>
              </a:rPr>
              <a:t>organized</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 a collection of a finite number of memory words or registers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shows</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organization of a 64- word register stack.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stack pointer register SP contains a binary </a:t>
            </a:r>
            <a:r>
              <a:rPr lang="en-US" sz="2000" dirty="0" smtClean="0">
                <a:latin typeface="Times New Roman" panose="02020603050405020304" pitchFamily="18" charset="0"/>
                <a:cs typeface="Times New Roman" panose="02020603050405020304" pitchFamily="18" charset="0"/>
              </a:rPr>
              <a:t>number </a:t>
            </a:r>
            <a:r>
              <a:rPr lang="en-US" sz="2000" dirty="0">
                <a:latin typeface="Times New Roman" panose="02020603050405020304" pitchFamily="18" charset="0"/>
                <a:cs typeface="Times New Roman" panose="02020603050405020304" pitchFamily="18" charset="0"/>
              </a:rPr>
              <a:t>whose value is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equal to </a:t>
            </a:r>
            <a:r>
              <a:rPr lang="en-US" sz="2000" dirty="0">
                <a:latin typeface="Times New Roman" panose="02020603050405020304" pitchFamily="18" charset="0"/>
                <a:cs typeface="Times New Roman" panose="02020603050405020304" pitchFamily="18" charset="0"/>
              </a:rPr>
              <a:t>the address of the word that is currently on top of the stack.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Three </a:t>
            </a:r>
            <a:r>
              <a:rPr lang="en-US" sz="2000" dirty="0">
                <a:latin typeface="Times New Roman" panose="02020603050405020304" pitchFamily="18" charset="0"/>
                <a:cs typeface="Times New Roman" panose="02020603050405020304" pitchFamily="18" charset="0"/>
              </a:rPr>
              <a:t>items are placed in the stack: A, B, and C, in that order. Item C is on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top </a:t>
            </a:r>
            <a:r>
              <a:rPr lang="en-US" sz="2000" dirty="0">
                <a:latin typeface="Times New Roman" panose="02020603050405020304" pitchFamily="18" charset="0"/>
                <a:cs typeface="Times New Roman" panose="02020603050405020304" pitchFamily="18" charset="0"/>
              </a:rPr>
              <a:t>of the stack so that the content of SP is now 3.</a:t>
            </a:r>
            <a:endParaRPr lang="en-US" sz="20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215952" y="2920621"/>
            <a:ext cx="3555645" cy="3684895"/>
          </a:xfrm>
          <a:prstGeom prst="rect">
            <a:avLst/>
          </a:prstGeom>
        </p:spPr>
      </p:pic>
    </p:spTree>
    <p:extLst>
      <p:ext uri="{BB962C8B-B14F-4D97-AF65-F5344CB8AC3E}">
        <p14:creationId xmlns:p14="http://schemas.microsoft.com/office/powerpoint/2010/main" val="289186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55094" y="354842"/>
            <a:ext cx="11109276" cy="6168788"/>
          </a:xfrm>
        </p:spPr>
        <p:txBody>
          <a:bodyPr anchor="t"/>
          <a:lstStyle/>
          <a:p>
            <a:r>
              <a:rPr lang="en-US" dirty="0"/>
              <a:t> To remove the top item, the stack is popped by reading the memory word at address 3 and decrementing the content of SP. Item B is now on top of the stack since SP holds address 2</a:t>
            </a:r>
            <a:r>
              <a:rPr lang="en-US" dirty="0" smtClean="0"/>
              <a:t>.</a:t>
            </a:r>
          </a:p>
          <a:p>
            <a:r>
              <a:rPr lang="en-US" dirty="0" smtClean="0"/>
              <a:t> </a:t>
            </a:r>
            <a:r>
              <a:rPr lang="en-US" dirty="0"/>
              <a:t> To insert a new item, the stack is pushed by incrementing SP and writing a word in the next-higher location in the stack. </a:t>
            </a:r>
            <a:endParaRPr lang="en-US" dirty="0" smtClean="0"/>
          </a:p>
          <a:p>
            <a:r>
              <a:rPr lang="en-US" dirty="0" smtClean="0"/>
              <a:t> </a:t>
            </a:r>
            <a:r>
              <a:rPr lang="en-US" dirty="0"/>
              <a:t>In a 64-word stack, the stack pointer contains 6 bits because 26 = 64. </a:t>
            </a:r>
            <a:endParaRPr lang="en-US" dirty="0" smtClean="0"/>
          </a:p>
          <a:p>
            <a:r>
              <a:rPr lang="en-US" dirty="0" smtClean="0"/>
              <a:t> </a:t>
            </a:r>
            <a:r>
              <a:rPr lang="en-US" dirty="0"/>
              <a:t>Since SP has only six bits, it cannot exceed a number greater than 63 (111111 in binary). When 63 are incremented by 1, the result is 0 since 111111 + 1 = 1000000 in binary, but SP can accommodate only the six least significant bits. </a:t>
            </a:r>
            <a:endParaRPr lang="en-US" dirty="0" smtClean="0"/>
          </a:p>
          <a:p>
            <a:r>
              <a:rPr lang="en-US" dirty="0" smtClean="0"/>
              <a:t> </a:t>
            </a:r>
            <a:r>
              <a:rPr lang="en-US" dirty="0"/>
              <a:t>Similarly, when 000000 is decremented by 1, the result is 111111. The one-bit register FULL is set to 1 when the stack is full, and the one-bit register EMTY is set to 1 when the stack is empty of items. </a:t>
            </a:r>
            <a:endParaRPr lang="en-US" dirty="0" smtClean="0"/>
          </a:p>
          <a:p>
            <a:r>
              <a:rPr lang="en-US" dirty="0" smtClean="0"/>
              <a:t> </a:t>
            </a:r>
            <a:r>
              <a:rPr lang="en-US" dirty="0"/>
              <a:t>DR is the data register that holds the binary data to be written into or read out of the stack.</a:t>
            </a:r>
          </a:p>
        </p:txBody>
      </p:sp>
      <p:pic>
        <p:nvPicPr>
          <p:cNvPr id="4" name="Picture 3"/>
          <p:cNvPicPr>
            <a:picLocks noChangeAspect="1"/>
          </p:cNvPicPr>
          <p:nvPr/>
        </p:nvPicPr>
        <p:blipFill>
          <a:blip r:embed="rId2"/>
          <a:stretch>
            <a:fillRect/>
          </a:stretch>
        </p:blipFill>
        <p:spPr>
          <a:xfrm>
            <a:off x="6580068" y="4189864"/>
            <a:ext cx="4611095" cy="2159187"/>
          </a:xfrm>
          <a:prstGeom prst="rect">
            <a:avLst/>
          </a:prstGeom>
        </p:spPr>
      </p:pic>
      <p:pic>
        <p:nvPicPr>
          <p:cNvPr id="5" name="Picture 4"/>
          <p:cNvPicPr>
            <a:picLocks noChangeAspect="1"/>
          </p:cNvPicPr>
          <p:nvPr/>
        </p:nvPicPr>
        <p:blipFill>
          <a:blip r:embed="rId3"/>
          <a:stretch>
            <a:fillRect/>
          </a:stretch>
        </p:blipFill>
        <p:spPr>
          <a:xfrm>
            <a:off x="1023582" y="4189863"/>
            <a:ext cx="4983279" cy="2159188"/>
          </a:xfrm>
          <a:prstGeom prst="rect">
            <a:avLst/>
          </a:prstGeom>
        </p:spPr>
      </p:pic>
    </p:spTree>
    <p:extLst>
      <p:ext uri="{BB962C8B-B14F-4D97-AF65-F5344CB8AC3E}">
        <p14:creationId xmlns:p14="http://schemas.microsoft.com/office/powerpoint/2010/main" val="4072354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54" y="192206"/>
            <a:ext cx="2761953" cy="572069"/>
          </a:xfrm>
        </p:spPr>
        <p:txBody>
          <a:bodyPr/>
          <a:lstStyle/>
          <a:p>
            <a:r>
              <a:rPr lang="en-US" sz="2800" b="1" u="sng" dirty="0" smtClean="0">
                <a:latin typeface="Times New Roman" panose="02020603050405020304" pitchFamily="18" charset="0"/>
                <a:cs typeface="Times New Roman" panose="02020603050405020304" pitchFamily="18" charset="0"/>
              </a:rPr>
              <a:t>Memory stack</a:t>
            </a:r>
            <a:endParaRPr lang="en-US" sz="28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720919" y="900752"/>
            <a:ext cx="3057525" cy="5158853"/>
          </a:xfrm>
          <a:prstGeom prst="rect">
            <a:avLst/>
          </a:prstGeom>
        </p:spPr>
      </p:pic>
      <p:sp>
        <p:nvSpPr>
          <p:cNvPr id="3" name="Text Placeholder 2"/>
          <p:cNvSpPr>
            <a:spLocks noGrp="1"/>
          </p:cNvSpPr>
          <p:nvPr>
            <p:ph type="body" sz="half" idx="2"/>
          </p:nvPr>
        </p:nvSpPr>
        <p:spPr>
          <a:xfrm>
            <a:off x="458918" y="900752"/>
            <a:ext cx="8002693" cy="5595582"/>
          </a:xfrm>
        </p:spPr>
        <p:txBody>
          <a:bodyPr anchor="t">
            <a:normAutofit fontScale="92500" lnSpcReduction="10000"/>
          </a:bodyPr>
          <a:lstStyle/>
          <a:p>
            <a:r>
              <a:rPr lang="en-US" dirty="0"/>
              <a:t> The implementation of a stack in the CPU is done by assigning a portion of memory to a stack operation and using a processor register as a stack pointer. </a:t>
            </a:r>
            <a:endParaRPr lang="en-US" dirty="0" smtClean="0"/>
          </a:p>
          <a:p>
            <a:r>
              <a:rPr lang="en-US" dirty="0" smtClean="0"/>
              <a:t> Fig, </a:t>
            </a:r>
            <a:r>
              <a:rPr lang="en-US" dirty="0"/>
              <a:t>shows a portion of computer memory partitioned into three segments: program, data, and stack. </a:t>
            </a:r>
            <a:endParaRPr lang="en-US" dirty="0" smtClean="0"/>
          </a:p>
          <a:p>
            <a:r>
              <a:rPr lang="en-US" dirty="0" smtClean="0"/>
              <a:t> </a:t>
            </a:r>
            <a:r>
              <a:rPr lang="en-US" dirty="0"/>
              <a:t>The program counter PC points at the address of the next instruction in the program which is used during the fetch phase to read an </a:t>
            </a:r>
            <a:r>
              <a:rPr lang="en-US" dirty="0" smtClean="0"/>
              <a:t>instruction.</a:t>
            </a:r>
          </a:p>
          <a:p>
            <a:r>
              <a:rPr lang="en-US" dirty="0"/>
              <a:t> The address registers AR points at an array of data which is used during the execute phase to read an operand. </a:t>
            </a:r>
            <a:endParaRPr lang="en-US" dirty="0" smtClean="0"/>
          </a:p>
          <a:p>
            <a:r>
              <a:rPr lang="en-US" dirty="0" smtClean="0"/>
              <a:t> </a:t>
            </a:r>
            <a:r>
              <a:rPr lang="en-US" dirty="0"/>
              <a:t>The stack pointer SP points at the top of the stack which is used to push or pop items into or from the stack. </a:t>
            </a:r>
            <a:endParaRPr lang="en-US" dirty="0" smtClean="0"/>
          </a:p>
          <a:p>
            <a:r>
              <a:rPr lang="en-US" dirty="0" smtClean="0"/>
              <a:t> </a:t>
            </a:r>
            <a:r>
              <a:rPr lang="en-US" dirty="0"/>
              <a:t>The three registers are connected to a common address bus, and either one can provide an address for memory. </a:t>
            </a:r>
            <a:endParaRPr lang="en-US" dirty="0" smtClean="0"/>
          </a:p>
          <a:p>
            <a:r>
              <a:rPr lang="en-US" dirty="0" smtClean="0"/>
              <a:t> </a:t>
            </a:r>
            <a:r>
              <a:rPr lang="en-US" dirty="0"/>
              <a:t>As shown in </a:t>
            </a:r>
            <a:r>
              <a:rPr lang="en-US" dirty="0" smtClean="0"/>
              <a:t>Fig, </a:t>
            </a:r>
            <a:r>
              <a:rPr lang="en-US" dirty="0"/>
              <a:t>the initial value of SP is 4001 and the stack grows with decreasing addresses. Thus the first item stored in the stack is at address 4000, the second item is stored at address 3999, and the last address that can be used for the stack is 3000. </a:t>
            </a:r>
            <a:endParaRPr lang="en-US" dirty="0" smtClean="0"/>
          </a:p>
          <a:p>
            <a:r>
              <a:rPr lang="en-US" dirty="0" smtClean="0"/>
              <a:t> </a:t>
            </a:r>
            <a:r>
              <a:rPr lang="en-US" dirty="0"/>
              <a:t>We assume that the items in the stack communicate with a data register DR.</a:t>
            </a:r>
          </a:p>
        </p:txBody>
      </p:sp>
    </p:spTree>
    <p:extLst>
      <p:ext uri="{BB962C8B-B14F-4D97-AF65-F5344CB8AC3E}">
        <p14:creationId xmlns:p14="http://schemas.microsoft.com/office/powerpoint/2010/main" val="1313096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1539</TotalTime>
  <Words>1408</Words>
  <Application>Microsoft Office PowerPoint</Application>
  <PresentationFormat>Widescreen</PresentationFormat>
  <Paragraphs>127</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Consolas</vt:lpstr>
      <vt:lpstr>Times New Roman</vt:lpstr>
      <vt:lpstr>Wingdings</vt:lpstr>
      <vt:lpstr>Wingdings 3</vt:lpstr>
      <vt:lpstr>Ion</vt:lpstr>
      <vt:lpstr>Unit – 3 Central Processing Unit</vt:lpstr>
      <vt:lpstr>General register-based CPU Organization</vt:lpstr>
      <vt:lpstr>A bus organization for seven CPU register  </vt:lpstr>
      <vt:lpstr>PowerPoint Presentation</vt:lpstr>
      <vt:lpstr>PowerPoint Presentation</vt:lpstr>
      <vt:lpstr>PowerPoint Presentation</vt:lpstr>
      <vt:lpstr>Stack organization:</vt:lpstr>
      <vt:lpstr>PowerPoint Presentation</vt:lpstr>
      <vt:lpstr>Memory stack</vt:lpstr>
      <vt:lpstr>PowerPoint Presentation</vt:lpstr>
      <vt:lpstr>PowerPoint Presentation</vt:lpstr>
      <vt:lpstr>PowerPoint Presentation</vt:lpstr>
      <vt:lpstr>PowerPoint Presentation</vt:lpstr>
      <vt:lpstr>Data Transfer &amp; Manipulation Instruction</vt:lpstr>
      <vt:lpstr>1.Data Transfer Instruction</vt:lpstr>
      <vt:lpstr>PowerPoint Presentation</vt:lpstr>
      <vt:lpstr>2. Data Manipulation Instruction</vt:lpstr>
      <vt:lpstr>PowerPoint Presentation</vt:lpstr>
      <vt:lpstr>PowerPoint Presentation</vt:lpstr>
      <vt:lpstr>PowerPoint Presentation</vt:lpstr>
      <vt:lpstr>3. Program Control Instruction </vt:lpstr>
      <vt:lpstr>Addressing Modes</vt:lpstr>
      <vt:lpstr>PowerPoint Presentation</vt:lpstr>
      <vt:lpstr>PowerPoint Presentation</vt:lpstr>
      <vt:lpstr>PowerPoint Presentation</vt:lpstr>
      <vt:lpstr>PowerPoint Presentation</vt:lpstr>
      <vt:lpstr>PowerPoint Presentation</vt:lpstr>
      <vt:lpstr>PowerPoint Presentation</vt:lpstr>
      <vt:lpstr>Parallel Processing  </vt:lpstr>
      <vt:lpstr>Pipelining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49</cp:revision>
  <dcterms:created xsi:type="dcterms:W3CDTF">2021-12-16T16:42:52Z</dcterms:created>
  <dcterms:modified xsi:type="dcterms:W3CDTF">2021-12-26T08:45:33Z</dcterms:modified>
</cp:coreProperties>
</file>