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4" r:id="rId6"/>
    <p:sldId id="265" r:id="rId7"/>
    <p:sldId id="261" r:id="rId8"/>
    <p:sldId id="268" r:id="rId9"/>
    <p:sldId id="262" r:id="rId10"/>
    <p:sldId id="272" r:id="rId11"/>
    <p:sldId id="263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EEBA"/>
    <a:srgbClr val="2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7640" y="147955"/>
            <a:ext cx="3638550" cy="472440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MOOCS BASED SEMINAR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440" y="1318260"/>
            <a:ext cx="104857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Introduction to Computer Vision and Image Processing</a:t>
            </a:r>
            <a:endParaRPr lang="en-US" altLang="zh-CN" sz="7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7005" y="5710555"/>
            <a:ext cx="3501390" cy="1012190"/>
            <a:chOff x="263" y="8993"/>
            <a:chExt cx="5514" cy="1594"/>
          </a:xfrm>
        </p:grpSpPr>
        <p:sp>
          <p:nvSpPr>
            <p:cNvPr id="7" name="矩形: 圆角 2"/>
            <p:cNvSpPr/>
            <p:nvPr/>
          </p:nvSpPr>
          <p:spPr>
            <a:xfrm>
              <a:off x="263" y="8993"/>
              <a:ext cx="5515" cy="1594"/>
            </a:xfrm>
            <a:prstGeom prst="roundRect">
              <a:avLst>
                <a:gd name="adj" fmla="val 5151"/>
              </a:avLst>
            </a:prstGeom>
            <a:noFill/>
            <a:ln w="25400">
              <a:solidFill>
                <a:srgbClr val="6DE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3" y="8994"/>
              <a:ext cx="5203" cy="14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Presented By : Deepankar Sharma</a:t>
              </a:r>
              <a:endPara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Course: BCA-4th</a:t>
              </a:r>
              <a:endPara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University Roll No: 2092014</a:t>
              </a:r>
              <a:endPara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496396" y="433120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365" y="4605655"/>
            <a:ext cx="111766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Neural Networks and Deep Learning for Image Classification and Object Detection</a:t>
            </a:r>
            <a:endParaRPr lang="en-US" altLang="zh-CN" sz="4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3" t="70798" r="18038" b="6291"/>
          <a:stretch>
            <a:fillRect/>
          </a:stretch>
        </p:blipFill>
        <p:spPr>
          <a:xfrm>
            <a:off x="4859065" y="755217"/>
            <a:ext cx="2111949" cy="3435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3" t="70798" r="18038" b="6291"/>
          <a:stretch>
            <a:fillRect/>
          </a:stretch>
        </p:blipFill>
        <p:spPr>
          <a:xfrm>
            <a:off x="733571" y="274277"/>
            <a:ext cx="932925" cy="1517557"/>
          </a:xfrm>
          <a:prstGeom prst="rect">
            <a:avLst/>
          </a:prstGeom>
        </p:spPr>
      </p:pic>
      <p:sp>
        <p:nvSpPr>
          <p:cNvPr id="7" name="PA_任意多边形 5"/>
          <p:cNvSpPr/>
          <p:nvPr>
            <p:custDataLst>
              <p:tags r:id="rId2"/>
            </p:custDataLst>
          </p:nvPr>
        </p:nvSpPr>
        <p:spPr bwMode="auto">
          <a:xfrm>
            <a:off x="1904981" y="3553626"/>
            <a:ext cx="2255524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noFill/>
          <a:ln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709623" y="3797482"/>
            <a:ext cx="646240" cy="532372"/>
            <a:chOff x="215901" y="1787525"/>
            <a:chExt cx="693738" cy="571500"/>
          </a:xfrm>
          <a:solidFill>
            <a:srgbClr val="6DEEBA"/>
          </a:solidFill>
        </p:grpSpPr>
        <p:sp>
          <p:nvSpPr>
            <p:cNvPr id="11" name="PA_任意多边形 13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15901" y="1787525"/>
              <a:ext cx="693738" cy="571500"/>
            </a:xfrm>
            <a:custGeom>
              <a:avLst/>
              <a:gdLst>
                <a:gd name="T0" fmla="*/ 166 w 182"/>
                <a:gd name="T1" fmla="*/ 0 h 152"/>
                <a:gd name="T2" fmla="*/ 15 w 182"/>
                <a:gd name="T3" fmla="*/ 0 h 152"/>
                <a:gd name="T4" fmla="*/ 0 w 182"/>
                <a:gd name="T5" fmla="*/ 15 h 152"/>
                <a:gd name="T6" fmla="*/ 0 w 182"/>
                <a:gd name="T7" fmla="*/ 107 h 152"/>
                <a:gd name="T8" fmla="*/ 15 w 182"/>
                <a:gd name="T9" fmla="*/ 123 h 152"/>
                <a:gd name="T10" fmla="*/ 70 w 182"/>
                <a:gd name="T11" fmla="*/ 123 h 152"/>
                <a:gd name="T12" fmla="*/ 70 w 182"/>
                <a:gd name="T13" fmla="*/ 142 h 152"/>
                <a:gd name="T14" fmla="*/ 27 w 182"/>
                <a:gd name="T15" fmla="*/ 142 h 152"/>
                <a:gd name="T16" fmla="*/ 17 w 182"/>
                <a:gd name="T17" fmla="*/ 152 h 152"/>
                <a:gd name="T18" fmla="*/ 164 w 182"/>
                <a:gd name="T19" fmla="*/ 152 h 152"/>
                <a:gd name="T20" fmla="*/ 155 w 182"/>
                <a:gd name="T21" fmla="*/ 142 h 152"/>
                <a:gd name="T22" fmla="*/ 111 w 182"/>
                <a:gd name="T23" fmla="*/ 142 h 152"/>
                <a:gd name="T24" fmla="*/ 111 w 182"/>
                <a:gd name="T25" fmla="*/ 123 h 152"/>
                <a:gd name="T26" fmla="*/ 166 w 182"/>
                <a:gd name="T27" fmla="*/ 123 h 152"/>
                <a:gd name="T28" fmla="*/ 182 w 182"/>
                <a:gd name="T29" fmla="*/ 107 h 152"/>
                <a:gd name="T30" fmla="*/ 182 w 182"/>
                <a:gd name="T31" fmla="*/ 15 h 152"/>
                <a:gd name="T32" fmla="*/ 166 w 182"/>
                <a:gd name="T33" fmla="*/ 0 h 152"/>
                <a:gd name="T34" fmla="*/ 172 w 182"/>
                <a:gd name="T35" fmla="*/ 107 h 152"/>
                <a:gd name="T36" fmla="*/ 166 w 182"/>
                <a:gd name="T37" fmla="*/ 112 h 152"/>
                <a:gd name="T38" fmla="*/ 15 w 182"/>
                <a:gd name="T39" fmla="*/ 112 h 152"/>
                <a:gd name="T40" fmla="*/ 10 w 182"/>
                <a:gd name="T41" fmla="*/ 107 h 152"/>
                <a:gd name="T42" fmla="*/ 10 w 182"/>
                <a:gd name="T43" fmla="*/ 15 h 152"/>
                <a:gd name="T44" fmla="*/ 15 w 182"/>
                <a:gd name="T45" fmla="*/ 10 h 152"/>
                <a:gd name="T46" fmla="*/ 166 w 182"/>
                <a:gd name="T47" fmla="*/ 10 h 152"/>
                <a:gd name="T48" fmla="*/ 172 w 182"/>
                <a:gd name="T49" fmla="*/ 15 h 152"/>
                <a:gd name="T50" fmla="*/ 172 w 182"/>
                <a:gd name="T51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2" h="152">
                  <a:moveTo>
                    <a:pt x="16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6"/>
                    <a:pt x="7" y="123"/>
                    <a:pt x="15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1" y="142"/>
                    <a:pt x="17" y="147"/>
                    <a:pt x="17" y="152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4" y="147"/>
                    <a:pt x="160" y="142"/>
                    <a:pt x="155" y="142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66" y="123"/>
                    <a:pt x="166" y="123"/>
                    <a:pt x="166" y="123"/>
                  </a:cubicBezTo>
                  <a:cubicBezTo>
                    <a:pt x="175" y="123"/>
                    <a:pt x="182" y="116"/>
                    <a:pt x="182" y="107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2" y="7"/>
                    <a:pt x="175" y="0"/>
                    <a:pt x="166" y="0"/>
                  </a:cubicBezTo>
                  <a:close/>
                  <a:moveTo>
                    <a:pt x="172" y="107"/>
                  </a:moveTo>
                  <a:cubicBezTo>
                    <a:pt x="172" y="110"/>
                    <a:pt x="169" y="112"/>
                    <a:pt x="16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2" y="112"/>
                    <a:pt x="10" y="110"/>
                    <a:pt x="10" y="10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2"/>
                    <a:pt x="12" y="10"/>
                    <a:pt x="15" y="10"/>
                  </a:cubicBezTo>
                  <a:cubicBezTo>
                    <a:pt x="166" y="10"/>
                    <a:pt x="166" y="10"/>
                    <a:pt x="166" y="10"/>
                  </a:cubicBezTo>
                  <a:cubicBezTo>
                    <a:pt x="169" y="10"/>
                    <a:pt x="172" y="12"/>
                    <a:pt x="172" y="15"/>
                  </a:cubicBezTo>
                  <a:lnTo>
                    <a:pt x="17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PA_任意多边形 14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09576" y="1866900"/>
              <a:ext cx="301625" cy="296863"/>
            </a:xfrm>
            <a:custGeom>
              <a:avLst/>
              <a:gdLst>
                <a:gd name="T0" fmla="*/ 0 w 79"/>
                <a:gd name="T1" fmla="*/ 40 h 79"/>
                <a:gd name="T2" fmla="*/ 79 w 79"/>
                <a:gd name="T3" fmla="*/ 40 h 79"/>
                <a:gd name="T4" fmla="*/ 38 w 79"/>
                <a:gd name="T5" fmla="*/ 5 h 79"/>
                <a:gd name="T6" fmla="*/ 25 w 79"/>
                <a:gd name="T7" fmla="*/ 18 h 79"/>
                <a:gd name="T8" fmla="*/ 38 w 79"/>
                <a:gd name="T9" fmla="*/ 23 h 79"/>
                <a:gd name="T10" fmla="*/ 21 w 79"/>
                <a:gd name="T11" fmla="*/ 38 h 79"/>
                <a:gd name="T12" fmla="*/ 38 w 79"/>
                <a:gd name="T13" fmla="*/ 23 h 79"/>
                <a:gd name="T14" fmla="*/ 38 w 79"/>
                <a:gd name="T15" fmla="*/ 57 h 79"/>
                <a:gd name="T16" fmla="*/ 21 w 79"/>
                <a:gd name="T17" fmla="*/ 42 h 79"/>
                <a:gd name="T18" fmla="*/ 38 w 79"/>
                <a:gd name="T19" fmla="*/ 61 h 79"/>
                <a:gd name="T20" fmla="*/ 25 w 79"/>
                <a:gd name="T21" fmla="*/ 62 h 79"/>
                <a:gd name="T22" fmla="*/ 41 w 79"/>
                <a:gd name="T23" fmla="*/ 74 h 79"/>
                <a:gd name="T24" fmla="*/ 54 w 79"/>
                <a:gd name="T25" fmla="*/ 62 h 79"/>
                <a:gd name="T26" fmla="*/ 41 w 79"/>
                <a:gd name="T27" fmla="*/ 57 h 79"/>
                <a:gd name="T28" fmla="*/ 58 w 79"/>
                <a:gd name="T29" fmla="*/ 42 h 79"/>
                <a:gd name="T30" fmla="*/ 41 w 79"/>
                <a:gd name="T31" fmla="*/ 57 h 79"/>
                <a:gd name="T32" fmla="*/ 41 w 79"/>
                <a:gd name="T33" fmla="*/ 23 h 79"/>
                <a:gd name="T34" fmla="*/ 58 w 79"/>
                <a:gd name="T35" fmla="*/ 38 h 79"/>
                <a:gd name="T36" fmla="*/ 42 w 79"/>
                <a:gd name="T37" fmla="*/ 19 h 79"/>
                <a:gd name="T38" fmla="*/ 54 w 79"/>
                <a:gd name="T39" fmla="*/ 18 h 79"/>
                <a:gd name="T40" fmla="*/ 50 w 79"/>
                <a:gd name="T41" fmla="*/ 5 h 79"/>
                <a:gd name="T42" fmla="*/ 58 w 79"/>
                <a:gd name="T43" fmla="*/ 17 h 79"/>
                <a:gd name="T44" fmla="*/ 21 w 79"/>
                <a:gd name="T45" fmla="*/ 17 h 79"/>
                <a:gd name="T46" fmla="*/ 29 w 79"/>
                <a:gd name="T47" fmla="*/ 5 h 79"/>
                <a:gd name="T48" fmla="*/ 20 w 79"/>
                <a:gd name="T49" fmla="*/ 20 h 79"/>
                <a:gd name="T50" fmla="*/ 4 w 79"/>
                <a:gd name="T51" fmla="*/ 38 h 79"/>
                <a:gd name="T52" fmla="*/ 20 w 79"/>
                <a:gd name="T53" fmla="*/ 20 h 79"/>
                <a:gd name="T54" fmla="*/ 20 w 79"/>
                <a:gd name="T55" fmla="*/ 60 h 79"/>
                <a:gd name="T56" fmla="*/ 4 w 79"/>
                <a:gd name="T57" fmla="*/ 42 h 79"/>
                <a:gd name="T58" fmla="*/ 21 w 79"/>
                <a:gd name="T59" fmla="*/ 63 h 79"/>
                <a:gd name="T60" fmla="*/ 15 w 79"/>
                <a:gd name="T61" fmla="*/ 66 h 79"/>
                <a:gd name="T62" fmla="*/ 58 w 79"/>
                <a:gd name="T63" fmla="*/ 63 h 79"/>
                <a:gd name="T64" fmla="*/ 50 w 79"/>
                <a:gd name="T65" fmla="*/ 74 h 79"/>
                <a:gd name="T66" fmla="*/ 59 w 79"/>
                <a:gd name="T67" fmla="*/ 60 h 79"/>
                <a:gd name="T68" fmla="*/ 76 w 79"/>
                <a:gd name="T69" fmla="*/ 42 h 79"/>
                <a:gd name="T70" fmla="*/ 59 w 79"/>
                <a:gd name="T71" fmla="*/ 60 h 79"/>
                <a:gd name="T72" fmla="*/ 59 w 79"/>
                <a:gd name="T73" fmla="*/ 20 h 79"/>
                <a:gd name="T74" fmla="*/ 76 w 79"/>
                <a:gd name="T75" fmla="*/ 3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79" y="62"/>
                    <a:pt x="79" y="40"/>
                  </a:cubicBezTo>
                  <a:cubicBezTo>
                    <a:pt x="79" y="18"/>
                    <a:pt x="62" y="0"/>
                    <a:pt x="40" y="0"/>
                  </a:cubicBez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34" y="19"/>
                    <a:pt x="29" y="19"/>
                    <a:pt x="25" y="18"/>
                  </a:cubicBezTo>
                  <a:cubicBezTo>
                    <a:pt x="29" y="11"/>
                    <a:pt x="33" y="6"/>
                    <a:pt x="38" y="5"/>
                  </a:cubicBezTo>
                  <a:close/>
                  <a:moveTo>
                    <a:pt x="38" y="23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2"/>
                    <a:pt x="22" y="26"/>
                    <a:pt x="24" y="21"/>
                  </a:cubicBezTo>
                  <a:cubicBezTo>
                    <a:pt x="29" y="22"/>
                    <a:pt x="33" y="22"/>
                    <a:pt x="38" y="23"/>
                  </a:cubicBezTo>
                  <a:close/>
                  <a:moveTo>
                    <a:pt x="38" y="42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3" y="57"/>
                    <a:pt x="29" y="58"/>
                    <a:pt x="24" y="59"/>
                  </a:cubicBezTo>
                  <a:cubicBezTo>
                    <a:pt x="22" y="54"/>
                    <a:pt x="21" y="48"/>
                    <a:pt x="21" y="42"/>
                  </a:cubicBezTo>
                  <a:lnTo>
                    <a:pt x="38" y="42"/>
                  </a:lnTo>
                  <a:close/>
                  <a:moveTo>
                    <a:pt x="38" y="61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9" y="69"/>
                    <a:pt x="25" y="62"/>
                  </a:cubicBezTo>
                  <a:cubicBezTo>
                    <a:pt x="29" y="61"/>
                    <a:pt x="34" y="61"/>
                    <a:pt x="38" y="61"/>
                  </a:cubicBezTo>
                  <a:close/>
                  <a:moveTo>
                    <a:pt x="41" y="74"/>
                  </a:moveTo>
                  <a:cubicBezTo>
                    <a:pt x="41" y="61"/>
                    <a:pt x="41" y="61"/>
                    <a:pt x="41" y="61"/>
                  </a:cubicBezTo>
                  <a:cubicBezTo>
                    <a:pt x="46" y="61"/>
                    <a:pt x="50" y="61"/>
                    <a:pt x="54" y="62"/>
                  </a:cubicBezTo>
                  <a:cubicBezTo>
                    <a:pt x="51" y="69"/>
                    <a:pt x="46" y="74"/>
                    <a:pt x="41" y="74"/>
                  </a:cubicBezTo>
                  <a:close/>
                  <a:moveTo>
                    <a:pt x="41" y="57"/>
                  </a:moveTo>
                  <a:cubicBezTo>
                    <a:pt x="41" y="42"/>
                    <a:pt x="41" y="42"/>
                    <a:pt x="41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8"/>
                    <a:pt x="57" y="54"/>
                    <a:pt x="55" y="59"/>
                  </a:cubicBezTo>
                  <a:cubicBezTo>
                    <a:pt x="51" y="58"/>
                    <a:pt x="46" y="57"/>
                    <a:pt x="41" y="57"/>
                  </a:cubicBezTo>
                  <a:close/>
                  <a:moveTo>
                    <a:pt x="41" y="38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6" y="22"/>
                    <a:pt x="51" y="22"/>
                    <a:pt x="55" y="21"/>
                  </a:cubicBezTo>
                  <a:cubicBezTo>
                    <a:pt x="57" y="26"/>
                    <a:pt x="58" y="32"/>
                    <a:pt x="58" y="38"/>
                  </a:cubicBezTo>
                  <a:lnTo>
                    <a:pt x="41" y="38"/>
                  </a:lnTo>
                  <a:close/>
                  <a:moveTo>
                    <a:pt x="42" y="19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6" y="6"/>
                    <a:pt x="51" y="11"/>
                    <a:pt x="54" y="18"/>
                  </a:cubicBezTo>
                  <a:cubicBezTo>
                    <a:pt x="50" y="19"/>
                    <a:pt x="46" y="19"/>
                    <a:pt x="42" y="19"/>
                  </a:cubicBezTo>
                  <a:close/>
                  <a:moveTo>
                    <a:pt x="50" y="5"/>
                  </a:moveTo>
                  <a:cubicBezTo>
                    <a:pt x="56" y="7"/>
                    <a:pt x="61" y="10"/>
                    <a:pt x="65" y="14"/>
                  </a:cubicBezTo>
                  <a:cubicBezTo>
                    <a:pt x="63" y="15"/>
                    <a:pt x="60" y="16"/>
                    <a:pt x="58" y="17"/>
                  </a:cubicBezTo>
                  <a:cubicBezTo>
                    <a:pt x="56" y="12"/>
                    <a:pt x="53" y="8"/>
                    <a:pt x="50" y="5"/>
                  </a:cubicBezTo>
                  <a:close/>
                  <a:moveTo>
                    <a:pt x="21" y="17"/>
                  </a:moveTo>
                  <a:cubicBezTo>
                    <a:pt x="19" y="16"/>
                    <a:pt x="17" y="15"/>
                    <a:pt x="15" y="14"/>
                  </a:cubicBezTo>
                  <a:cubicBezTo>
                    <a:pt x="19" y="10"/>
                    <a:pt x="24" y="7"/>
                    <a:pt x="29" y="5"/>
                  </a:cubicBezTo>
                  <a:cubicBezTo>
                    <a:pt x="26" y="8"/>
                    <a:pt x="23" y="12"/>
                    <a:pt x="21" y="17"/>
                  </a:cubicBezTo>
                  <a:close/>
                  <a:moveTo>
                    <a:pt x="20" y="20"/>
                  </a:moveTo>
                  <a:cubicBezTo>
                    <a:pt x="18" y="25"/>
                    <a:pt x="17" y="31"/>
                    <a:pt x="17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7" y="22"/>
                    <a:pt x="12" y="17"/>
                  </a:cubicBezTo>
                  <a:cubicBezTo>
                    <a:pt x="15" y="18"/>
                    <a:pt x="17" y="19"/>
                    <a:pt x="20" y="20"/>
                  </a:cubicBezTo>
                  <a:close/>
                  <a:moveTo>
                    <a:pt x="17" y="42"/>
                  </a:moveTo>
                  <a:cubicBezTo>
                    <a:pt x="17" y="48"/>
                    <a:pt x="18" y="55"/>
                    <a:pt x="20" y="60"/>
                  </a:cubicBezTo>
                  <a:cubicBezTo>
                    <a:pt x="17" y="61"/>
                    <a:pt x="15" y="62"/>
                    <a:pt x="12" y="63"/>
                  </a:cubicBezTo>
                  <a:cubicBezTo>
                    <a:pt x="7" y="57"/>
                    <a:pt x="4" y="50"/>
                    <a:pt x="4" y="42"/>
                  </a:cubicBezTo>
                  <a:lnTo>
                    <a:pt x="17" y="42"/>
                  </a:lnTo>
                  <a:close/>
                  <a:moveTo>
                    <a:pt x="21" y="63"/>
                  </a:moveTo>
                  <a:cubicBezTo>
                    <a:pt x="23" y="68"/>
                    <a:pt x="26" y="72"/>
                    <a:pt x="29" y="74"/>
                  </a:cubicBezTo>
                  <a:cubicBezTo>
                    <a:pt x="24" y="73"/>
                    <a:pt x="19" y="70"/>
                    <a:pt x="15" y="66"/>
                  </a:cubicBezTo>
                  <a:cubicBezTo>
                    <a:pt x="17" y="65"/>
                    <a:pt x="19" y="64"/>
                    <a:pt x="21" y="63"/>
                  </a:cubicBezTo>
                  <a:close/>
                  <a:moveTo>
                    <a:pt x="58" y="63"/>
                  </a:moveTo>
                  <a:cubicBezTo>
                    <a:pt x="60" y="64"/>
                    <a:pt x="63" y="65"/>
                    <a:pt x="65" y="66"/>
                  </a:cubicBezTo>
                  <a:cubicBezTo>
                    <a:pt x="61" y="70"/>
                    <a:pt x="56" y="73"/>
                    <a:pt x="50" y="74"/>
                  </a:cubicBezTo>
                  <a:cubicBezTo>
                    <a:pt x="53" y="72"/>
                    <a:pt x="56" y="68"/>
                    <a:pt x="58" y="63"/>
                  </a:cubicBezTo>
                  <a:close/>
                  <a:moveTo>
                    <a:pt x="59" y="60"/>
                  </a:moveTo>
                  <a:cubicBezTo>
                    <a:pt x="61" y="55"/>
                    <a:pt x="62" y="48"/>
                    <a:pt x="62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5" y="50"/>
                    <a:pt x="72" y="57"/>
                    <a:pt x="67" y="63"/>
                  </a:cubicBezTo>
                  <a:cubicBezTo>
                    <a:pt x="65" y="62"/>
                    <a:pt x="62" y="61"/>
                    <a:pt x="59" y="60"/>
                  </a:cubicBezTo>
                  <a:close/>
                  <a:moveTo>
                    <a:pt x="62" y="38"/>
                  </a:moveTo>
                  <a:cubicBezTo>
                    <a:pt x="62" y="31"/>
                    <a:pt x="61" y="25"/>
                    <a:pt x="59" y="20"/>
                  </a:cubicBezTo>
                  <a:cubicBezTo>
                    <a:pt x="62" y="19"/>
                    <a:pt x="65" y="18"/>
                    <a:pt x="67" y="17"/>
                  </a:cubicBezTo>
                  <a:cubicBezTo>
                    <a:pt x="72" y="22"/>
                    <a:pt x="75" y="30"/>
                    <a:pt x="76" y="38"/>
                  </a:cubicBezTo>
                  <a:lnTo>
                    <a:pt x="62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PA_任意多边形 6"/>
          <p:cNvSpPr/>
          <p:nvPr>
            <p:custDataLst>
              <p:tags r:id="rId5"/>
            </p:custDataLst>
          </p:nvPr>
        </p:nvSpPr>
        <p:spPr bwMode="auto">
          <a:xfrm>
            <a:off x="3427894" y="3913136"/>
            <a:ext cx="2255524" cy="1474890"/>
          </a:xfrm>
          <a:custGeom>
            <a:avLst/>
            <a:gdLst>
              <a:gd name="T0" fmla="*/ 3256 w 3325"/>
              <a:gd name="T1" fmla="*/ 1687 h 2157"/>
              <a:gd name="T2" fmla="*/ 1880 w 3325"/>
              <a:gd name="T3" fmla="*/ 100 h 2157"/>
              <a:gd name="T4" fmla="*/ 1880 w 3325"/>
              <a:gd name="T5" fmla="*/ 100 h 2157"/>
              <a:gd name="T6" fmla="*/ 1663 w 3325"/>
              <a:gd name="T7" fmla="*/ 0 h 2157"/>
              <a:gd name="T8" fmla="*/ 1451 w 3325"/>
              <a:gd name="T9" fmla="*/ 95 h 2157"/>
              <a:gd name="T10" fmla="*/ 1451 w 3325"/>
              <a:gd name="T11" fmla="*/ 95 h 2157"/>
              <a:gd name="T12" fmla="*/ 83 w 3325"/>
              <a:gd name="T13" fmla="*/ 1672 h 2157"/>
              <a:gd name="T14" fmla="*/ 0 w 3325"/>
              <a:gd name="T15" fmla="*/ 1872 h 2157"/>
              <a:gd name="T16" fmla="*/ 284 w 3325"/>
              <a:gd name="T17" fmla="*/ 2157 h 2157"/>
              <a:gd name="T18" fmla="*/ 284 w 3325"/>
              <a:gd name="T19" fmla="*/ 2157 h 2157"/>
              <a:gd name="T20" fmla="*/ 285 w 3325"/>
              <a:gd name="T21" fmla="*/ 2157 h 2157"/>
              <a:gd name="T22" fmla="*/ 3039 w 3325"/>
              <a:gd name="T23" fmla="*/ 2157 h 2157"/>
              <a:gd name="T24" fmla="*/ 3039 w 3325"/>
              <a:gd name="T25" fmla="*/ 2157 h 2157"/>
              <a:gd name="T26" fmla="*/ 3040 w 3325"/>
              <a:gd name="T27" fmla="*/ 2157 h 2157"/>
              <a:gd name="T28" fmla="*/ 3325 w 3325"/>
              <a:gd name="T29" fmla="*/ 1872 h 2157"/>
              <a:gd name="T30" fmla="*/ 3256 w 3325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5" h="2157">
                <a:moveTo>
                  <a:pt x="3256" y="1687"/>
                </a:moveTo>
                <a:lnTo>
                  <a:pt x="1880" y="100"/>
                </a:lnTo>
                <a:lnTo>
                  <a:pt x="1880" y="100"/>
                </a:lnTo>
                <a:cubicBezTo>
                  <a:pt x="1828" y="39"/>
                  <a:pt x="1750" y="0"/>
                  <a:pt x="1663" y="0"/>
                </a:cubicBezTo>
                <a:cubicBezTo>
                  <a:pt x="1579" y="0"/>
                  <a:pt x="1503" y="36"/>
                  <a:pt x="1451" y="95"/>
                </a:cubicBezTo>
                <a:lnTo>
                  <a:pt x="1451" y="95"/>
                </a:lnTo>
                <a:lnTo>
                  <a:pt x="83" y="1672"/>
                </a:lnTo>
                <a:cubicBezTo>
                  <a:pt x="32" y="1723"/>
                  <a:pt x="0" y="1794"/>
                  <a:pt x="0" y="1872"/>
                </a:cubicBezTo>
                <a:cubicBezTo>
                  <a:pt x="0" y="2029"/>
                  <a:pt x="127" y="2156"/>
                  <a:pt x="284" y="2157"/>
                </a:cubicBezTo>
                <a:lnTo>
                  <a:pt x="284" y="2157"/>
                </a:lnTo>
                <a:lnTo>
                  <a:pt x="285" y="2157"/>
                </a:lnTo>
                <a:lnTo>
                  <a:pt x="3039" y="2157"/>
                </a:lnTo>
                <a:lnTo>
                  <a:pt x="3039" y="2157"/>
                </a:lnTo>
                <a:lnTo>
                  <a:pt x="3040" y="2157"/>
                </a:lnTo>
                <a:cubicBezTo>
                  <a:pt x="3198" y="2157"/>
                  <a:pt x="3325" y="2029"/>
                  <a:pt x="3325" y="1872"/>
                </a:cubicBezTo>
                <a:cubicBezTo>
                  <a:pt x="3325" y="1802"/>
                  <a:pt x="3299" y="1737"/>
                  <a:pt x="3256" y="1687"/>
                </a:cubicBezTo>
                <a:close/>
              </a:path>
            </a:pathLst>
          </a:custGeom>
          <a:noFill/>
          <a:ln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1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246585" y="4650581"/>
            <a:ext cx="618142" cy="490964"/>
          </a:xfrm>
          <a:custGeom>
            <a:avLst/>
            <a:gdLst>
              <a:gd name="T0" fmla="*/ 52 w 174"/>
              <a:gd name="T1" fmla="*/ 61 h 140"/>
              <a:gd name="T2" fmla="*/ 41 w 174"/>
              <a:gd name="T3" fmla="*/ 50 h 140"/>
              <a:gd name="T4" fmla="*/ 52 w 174"/>
              <a:gd name="T5" fmla="*/ 39 h 140"/>
              <a:gd name="T6" fmla="*/ 63 w 174"/>
              <a:gd name="T7" fmla="*/ 50 h 140"/>
              <a:gd name="T8" fmla="*/ 52 w 174"/>
              <a:gd name="T9" fmla="*/ 61 h 140"/>
              <a:gd name="T10" fmla="*/ 87 w 174"/>
              <a:gd name="T11" fmla="*/ 61 h 140"/>
              <a:gd name="T12" fmla="*/ 76 w 174"/>
              <a:gd name="T13" fmla="*/ 50 h 140"/>
              <a:gd name="T14" fmla="*/ 87 w 174"/>
              <a:gd name="T15" fmla="*/ 39 h 140"/>
              <a:gd name="T16" fmla="*/ 98 w 174"/>
              <a:gd name="T17" fmla="*/ 50 h 140"/>
              <a:gd name="T18" fmla="*/ 87 w 174"/>
              <a:gd name="T19" fmla="*/ 61 h 140"/>
              <a:gd name="T20" fmla="*/ 122 w 174"/>
              <a:gd name="T21" fmla="*/ 61 h 140"/>
              <a:gd name="T22" fmla="*/ 111 w 174"/>
              <a:gd name="T23" fmla="*/ 50 h 140"/>
              <a:gd name="T24" fmla="*/ 122 w 174"/>
              <a:gd name="T25" fmla="*/ 39 h 140"/>
              <a:gd name="T26" fmla="*/ 133 w 174"/>
              <a:gd name="T27" fmla="*/ 50 h 140"/>
              <a:gd name="T28" fmla="*/ 122 w 174"/>
              <a:gd name="T29" fmla="*/ 61 h 140"/>
              <a:gd name="T30" fmla="*/ 163 w 174"/>
              <a:gd name="T31" fmla="*/ 0 h 140"/>
              <a:gd name="T32" fmla="*/ 11 w 174"/>
              <a:gd name="T33" fmla="*/ 0 h 140"/>
              <a:gd name="T34" fmla="*/ 0 w 174"/>
              <a:gd name="T35" fmla="*/ 11 h 140"/>
              <a:gd name="T36" fmla="*/ 0 w 174"/>
              <a:gd name="T37" fmla="*/ 83 h 140"/>
              <a:gd name="T38" fmla="*/ 11 w 174"/>
              <a:gd name="T39" fmla="*/ 94 h 140"/>
              <a:gd name="T40" fmla="*/ 51 w 174"/>
              <a:gd name="T41" fmla="*/ 94 h 140"/>
              <a:gd name="T42" fmla="*/ 51 w 174"/>
              <a:gd name="T43" fmla="*/ 140 h 140"/>
              <a:gd name="T44" fmla="*/ 97 w 174"/>
              <a:gd name="T45" fmla="*/ 94 h 140"/>
              <a:gd name="T46" fmla="*/ 163 w 174"/>
              <a:gd name="T47" fmla="*/ 94 h 140"/>
              <a:gd name="T48" fmla="*/ 174 w 174"/>
              <a:gd name="T49" fmla="*/ 83 h 140"/>
              <a:gd name="T50" fmla="*/ 174 w 174"/>
              <a:gd name="T51" fmla="*/ 11 h 140"/>
              <a:gd name="T52" fmla="*/ 163 w 174"/>
              <a:gd name="T53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40">
                <a:moveTo>
                  <a:pt x="52" y="61"/>
                </a:moveTo>
                <a:cubicBezTo>
                  <a:pt x="46" y="61"/>
                  <a:pt x="41" y="56"/>
                  <a:pt x="41" y="50"/>
                </a:cubicBezTo>
                <a:cubicBezTo>
                  <a:pt x="41" y="44"/>
                  <a:pt x="46" y="39"/>
                  <a:pt x="52" y="39"/>
                </a:cubicBezTo>
                <a:cubicBezTo>
                  <a:pt x="58" y="39"/>
                  <a:pt x="63" y="44"/>
                  <a:pt x="63" y="50"/>
                </a:cubicBezTo>
                <a:cubicBezTo>
                  <a:pt x="63" y="56"/>
                  <a:pt x="58" y="61"/>
                  <a:pt x="52" y="61"/>
                </a:cubicBezTo>
                <a:moveTo>
                  <a:pt x="87" y="61"/>
                </a:moveTo>
                <a:cubicBezTo>
                  <a:pt x="81" y="61"/>
                  <a:pt x="76" y="56"/>
                  <a:pt x="76" y="50"/>
                </a:cubicBezTo>
                <a:cubicBezTo>
                  <a:pt x="76" y="44"/>
                  <a:pt x="81" y="39"/>
                  <a:pt x="87" y="39"/>
                </a:cubicBezTo>
                <a:cubicBezTo>
                  <a:pt x="93" y="39"/>
                  <a:pt x="98" y="44"/>
                  <a:pt x="98" y="50"/>
                </a:cubicBezTo>
                <a:cubicBezTo>
                  <a:pt x="98" y="56"/>
                  <a:pt x="93" y="61"/>
                  <a:pt x="87" y="61"/>
                </a:cubicBezTo>
                <a:moveTo>
                  <a:pt x="122" y="61"/>
                </a:moveTo>
                <a:cubicBezTo>
                  <a:pt x="116" y="61"/>
                  <a:pt x="111" y="56"/>
                  <a:pt x="111" y="50"/>
                </a:cubicBezTo>
                <a:cubicBezTo>
                  <a:pt x="111" y="44"/>
                  <a:pt x="116" y="39"/>
                  <a:pt x="122" y="39"/>
                </a:cubicBezTo>
                <a:cubicBezTo>
                  <a:pt x="128" y="39"/>
                  <a:pt x="133" y="44"/>
                  <a:pt x="133" y="50"/>
                </a:cubicBezTo>
                <a:cubicBezTo>
                  <a:pt x="133" y="56"/>
                  <a:pt x="128" y="61"/>
                  <a:pt x="122" y="61"/>
                </a:cubicBezTo>
                <a:moveTo>
                  <a:pt x="163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9"/>
                  <a:pt x="5" y="94"/>
                  <a:pt x="1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97" y="94"/>
                  <a:pt x="97" y="94"/>
                  <a:pt x="97" y="94"/>
                </a:cubicBezTo>
                <a:cubicBezTo>
                  <a:pt x="163" y="94"/>
                  <a:pt x="163" y="94"/>
                  <a:pt x="163" y="94"/>
                </a:cubicBezTo>
                <a:cubicBezTo>
                  <a:pt x="169" y="94"/>
                  <a:pt x="174" y="89"/>
                  <a:pt x="174" y="83"/>
                </a:cubicBezTo>
                <a:cubicBezTo>
                  <a:pt x="174" y="11"/>
                  <a:pt x="174" y="11"/>
                  <a:pt x="174" y="11"/>
                </a:cubicBezTo>
                <a:cubicBezTo>
                  <a:pt x="174" y="5"/>
                  <a:pt x="169" y="0"/>
                  <a:pt x="163" y="0"/>
                </a:cubicBezTo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PA_任意多边形 7"/>
          <p:cNvSpPr/>
          <p:nvPr>
            <p:custDataLst>
              <p:tags r:id="rId7"/>
            </p:custDataLst>
          </p:nvPr>
        </p:nvSpPr>
        <p:spPr bwMode="auto">
          <a:xfrm>
            <a:off x="4950807" y="3553626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noFill/>
          <a:ln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829315" y="3787870"/>
            <a:ext cx="496880" cy="551596"/>
            <a:chOff x="185738" y="3713163"/>
            <a:chExt cx="533400" cy="592138"/>
          </a:xfrm>
          <a:solidFill>
            <a:srgbClr val="6DEEBA"/>
          </a:solidFill>
        </p:grpSpPr>
        <p:sp>
          <p:nvSpPr>
            <p:cNvPr id="17" name="PA_任意多边形 16"/>
            <p:cNvSpPr/>
            <p:nvPr>
              <p:custDataLst>
                <p:tags r:id="rId8"/>
              </p:custDataLst>
            </p:nvPr>
          </p:nvSpPr>
          <p:spPr bwMode="auto">
            <a:xfrm>
              <a:off x="3302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0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PA_任意多边形 17"/>
            <p:cNvSpPr/>
            <p:nvPr>
              <p:custDataLst>
                <p:tags r:id="rId9"/>
              </p:custDataLst>
            </p:nvPr>
          </p:nvSpPr>
          <p:spPr bwMode="auto">
            <a:xfrm>
              <a:off x="520701" y="3713163"/>
              <a:ext cx="53975" cy="125413"/>
            </a:xfrm>
            <a:custGeom>
              <a:avLst/>
              <a:gdLst>
                <a:gd name="T0" fmla="*/ 7 w 14"/>
                <a:gd name="T1" fmla="*/ 33 h 33"/>
                <a:gd name="T2" fmla="*/ 14 w 14"/>
                <a:gd name="T3" fmla="*/ 26 h 33"/>
                <a:gd name="T4" fmla="*/ 14 w 14"/>
                <a:gd name="T5" fmla="*/ 6 h 33"/>
                <a:gd name="T6" fmla="*/ 7 w 14"/>
                <a:gd name="T7" fmla="*/ 0 h 33"/>
                <a:gd name="T8" fmla="*/ 0 w 14"/>
                <a:gd name="T9" fmla="*/ 6 h 33"/>
                <a:gd name="T10" fmla="*/ 0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11" y="33"/>
                    <a:pt x="14" y="29"/>
                    <a:pt x="14" y="2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3"/>
                    <a:pt x="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PA_任意多边形 18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85738" y="3773488"/>
              <a:ext cx="533400" cy="531813"/>
            </a:xfrm>
            <a:custGeom>
              <a:avLst/>
              <a:gdLst>
                <a:gd name="T0" fmla="*/ 132 w 140"/>
                <a:gd name="T1" fmla="*/ 0 h 141"/>
                <a:gd name="T2" fmla="*/ 109 w 140"/>
                <a:gd name="T3" fmla="*/ 0 h 141"/>
                <a:gd name="T4" fmla="*/ 109 w 140"/>
                <a:gd name="T5" fmla="*/ 10 h 141"/>
                <a:gd name="T6" fmla="*/ 95 w 140"/>
                <a:gd name="T7" fmla="*/ 24 h 141"/>
                <a:gd name="T8" fmla="*/ 81 w 140"/>
                <a:gd name="T9" fmla="*/ 10 h 141"/>
                <a:gd name="T10" fmla="*/ 81 w 140"/>
                <a:gd name="T11" fmla="*/ 0 h 141"/>
                <a:gd name="T12" fmla="*/ 59 w 140"/>
                <a:gd name="T13" fmla="*/ 0 h 141"/>
                <a:gd name="T14" fmla="*/ 59 w 140"/>
                <a:gd name="T15" fmla="*/ 10 h 141"/>
                <a:gd name="T16" fmla="*/ 45 w 140"/>
                <a:gd name="T17" fmla="*/ 24 h 141"/>
                <a:gd name="T18" fmla="*/ 30 w 140"/>
                <a:gd name="T19" fmla="*/ 10 h 141"/>
                <a:gd name="T20" fmla="*/ 30 w 140"/>
                <a:gd name="T21" fmla="*/ 0 h 141"/>
                <a:gd name="T22" fmla="*/ 8 w 140"/>
                <a:gd name="T23" fmla="*/ 0 h 141"/>
                <a:gd name="T24" fmla="*/ 0 w 140"/>
                <a:gd name="T25" fmla="*/ 8 h 141"/>
                <a:gd name="T26" fmla="*/ 0 w 140"/>
                <a:gd name="T27" fmla="*/ 133 h 141"/>
                <a:gd name="T28" fmla="*/ 8 w 140"/>
                <a:gd name="T29" fmla="*/ 141 h 141"/>
                <a:gd name="T30" fmla="*/ 132 w 140"/>
                <a:gd name="T31" fmla="*/ 141 h 141"/>
                <a:gd name="T32" fmla="*/ 140 w 140"/>
                <a:gd name="T33" fmla="*/ 133 h 141"/>
                <a:gd name="T34" fmla="*/ 140 w 140"/>
                <a:gd name="T35" fmla="*/ 8 h 141"/>
                <a:gd name="T36" fmla="*/ 132 w 140"/>
                <a:gd name="T37" fmla="*/ 0 h 141"/>
                <a:gd name="T38" fmla="*/ 129 w 140"/>
                <a:gd name="T39" fmla="*/ 128 h 141"/>
                <a:gd name="T40" fmla="*/ 11 w 140"/>
                <a:gd name="T41" fmla="*/ 128 h 141"/>
                <a:gd name="T42" fmla="*/ 11 w 140"/>
                <a:gd name="T43" fmla="*/ 44 h 141"/>
                <a:gd name="T44" fmla="*/ 129 w 140"/>
                <a:gd name="T45" fmla="*/ 44 h 141"/>
                <a:gd name="T46" fmla="*/ 129 w 140"/>
                <a:gd name="T47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41">
                  <a:moveTo>
                    <a:pt x="132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8"/>
                    <a:pt x="103" y="24"/>
                    <a:pt x="95" y="24"/>
                  </a:cubicBezTo>
                  <a:cubicBezTo>
                    <a:pt x="87" y="24"/>
                    <a:pt x="81" y="18"/>
                    <a:pt x="81" y="1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8"/>
                    <a:pt x="53" y="24"/>
                    <a:pt x="45" y="24"/>
                  </a:cubicBezTo>
                  <a:cubicBezTo>
                    <a:pt x="37" y="24"/>
                    <a:pt x="30" y="18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8"/>
                    <a:pt x="4" y="141"/>
                    <a:pt x="8" y="141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6" y="141"/>
                    <a:pt x="140" y="138"/>
                    <a:pt x="140" y="133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0" y="4"/>
                    <a:pt x="136" y="0"/>
                    <a:pt x="132" y="0"/>
                  </a:cubicBezTo>
                  <a:close/>
                  <a:moveTo>
                    <a:pt x="129" y="128"/>
                  </a:moveTo>
                  <a:cubicBezTo>
                    <a:pt x="11" y="128"/>
                    <a:pt x="11" y="128"/>
                    <a:pt x="11" y="12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9" y="44"/>
                    <a:pt x="129" y="44"/>
                    <a:pt x="129" y="44"/>
                  </a:cubicBezTo>
                  <a:lnTo>
                    <a:pt x="12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PA_任意多边形 19"/>
            <p:cNvSpPr/>
            <p:nvPr>
              <p:custDataLst>
                <p:tags r:id="rId11"/>
              </p:custDataLst>
            </p:nvPr>
          </p:nvSpPr>
          <p:spPr bwMode="auto">
            <a:xfrm>
              <a:off x="319088" y="4000500"/>
              <a:ext cx="128588" cy="206375"/>
            </a:xfrm>
            <a:custGeom>
              <a:avLst/>
              <a:gdLst>
                <a:gd name="T0" fmla="*/ 32 w 34"/>
                <a:gd name="T1" fmla="*/ 49 h 55"/>
                <a:gd name="T2" fmla="*/ 11 w 34"/>
                <a:gd name="T3" fmla="*/ 49 h 55"/>
                <a:gd name="T4" fmla="*/ 26 w 34"/>
                <a:gd name="T5" fmla="*/ 30 h 55"/>
                <a:gd name="T6" fmla="*/ 27 w 34"/>
                <a:gd name="T7" fmla="*/ 29 h 55"/>
                <a:gd name="T8" fmla="*/ 30 w 34"/>
                <a:gd name="T9" fmla="*/ 25 h 55"/>
                <a:gd name="T10" fmla="*/ 32 w 34"/>
                <a:gd name="T11" fmla="*/ 22 h 55"/>
                <a:gd name="T12" fmla="*/ 33 w 34"/>
                <a:gd name="T13" fmla="*/ 18 h 55"/>
                <a:gd name="T14" fmla="*/ 34 w 34"/>
                <a:gd name="T15" fmla="*/ 14 h 55"/>
                <a:gd name="T16" fmla="*/ 30 w 34"/>
                <a:gd name="T17" fmla="*/ 4 h 55"/>
                <a:gd name="T18" fmla="*/ 18 w 34"/>
                <a:gd name="T19" fmla="*/ 0 h 55"/>
                <a:gd name="T20" fmla="*/ 5 w 34"/>
                <a:gd name="T21" fmla="*/ 4 h 55"/>
                <a:gd name="T22" fmla="*/ 1 w 34"/>
                <a:gd name="T23" fmla="*/ 16 h 55"/>
                <a:gd name="T24" fmla="*/ 1 w 34"/>
                <a:gd name="T25" fmla="*/ 18 h 55"/>
                <a:gd name="T26" fmla="*/ 10 w 34"/>
                <a:gd name="T27" fmla="*/ 18 h 55"/>
                <a:gd name="T28" fmla="*/ 10 w 34"/>
                <a:gd name="T29" fmla="*/ 16 h 55"/>
                <a:gd name="T30" fmla="*/ 18 w 34"/>
                <a:gd name="T31" fmla="*/ 6 h 55"/>
                <a:gd name="T32" fmla="*/ 25 w 34"/>
                <a:gd name="T33" fmla="*/ 14 h 55"/>
                <a:gd name="T34" fmla="*/ 24 w 34"/>
                <a:gd name="T35" fmla="*/ 17 h 55"/>
                <a:gd name="T36" fmla="*/ 24 w 34"/>
                <a:gd name="T37" fmla="*/ 19 h 55"/>
                <a:gd name="T38" fmla="*/ 23 w 34"/>
                <a:gd name="T39" fmla="*/ 21 h 55"/>
                <a:gd name="T40" fmla="*/ 21 w 34"/>
                <a:gd name="T41" fmla="*/ 23 h 55"/>
                <a:gd name="T42" fmla="*/ 19 w 34"/>
                <a:gd name="T43" fmla="*/ 26 h 55"/>
                <a:gd name="T44" fmla="*/ 18 w 34"/>
                <a:gd name="T45" fmla="*/ 28 h 55"/>
                <a:gd name="T46" fmla="*/ 0 w 34"/>
                <a:gd name="T47" fmla="*/ 49 h 55"/>
                <a:gd name="T48" fmla="*/ 0 w 34"/>
                <a:gd name="T49" fmla="*/ 55 h 55"/>
                <a:gd name="T50" fmla="*/ 32 w 34"/>
                <a:gd name="T51" fmla="*/ 55 h 55"/>
                <a:gd name="T52" fmla="*/ 32 w 34"/>
                <a:gd name="T53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" h="55">
                  <a:moveTo>
                    <a:pt x="3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7"/>
                    <a:pt x="29" y="26"/>
                    <a:pt x="30" y="25"/>
                  </a:cubicBezTo>
                  <a:cubicBezTo>
                    <a:pt x="30" y="25"/>
                    <a:pt x="31" y="24"/>
                    <a:pt x="32" y="22"/>
                  </a:cubicBezTo>
                  <a:cubicBezTo>
                    <a:pt x="32" y="21"/>
                    <a:pt x="33" y="20"/>
                    <a:pt x="33" y="18"/>
                  </a:cubicBezTo>
                  <a:cubicBezTo>
                    <a:pt x="34" y="17"/>
                    <a:pt x="34" y="15"/>
                    <a:pt x="34" y="14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3" y="7"/>
                    <a:pt x="1" y="11"/>
                    <a:pt x="1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9"/>
                    <a:pt x="13" y="6"/>
                    <a:pt x="18" y="6"/>
                  </a:cubicBezTo>
                  <a:cubicBezTo>
                    <a:pt x="23" y="6"/>
                    <a:pt x="25" y="8"/>
                    <a:pt x="25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cubicBezTo>
                    <a:pt x="24" y="20"/>
                    <a:pt x="23" y="21"/>
                    <a:pt x="23" y="21"/>
                  </a:cubicBezTo>
                  <a:cubicBezTo>
                    <a:pt x="22" y="22"/>
                    <a:pt x="21" y="23"/>
                    <a:pt x="21" y="23"/>
                  </a:cubicBezTo>
                  <a:cubicBezTo>
                    <a:pt x="21" y="24"/>
                    <a:pt x="20" y="25"/>
                    <a:pt x="19" y="26"/>
                  </a:cubicBezTo>
                  <a:cubicBezTo>
                    <a:pt x="18" y="27"/>
                    <a:pt x="18" y="28"/>
                    <a:pt x="18" y="2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2" y="55"/>
                    <a:pt x="32" y="55"/>
                    <a:pt x="32" y="55"/>
                  </a:cubicBezTo>
                  <a:lnTo>
                    <a:pt x="3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PA_任意多边形 20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471488" y="4000500"/>
              <a:ext cx="136525" cy="206375"/>
            </a:xfrm>
            <a:custGeom>
              <a:avLst/>
              <a:gdLst>
                <a:gd name="T0" fmla="*/ 45 w 86"/>
                <a:gd name="T1" fmla="*/ 130 h 130"/>
                <a:gd name="T2" fmla="*/ 67 w 86"/>
                <a:gd name="T3" fmla="*/ 130 h 130"/>
                <a:gd name="T4" fmla="*/ 67 w 86"/>
                <a:gd name="T5" fmla="*/ 94 h 130"/>
                <a:gd name="T6" fmla="*/ 86 w 86"/>
                <a:gd name="T7" fmla="*/ 94 h 130"/>
                <a:gd name="T8" fmla="*/ 86 w 86"/>
                <a:gd name="T9" fmla="*/ 80 h 130"/>
                <a:gd name="T10" fmla="*/ 67 w 86"/>
                <a:gd name="T11" fmla="*/ 80 h 130"/>
                <a:gd name="T12" fmla="*/ 67 w 86"/>
                <a:gd name="T13" fmla="*/ 0 h 130"/>
                <a:gd name="T14" fmla="*/ 41 w 86"/>
                <a:gd name="T15" fmla="*/ 0 h 130"/>
                <a:gd name="T16" fmla="*/ 0 w 86"/>
                <a:gd name="T17" fmla="*/ 75 h 130"/>
                <a:gd name="T18" fmla="*/ 0 w 86"/>
                <a:gd name="T19" fmla="*/ 94 h 130"/>
                <a:gd name="T20" fmla="*/ 45 w 86"/>
                <a:gd name="T21" fmla="*/ 94 h 130"/>
                <a:gd name="T22" fmla="*/ 45 w 86"/>
                <a:gd name="T23" fmla="*/ 130 h 130"/>
                <a:gd name="T24" fmla="*/ 21 w 86"/>
                <a:gd name="T25" fmla="*/ 80 h 130"/>
                <a:gd name="T26" fmla="*/ 45 w 86"/>
                <a:gd name="T27" fmla="*/ 21 h 130"/>
                <a:gd name="T28" fmla="*/ 45 w 86"/>
                <a:gd name="T29" fmla="*/ 80 h 130"/>
                <a:gd name="T30" fmla="*/ 21 w 86"/>
                <a:gd name="T31" fmla="*/ 8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130">
                  <a:moveTo>
                    <a:pt x="45" y="130"/>
                  </a:moveTo>
                  <a:lnTo>
                    <a:pt x="67" y="130"/>
                  </a:lnTo>
                  <a:lnTo>
                    <a:pt x="67" y="94"/>
                  </a:lnTo>
                  <a:lnTo>
                    <a:pt x="86" y="94"/>
                  </a:lnTo>
                  <a:lnTo>
                    <a:pt x="86" y="80"/>
                  </a:lnTo>
                  <a:lnTo>
                    <a:pt x="67" y="80"/>
                  </a:lnTo>
                  <a:lnTo>
                    <a:pt x="67" y="0"/>
                  </a:lnTo>
                  <a:lnTo>
                    <a:pt x="41" y="0"/>
                  </a:lnTo>
                  <a:lnTo>
                    <a:pt x="0" y="75"/>
                  </a:lnTo>
                  <a:lnTo>
                    <a:pt x="0" y="94"/>
                  </a:lnTo>
                  <a:lnTo>
                    <a:pt x="45" y="94"/>
                  </a:lnTo>
                  <a:lnTo>
                    <a:pt x="45" y="130"/>
                  </a:lnTo>
                  <a:close/>
                  <a:moveTo>
                    <a:pt x="21" y="80"/>
                  </a:moveTo>
                  <a:lnTo>
                    <a:pt x="45" y="21"/>
                  </a:lnTo>
                  <a:lnTo>
                    <a:pt x="45" y="80"/>
                  </a:lnTo>
                  <a:lnTo>
                    <a:pt x="2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PA_任意多边形 8"/>
          <p:cNvSpPr/>
          <p:nvPr>
            <p:custDataLst>
              <p:tags r:id="rId13"/>
            </p:custDataLst>
          </p:nvPr>
        </p:nvSpPr>
        <p:spPr bwMode="auto">
          <a:xfrm>
            <a:off x="6472092" y="3913136"/>
            <a:ext cx="2255524" cy="1474890"/>
          </a:xfrm>
          <a:custGeom>
            <a:avLst/>
            <a:gdLst>
              <a:gd name="T0" fmla="*/ 3255 w 3324"/>
              <a:gd name="T1" fmla="*/ 1687 h 2157"/>
              <a:gd name="T2" fmla="*/ 1879 w 3324"/>
              <a:gd name="T3" fmla="*/ 100 h 2157"/>
              <a:gd name="T4" fmla="*/ 1879 w 3324"/>
              <a:gd name="T5" fmla="*/ 100 h 2157"/>
              <a:gd name="T6" fmla="*/ 1662 w 3324"/>
              <a:gd name="T7" fmla="*/ 0 h 2157"/>
              <a:gd name="T8" fmla="*/ 1450 w 3324"/>
              <a:gd name="T9" fmla="*/ 95 h 2157"/>
              <a:gd name="T10" fmla="*/ 1450 w 3324"/>
              <a:gd name="T11" fmla="*/ 95 h 2157"/>
              <a:gd name="T12" fmla="*/ 82 w 3324"/>
              <a:gd name="T13" fmla="*/ 1672 h 2157"/>
              <a:gd name="T14" fmla="*/ 0 w 3324"/>
              <a:gd name="T15" fmla="*/ 1872 h 2157"/>
              <a:gd name="T16" fmla="*/ 283 w 3324"/>
              <a:gd name="T17" fmla="*/ 2157 h 2157"/>
              <a:gd name="T18" fmla="*/ 283 w 3324"/>
              <a:gd name="T19" fmla="*/ 2157 h 2157"/>
              <a:gd name="T20" fmla="*/ 284 w 3324"/>
              <a:gd name="T21" fmla="*/ 2157 h 2157"/>
              <a:gd name="T22" fmla="*/ 3038 w 3324"/>
              <a:gd name="T23" fmla="*/ 2157 h 2157"/>
              <a:gd name="T24" fmla="*/ 3038 w 3324"/>
              <a:gd name="T25" fmla="*/ 2157 h 2157"/>
              <a:gd name="T26" fmla="*/ 3039 w 3324"/>
              <a:gd name="T27" fmla="*/ 2157 h 2157"/>
              <a:gd name="T28" fmla="*/ 3324 w 3324"/>
              <a:gd name="T29" fmla="*/ 1872 h 2157"/>
              <a:gd name="T30" fmla="*/ 3255 w 3324"/>
              <a:gd name="T31" fmla="*/ 16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5" y="1687"/>
                </a:moveTo>
                <a:lnTo>
                  <a:pt x="1879" y="100"/>
                </a:lnTo>
                <a:lnTo>
                  <a:pt x="1879" y="100"/>
                </a:lnTo>
                <a:cubicBezTo>
                  <a:pt x="1827" y="39"/>
                  <a:pt x="1749" y="0"/>
                  <a:pt x="1662" y="0"/>
                </a:cubicBezTo>
                <a:cubicBezTo>
                  <a:pt x="1578" y="0"/>
                  <a:pt x="1502" y="36"/>
                  <a:pt x="1450" y="95"/>
                </a:cubicBezTo>
                <a:lnTo>
                  <a:pt x="1450" y="95"/>
                </a:lnTo>
                <a:lnTo>
                  <a:pt x="82" y="1672"/>
                </a:lnTo>
                <a:cubicBezTo>
                  <a:pt x="31" y="1723"/>
                  <a:pt x="0" y="1794"/>
                  <a:pt x="0" y="1872"/>
                </a:cubicBezTo>
                <a:cubicBezTo>
                  <a:pt x="0" y="2029"/>
                  <a:pt x="126" y="2156"/>
                  <a:pt x="283" y="2157"/>
                </a:cubicBezTo>
                <a:lnTo>
                  <a:pt x="283" y="2157"/>
                </a:lnTo>
                <a:lnTo>
                  <a:pt x="284" y="2157"/>
                </a:lnTo>
                <a:lnTo>
                  <a:pt x="3038" y="2157"/>
                </a:lnTo>
                <a:lnTo>
                  <a:pt x="3038" y="2157"/>
                </a:lnTo>
                <a:lnTo>
                  <a:pt x="3039" y="2157"/>
                </a:lnTo>
                <a:cubicBezTo>
                  <a:pt x="3197" y="2157"/>
                  <a:pt x="3324" y="2029"/>
                  <a:pt x="3324" y="1872"/>
                </a:cubicBezTo>
                <a:cubicBezTo>
                  <a:pt x="3324" y="1802"/>
                  <a:pt x="3298" y="1737"/>
                  <a:pt x="3255" y="1687"/>
                </a:cubicBezTo>
                <a:close/>
              </a:path>
            </a:pathLst>
          </a:custGeom>
          <a:noFill/>
          <a:ln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299653" y="4565748"/>
            <a:ext cx="453996" cy="542724"/>
            <a:chOff x="204788" y="5011738"/>
            <a:chExt cx="487363" cy="582613"/>
          </a:xfrm>
          <a:solidFill>
            <a:srgbClr val="6DEEBA"/>
          </a:solidFill>
        </p:grpSpPr>
        <p:sp>
          <p:nvSpPr>
            <p:cNvPr id="24" name="PA_任意多边形 2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04788" y="5011738"/>
              <a:ext cx="487363" cy="188913"/>
            </a:xfrm>
            <a:custGeom>
              <a:avLst/>
              <a:gdLst>
                <a:gd name="T0" fmla="*/ 122 w 128"/>
                <a:gd name="T1" fmla="*/ 27 h 50"/>
                <a:gd name="T2" fmla="*/ 91 w 128"/>
                <a:gd name="T3" fmla="*/ 27 h 50"/>
                <a:gd name="T4" fmla="*/ 91 w 128"/>
                <a:gd name="T5" fmla="*/ 7 h 50"/>
                <a:gd name="T6" fmla="*/ 84 w 128"/>
                <a:gd name="T7" fmla="*/ 0 h 50"/>
                <a:gd name="T8" fmla="*/ 43 w 128"/>
                <a:gd name="T9" fmla="*/ 0 h 50"/>
                <a:gd name="T10" fmla="*/ 36 w 128"/>
                <a:gd name="T11" fmla="*/ 7 h 50"/>
                <a:gd name="T12" fmla="*/ 36 w 128"/>
                <a:gd name="T13" fmla="*/ 27 h 50"/>
                <a:gd name="T14" fmla="*/ 6 w 128"/>
                <a:gd name="T15" fmla="*/ 27 h 50"/>
                <a:gd name="T16" fmla="*/ 0 w 128"/>
                <a:gd name="T17" fmla="*/ 33 h 50"/>
                <a:gd name="T18" fmla="*/ 0 w 128"/>
                <a:gd name="T19" fmla="*/ 44 h 50"/>
                <a:gd name="T20" fmla="*/ 6 w 128"/>
                <a:gd name="T21" fmla="*/ 50 h 50"/>
                <a:gd name="T22" fmla="*/ 122 w 128"/>
                <a:gd name="T23" fmla="*/ 50 h 50"/>
                <a:gd name="T24" fmla="*/ 128 w 128"/>
                <a:gd name="T25" fmla="*/ 44 h 50"/>
                <a:gd name="T26" fmla="*/ 128 w 128"/>
                <a:gd name="T27" fmla="*/ 33 h 50"/>
                <a:gd name="T28" fmla="*/ 122 w 128"/>
                <a:gd name="T29" fmla="*/ 27 h 50"/>
                <a:gd name="T30" fmla="*/ 45 w 128"/>
                <a:gd name="T31" fmla="*/ 9 h 50"/>
                <a:gd name="T32" fmla="*/ 82 w 128"/>
                <a:gd name="T33" fmla="*/ 9 h 50"/>
                <a:gd name="T34" fmla="*/ 82 w 128"/>
                <a:gd name="T35" fmla="*/ 27 h 50"/>
                <a:gd name="T36" fmla="*/ 45 w 128"/>
                <a:gd name="T37" fmla="*/ 27 h 50"/>
                <a:gd name="T38" fmla="*/ 45 w 128"/>
                <a:gd name="T39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50">
                  <a:moveTo>
                    <a:pt x="122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1" y="3"/>
                    <a:pt x="88" y="0"/>
                    <a:pt x="8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0"/>
                    <a:pt x="36" y="3"/>
                    <a:pt x="36" y="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2" y="27"/>
                    <a:pt x="0" y="30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2" y="50"/>
                    <a:pt x="6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5" y="50"/>
                    <a:pt x="128" y="48"/>
                    <a:pt x="128" y="44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8" y="30"/>
                    <a:pt x="125" y="27"/>
                    <a:pt x="122" y="27"/>
                  </a:cubicBezTo>
                  <a:close/>
                  <a:moveTo>
                    <a:pt x="45" y="9"/>
                  </a:moveTo>
                  <a:cubicBezTo>
                    <a:pt x="82" y="9"/>
                    <a:pt x="82" y="9"/>
                    <a:pt x="82" y="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45" y="27"/>
                    <a:pt x="45" y="27"/>
                    <a:pt x="45" y="27"/>
                  </a:cubicBezTo>
                  <a:lnTo>
                    <a:pt x="4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PA_任意多边形 22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49238" y="5233988"/>
              <a:ext cx="393700" cy="360363"/>
            </a:xfrm>
            <a:custGeom>
              <a:avLst/>
              <a:gdLst>
                <a:gd name="T0" fmla="*/ 0 w 103"/>
                <a:gd name="T1" fmla="*/ 90 h 96"/>
                <a:gd name="T2" fmla="*/ 6 w 103"/>
                <a:gd name="T3" fmla="*/ 96 h 96"/>
                <a:gd name="T4" fmla="*/ 97 w 103"/>
                <a:gd name="T5" fmla="*/ 96 h 96"/>
                <a:gd name="T6" fmla="*/ 103 w 103"/>
                <a:gd name="T7" fmla="*/ 90 h 96"/>
                <a:gd name="T8" fmla="*/ 103 w 103"/>
                <a:gd name="T9" fmla="*/ 0 h 96"/>
                <a:gd name="T10" fmla="*/ 0 w 103"/>
                <a:gd name="T11" fmla="*/ 0 h 96"/>
                <a:gd name="T12" fmla="*/ 0 w 103"/>
                <a:gd name="T13" fmla="*/ 90 h 96"/>
                <a:gd name="T14" fmla="*/ 77 w 103"/>
                <a:gd name="T15" fmla="*/ 14 h 96"/>
                <a:gd name="T16" fmla="*/ 81 w 103"/>
                <a:gd name="T17" fmla="*/ 9 h 96"/>
                <a:gd name="T18" fmla="*/ 85 w 103"/>
                <a:gd name="T19" fmla="*/ 14 h 96"/>
                <a:gd name="T20" fmla="*/ 85 w 103"/>
                <a:gd name="T21" fmla="*/ 82 h 96"/>
                <a:gd name="T22" fmla="*/ 81 w 103"/>
                <a:gd name="T23" fmla="*/ 86 h 96"/>
                <a:gd name="T24" fmla="*/ 77 w 103"/>
                <a:gd name="T25" fmla="*/ 82 h 96"/>
                <a:gd name="T26" fmla="*/ 77 w 103"/>
                <a:gd name="T27" fmla="*/ 14 h 96"/>
                <a:gd name="T28" fmla="*/ 47 w 103"/>
                <a:gd name="T29" fmla="*/ 14 h 96"/>
                <a:gd name="T30" fmla="*/ 52 w 103"/>
                <a:gd name="T31" fmla="*/ 9 h 96"/>
                <a:gd name="T32" fmla="*/ 56 w 103"/>
                <a:gd name="T33" fmla="*/ 14 h 96"/>
                <a:gd name="T34" fmla="*/ 56 w 103"/>
                <a:gd name="T35" fmla="*/ 82 h 96"/>
                <a:gd name="T36" fmla="*/ 52 w 103"/>
                <a:gd name="T37" fmla="*/ 86 h 96"/>
                <a:gd name="T38" fmla="*/ 47 w 103"/>
                <a:gd name="T39" fmla="*/ 82 h 96"/>
                <a:gd name="T40" fmla="*/ 47 w 103"/>
                <a:gd name="T41" fmla="*/ 14 h 96"/>
                <a:gd name="T42" fmla="*/ 18 w 103"/>
                <a:gd name="T43" fmla="*/ 14 h 96"/>
                <a:gd name="T44" fmla="*/ 22 w 103"/>
                <a:gd name="T45" fmla="*/ 9 h 96"/>
                <a:gd name="T46" fmla="*/ 27 w 103"/>
                <a:gd name="T47" fmla="*/ 14 h 96"/>
                <a:gd name="T48" fmla="*/ 27 w 103"/>
                <a:gd name="T49" fmla="*/ 82 h 96"/>
                <a:gd name="T50" fmla="*/ 22 w 103"/>
                <a:gd name="T51" fmla="*/ 86 h 96"/>
                <a:gd name="T52" fmla="*/ 18 w 103"/>
                <a:gd name="T53" fmla="*/ 82 h 96"/>
                <a:gd name="T54" fmla="*/ 18 w 103"/>
                <a:gd name="T5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3" h="96">
                  <a:moveTo>
                    <a:pt x="0" y="90"/>
                  </a:moveTo>
                  <a:cubicBezTo>
                    <a:pt x="0" y="94"/>
                    <a:pt x="3" y="96"/>
                    <a:pt x="6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01" y="96"/>
                    <a:pt x="103" y="94"/>
                    <a:pt x="103" y="9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"/>
                  </a:lnTo>
                  <a:close/>
                  <a:moveTo>
                    <a:pt x="77" y="14"/>
                  </a:moveTo>
                  <a:cubicBezTo>
                    <a:pt x="77" y="11"/>
                    <a:pt x="79" y="9"/>
                    <a:pt x="81" y="9"/>
                  </a:cubicBezTo>
                  <a:cubicBezTo>
                    <a:pt x="83" y="9"/>
                    <a:pt x="85" y="11"/>
                    <a:pt x="85" y="14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6"/>
                    <a:pt x="81" y="86"/>
                  </a:cubicBezTo>
                  <a:cubicBezTo>
                    <a:pt x="79" y="86"/>
                    <a:pt x="77" y="84"/>
                    <a:pt x="77" y="82"/>
                  </a:cubicBezTo>
                  <a:lnTo>
                    <a:pt x="77" y="14"/>
                  </a:lnTo>
                  <a:close/>
                  <a:moveTo>
                    <a:pt x="47" y="14"/>
                  </a:moveTo>
                  <a:cubicBezTo>
                    <a:pt x="47" y="11"/>
                    <a:pt x="49" y="9"/>
                    <a:pt x="52" y="9"/>
                  </a:cubicBezTo>
                  <a:cubicBezTo>
                    <a:pt x="54" y="9"/>
                    <a:pt x="56" y="11"/>
                    <a:pt x="56" y="14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4"/>
                    <a:pt x="54" y="86"/>
                    <a:pt x="52" y="86"/>
                  </a:cubicBezTo>
                  <a:cubicBezTo>
                    <a:pt x="49" y="86"/>
                    <a:pt x="47" y="84"/>
                    <a:pt x="47" y="82"/>
                  </a:cubicBezTo>
                  <a:lnTo>
                    <a:pt x="47" y="14"/>
                  </a:lnTo>
                  <a:close/>
                  <a:moveTo>
                    <a:pt x="18" y="14"/>
                  </a:moveTo>
                  <a:cubicBezTo>
                    <a:pt x="18" y="11"/>
                    <a:pt x="20" y="9"/>
                    <a:pt x="22" y="9"/>
                  </a:cubicBezTo>
                  <a:cubicBezTo>
                    <a:pt x="25" y="9"/>
                    <a:pt x="27" y="11"/>
                    <a:pt x="27" y="14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4"/>
                    <a:pt x="25" y="86"/>
                    <a:pt x="22" y="86"/>
                  </a:cubicBezTo>
                  <a:cubicBezTo>
                    <a:pt x="20" y="86"/>
                    <a:pt x="18" y="84"/>
                    <a:pt x="18" y="82"/>
                  </a:cubicBezTo>
                  <a:lnTo>
                    <a:pt x="1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PA_任意多边形 9"/>
          <p:cNvSpPr/>
          <p:nvPr>
            <p:custDataLst>
              <p:tags r:id="rId16"/>
            </p:custDataLst>
          </p:nvPr>
        </p:nvSpPr>
        <p:spPr bwMode="auto">
          <a:xfrm>
            <a:off x="7995005" y="3553626"/>
            <a:ext cx="2253896" cy="1476520"/>
          </a:xfrm>
          <a:custGeom>
            <a:avLst/>
            <a:gdLst>
              <a:gd name="T0" fmla="*/ 3256 w 3324"/>
              <a:gd name="T1" fmla="*/ 470 h 2157"/>
              <a:gd name="T2" fmla="*/ 1880 w 3324"/>
              <a:gd name="T3" fmla="*/ 2056 h 2157"/>
              <a:gd name="T4" fmla="*/ 1880 w 3324"/>
              <a:gd name="T5" fmla="*/ 2056 h 2157"/>
              <a:gd name="T6" fmla="*/ 1663 w 3324"/>
              <a:gd name="T7" fmla="*/ 2157 h 2157"/>
              <a:gd name="T8" fmla="*/ 1451 w 3324"/>
              <a:gd name="T9" fmla="*/ 2062 h 2157"/>
              <a:gd name="T10" fmla="*/ 1450 w 3324"/>
              <a:gd name="T11" fmla="*/ 2062 h 2157"/>
              <a:gd name="T12" fmla="*/ 83 w 3324"/>
              <a:gd name="T13" fmla="*/ 485 h 2157"/>
              <a:gd name="T14" fmla="*/ 0 w 3324"/>
              <a:gd name="T15" fmla="*/ 284 h 2157"/>
              <a:gd name="T16" fmla="*/ 283 w 3324"/>
              <a:gd name="T17" fmla="*/ 0 h 2157"/>
              <a:gd name="T18" fmla="*/ 283 w 3324"/>
              <a:gd name="T19" fmla="*/ 0 h 2157"/>
              <a:gd name="T20" fmla="*/ 284 w 3324"/>
              <a:gd name="T21" fmla="*/ 0 h 2157"/>
              <a:gd name="T22" fmla="*/ 3039 w 3324"/>
              <a:gd name="T23" fmla="*/ 0 h 2157"/>
              <a:gd name="T24" fmla="*/ 3039 w 3324"/>
              <a:gd name="T25" fmla="*/ 0 h 2157"/>
              <a:gd name="T26" fmla="*/ 3040 w 3324"/>
              <a:gd name="T27" fmla="*/ 0 h 2157"/>
              <a:gd name="T28" fmla="*/ 3324 w 3324"/>
              <a:gd name="T29" fmla="*/ 284 h 2157"/>
              <a:gd name="T30" fmla="*/ 3256 w 3324"/>
              <a:gd name="T31" fmla="*/ 47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4" h="2157">
                <a:moveTo>
                  <a:pt x="3256" y="470"/>
                </a:moveTo>
                <a:lnTo>
                  <a:pt x="1880" y="2056"/>
                </a:lnTo>
                <a:lnTo>
                  <a:pt x="1880" y="2056"/>
                </a:lnTo>
                <a:cubicBezTo>
                  <a:pt x="1828" y="2118"/>
                  <a:pt x="1750" y="2157"/>
                  <a:pt x="1663" y="2157"/>
                </a:cubicBezTo>
                <a:cubicBezTo>
                  <a:pt x="1578" y="2157"/>
                  <a:pt x="1503" y="2120"/>
                  <a:pt x="1451" y="2062"/>
                </a:cubicBezTo>
                <a:lnTo>
                  <a:pt x="1450" y="2062"/>
                </a:lnTo>
                <a:lnTo>
                  <a:pt x="83" y="485"/>
                </a:lnTo>
                <a:cubicBezTo>
                  <a:pt x="32" y="433"/>
                  <a:pt x="0" y="363"/>
                  <a:pt x="0" y="284"/>
                </a:cubicBezTo>
                <a:cubicBezTo>
                  <a:pt x="0" y="128"/>
                  <a:pt x="127" y="1"/>
                  <a:pt x="283" y="0"/>
                </a:cubicBezTo>
                <a:lnTo>
                  <a:pt x="283" y="0"/>
                </a:lnTo>
                <a:lnTo>
                  <a:pt x="284" y="0"/>
                </a:lnTo>
                <a:lnTo>
                  <a:pt x="3039" y="0"/>
                </a:lnTo>
                <a:lnTo>
                  <a:pt x="3039" y="0"/>
                </a:lnTo>
                <a:lnTo>
                  <a:pt x="3040" y="0"/>
                </a:lnTo>
                <a:cubicBezTo>
                  <a:pt x="3197" y="0"/>
                  <a:pt x="3324" y="127"/>
                  <a:pt x="3324" y="284"/>
                </a:cubicBezTo>
                <a:cubicBezTo>
                  <a:pt x="3324" y="355"/>
                  <a:pt x="3299" y="420"/>
                  <a:pt x="3256" y="470"/>
                </a:cubicBezTo>
                <a:close/>
              </a:path>
            </a:pathLst>
          </a:custGeom>
          <a:noFill/>
          <a:ln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PA_任意多边形 65"/>
          <p:cNvSpPr/>
          <p:nvPr>
            <p:custDataLst>
              <p:tags r:id="rId17"/>
            </p:custDataLst>
          </p:nvPr>
        </p:nvSpPr>
        <p:spPr bwMode="auto">
          <a:xfrm>
            <a:off x="8711406" y="3756076"/>
            <a:ext cx="821094" cy="615184"/>
          </a:xfrm>
          <a:custGeom>
            <a:avLst/>
            <a:gdLst>
              <a:gd name="connsiteX0" fmla="*/ 662169 w 1067906"/>
              <a:gd name="connsiteY0" fmla="*/ 549275 h 800100"/>
              <a:gd name="connsiteX1" fmla="*/ 979485 w 1067906"/>
              <a:gd name="connsiteY1" fmla="*/ 549275 h 800100"/>
              <a:gd name="connsiteX2" fmla="*/ 1014373 w 1067906"/>
              <a:gd name="connsiteY2" fmla="*/ 569208 h 800100"/>
              <a:gd name="connsiteX3" fmla="*/ 1067536 w 1067906"/>
              <a:gd name="connsiteY3" fmla="*/ 773523 h 800100"/>
              <a:gd name="connsiteX4" fmla="*/ 1045939 w 1067906"/>
              <a:gd name="connsiteY4" fmla="*/ 800100 h 800100"/>
              <a:gd name="connsiteX5" fmla="*/ 597377 w 1067906"/>
              <a:gd name="connsiteY5" fmla="*/ 800100 h 800100"/>
              <a:gd name="connsiteX6" fmla="*/ 577441 w 1067906"/>
              <a:gd name="connsiteY6" fmla="*/ 771862 h 800100"/>
              <a:gd name="connsiteX7" fmla="*/ 628943 w 1067906"/>
              <a:gd name="connsiteY7" fmla="*/ 572530 h 800100"/>
              <a:gd name="connsiteX8" fmla="*/ 662169 w 1067906"/>
              <a:gd name="connsiteY8" fmla="*/ 549275 h 800100"/>
              <a:gd name="connsiteX9" fmla="*/ 85906 w 1067906"/>
              <a:gd name="connsiteY9" fmla="*/ 549275 h 800100"/>
              <a:gd name="connsiteX10" fmla="*/ 403222 w 1067906"/>
              <a:gd name="connsiteY10" fmla="*/ 549275 h 800100"/>
              <a:gd name="connsiteX11" fmla="*/ 438110 w 1067906"/>
              <a:gd name="connsiteY11" fmla="*/ 569208 h 800100"/>
              <a:gd name="connsiteX12" fmla="*/ 491273 w 1067906"/>
              <a:gd name="connsiteY12" fmla="*/ 773523 h 800100"/>
              <a:gd name="connsiteX13" fmla="*/ 469676 w 1067906"/>
              <a:gd name="connsiteY13" fmla="*/ 800100 h 800100"/>
              <a:gd name="connsiteX14" fmla="*/ 21114 w 1067906"/>
              <a:gd name="connsiteY14" fmla="*/ 800100 h 800100"/>
              <a:gd name="connsiteX15" fmla="*/ 1178 w 1067906"/>
              <a:gd name="connsiteY15" fmla="*/ 771862 h 800100"/>
              <a:gd name="connsiteX16" fmla="*/ 52680 w 1067906"/>
              <a:gd name="connsiteY16" fmla="*/ 572530 h 800100"/>
              <a:gd name="connsiteX17" fmla="*/ 85906 w 1067906"/>
              <a:gd name="connsiteY17" fmla="*/ 549275 h 800100"/>
              <a:gd name="connsiteX18" fmla="*/ 891545 w 1067906"/>
              <a:gd name="connsiteY18" fmla="*/ 334962 h 800100"/>
              <a:gd name="connsiteX19" fmla="*/ 905833 w 1067906"/>
              <a:gd name="connsiteY19" fmla="*/ 422275 h 800100"/>
              <a:gd name="connsiteX20" fmla="*/ 994733 w 1067906"/>
              <a:gd name="connsiteY20" fmla="*/ 438150 h 800100"/>
              <a:gd name="connsiteX21" fmla="*/ 905833 w 1067906"/>
              <a:gd name="connsiteY21" fmla="*/ 454025 h 800100"/>
              <a:gd name="connsiteX22" fmla="*/ 891545 w 1067906"/>
              <a:gd name="connsiteY22" fmla="*/ 542925 h 800100"/>
              <a:gd name="connsiteX23" fmla="*/ 877258 w 1067906"/>
              <a:gd name="connsiteY23" fmla="*/ 454025 h 800100"/>
              <a:gd name="connsiteX24" fmla="*/ 786770 w 1067906"/>
              <a:gd name="connsiteY24" fmla="*/ 438150 h 800100"/>
              <a:gd name="connsiteX25" fmla="*/ 875670 w 1067906"/>
              <a:gd name="connsiteY25" fmla="*/ 422275 h 800100"/>
              <a:gd name="connsiteX26" fmla="*/ 346257 w 1067906"/>
              <a:gd name="connsiteY26" fmla="*/ 247650 h 800100"/>
              <a:gd name="connsiteX27" fmla="*/ 663573 w 1067906"/>
              <a:gd name="connsiteY27" fmla="*/ 247650 h 800100"/>
              <a:gd name="connsiteX28" fmla="*/ 698461 w 1067906"/>
              <a:gd name="connsiteY28" fmla="*/ 267583 h 800100"/>
              <a:gd name="connsiteX29" fmla="*/ 751624 w 1067906"/>
              <a:gd name="connsiteY29" fmla="*/ 471897 h 800100"/>
              <a:gd name="connsiteX30" fmla="*/ 730027 w 1067906"/>
              <a:gd name="connsiteY30" fmla="*/ 498475 h 800100"/>
              <a:gd name="connsiteX31" fmla="*/ 281465 w 1067906"/>
              <a:gd name="connsiteY31" fmla="*/ 498475 h 800100"/>
              <a:gd name="connsiteX32" fmla="*/ 261529 w 1067906"/>
              <a:gd name="connsiteY32" fmla="*/ 470236 h 800100"/>
              <a:gd name="connsiteX33" fmla="*/ 313031 w 1067906"/>
              <a:gd name="connsiteY33" fmla="*/ 270905 h 800100"/>
              <a:gd name="connsiteX34" fmla="*/ 346257 w 1067906"/>
              <a:gd name="connsiteY34" fmla="*/ 247650 h 800100"/>
              <a:gd name="connsiteX35" fmla="*/ 283533 w 1067906"/>
              <a:gd name="connsiteY35" fmla="*/ 76200 h 800100"/>
              <a:gd name="connsiteX36" fmla="*/ 299408 w 1067906"/>
              <a:gd name="connsiteY36" fmla="*/ 165100 h 800100"/>
              <a:gd name="connsiteX37" fmla="*/ 388308 w 1067906"/>
              <a:gd name="connsiteY37" fmla="*/ 179388 h 800100"/>
              <a:gd name="connsiteX38" fmla="*/ 299408 w 1067906"/>
              <a:gd name="connsiteY38" fmla="*/ 195263 h 800100"/>
              <a:gd name="connsiteX39" fmla="*/ 283533 w 1067906"/>
              <a:gd name="connsiteY39" fmla="*/ 284163 h 800100"/>
              <a:gd name="connsiteX40" fmla="*/ 269245 w 1067906"/>
              <a:gd name="connsiteY40" fmla="*/ 196850 h 800100"/>
              <a:gd name="connsiteX41" fmla="*/ 180345 w 1067906"/>
              <a:gd name="connsiteY41" fmla="*/ 179388 h 800100"/>
              <a:gd name="connsiteX42" fmla="*/ 269245 w 1067906"/>
              <a:gd name="connsiteY42" fmla="*/ 165100 h 800100"/>
              <a:gd name="connsiteX43" fmla="*/ 769307 w 1067906"/>
              <a:gd name="connsiteY43" fmla="*/ 0 h 800100"/>
              <a:gd name="connsiteX44" fmla="*/ 783594 w 1067906"/>
              <a:gd name="connsiteY44" fmla="*/ 88900 h 800100"/>
              <a:gd name="connsiteX45" fmla="*/ 870907 w 1067906"/>
              <a:gd name="connsiteY45" fmla="*/ 103188 h 800100"/>
              <a:gd name="connsiteX46" fmla="*/ 783594 w 1067906"/>
              <a:gd name="connsiteY46" fmla="*/ 120650 h 800100"/>
              <a:gd name="connsiteX47" fmla="*/ 769307 w 1067906"/>
              <a:gd name="connsiteY47" fmla="*/ 207963 h 800100"/>
              <a:gd name="connsiteX48" fmla="*/ 751844 w 1067906"/>
              <a:gd name="connsiteY48" fmla="*/ 120650 h 800100"/>
              <a:gd name="connsiteX49" fmla="*/ 664532 w 1067906"/>
              <a:gd name="connsiteY49" fmla="*/ 103188 h 800100"/>
              <a:gd name="connsiteX50" fmla="*/ 751844 w 1067906"/>
              <a:gd name="connsiteY50" fmla="*/ 889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67906" h="800100">
                <a:moveTo>
                  <a:pt x="662169" y="549275"/>
                </a:moveTo>
                <a:cubicBezTo>
                  <a:pt x="705364" y="549275"/>
                  <a:pt x="904725" y="549275"/>
                  <a:pt x="979485" y="549275"/>
                </a:cubicBezTo>
                <a:cubicBezTo>
                  <a:pt x="1007728" y="549275"/>
                  <a:pt x="1014373" y="569208"/>
                  <a:pt x="1014373" y="569208"/>
                </a:cubicBezTo>
                <a:cubicBezTo>
                  <a:pt x="1014373" y="569208"/>
                  <a:pt x="1014373" y="569208"/>
                  <a:pt x="1067536" y="773523"/>
                </a:cubicBezTo>
                <a:cubicBezTo>
                  <a:pt x="1067536" y="773523"/>
                  <a:pt x="1072520" y="800100"/>
                  <a:pt x="1045939" y="800100"/>
                </a:cubicBezTo>
                <a:cubicBezTo>
                  <a:pt x="944597" y="800100"/>
                  <a:pt x="612329" y="800100"/>
                  <a:pt x="597377" y="800100"/>
                </a:cubicBezTo>
                <a:cubicBezTo>
                  <a:pt x="584086" y="800100"/>
                  <a:pt x="572457" y="788472"/>
                  <a:pt x="577441" y="771862"/>
                </a:cubicBezTo>
                <a:cubicBezTo>
                  <a:pt x="580764" y="755251"/>
                  <a:pt x="628943" y="572530"/>
                  <a:pt x="628943" y="572530"/>
                </a:cubicBezTo>
                <a:cubicBezTo>
                  <a:pt x="628943" y="572530"/>
                  <a:pt x="633927" y="549275"/>
                  <a:pt x="662169" y="549275"/>
                </a:cubicBezTo>
                <a:close/>
                <a:moveTo>
                  <a:pt x="85906" y="549275"/>
                </a:moveTo>
                <a:cubicBezTo>
                  <a:pt x="129101" y="549275"/>
                  <a:pt x="328462" y="549275"/>
                  <a:pt x="403222" y="549275"/>
                </a:cubicBezTo>
                <a:cubicBezTo>
                  <a:pt x="431465" y="549275"/>
                  <a:pt x="438110" y="569208"/>
                  <a:pt x="438110" y="569208"/>
                </a:cubicBezTo>
                <a:lnTo>
                  <a:pt x="491273" y="773523"/>
                </a:lnTo>
                <a:cubicBezTo>
                  <a:pt x="491273" y="773523"/>
                  <a:pt x="496257" y="800100"/>
                  <a:pt x="469676" y="800100"/>
                </a:cubicBezTo>
                <a:cubicBezTo>
                  <a:pt x="368334" y="800100"/>
                  <a:pt x="36066" y="800100"/>
                  <a:pt x="21114" y="800100"/>
                </a:cubicBezTo>
                <a:cubicBezTo>
                  <a:pt x="7823" y="800100"/>
                  <a:pt x="-3806" y="788472"/>
                  <a:pt x="1178" y="771862"/>
                </a:cubicBezTo>
                <a:cubicBezTo>
                  <a:pt x="4501" y="755251"/>
                  <a:pt x="52680" y="572530"/>
                  <a:pt x="52680" y="572530"/>
                </a:cubicBezTo>
                <a:cubicBezTo>
                  <a:pt x="52680" y="572530"/>
                  <a:pt x="57664" y="549275"/>
                  <a:pt x="85906" y="549275"/>
                </a:cubicBezTo>
                <a:close/>
                <a:moveTo>
                  <a:pt x="891545" y="334962"/>
                </a:moveTo>
                <a:lnTo>
                  <a:pt x="905833" y="422275"/>
                </a:lnTo>
                <a:lnTo>
                  <a:pt x="994733" y="438150"/>
                </a:lnTo>
                <a:lnTo>
                  <a:pt x="905833" y="454025"/>
                </a:lnTo>
                <a:lnTo>
                  <a:pt x="891545" y="542925"/>
                </a:lnTo>
                <a:lnTo>
                  <a:pt x="877258" y="454025"/>
                </a:lnTo>
                <a:lnTo>
                  <a:pt x="786770" y="438150"/>
                </a:lnTo>
                <a:lnTo>
                  <a:pt x="875670" y="422275"/>
                </a:lnTo>
                <a:close/>
                <a:moveTo>
                  <a:pt x="346257" y="247650"/>
                </a:moveTo>
                <a:cubicBezTo>
                  <a:pt x="389452" y="247650"/>
                  <a:pt x="588813" y="247650"/>
                  <a:pt x="663573" y="247650"/>
                </a:cubicBezTo>
                <a:cubicBezTo>
                  <a:pt x="691816" y="247650"/>
                  <a:pt x="698461" y="267583"/>
                  <a:pt x="698461" y="267583"/>
                </a:cubicBezTo>
                <a:cubicBezTo>
                  <a:pt x="698461" y="267583"/>
                  <a:pt x="698461" y="267583"/>
                  <a:pt x="751624" y="471897"/>
                </a:cubicBezTo>
                <a:cubicBezTo>
                  <a:pt x="751624" y="471897"/>
                  <a:pt x="756608" y="498475"/>
                  <a:pt x="730027" y="498475"/>
                </a:cubicBezTo>
                <a:cubicBezTo>
                  <a:pt x="628685" y="498475"/>
                  <a:pt x="296417" y="498475"/>
                  <a:pt x="281465" y="498475"/>
                </a:cubicBezTo>
                <a:cubicBezTo>
                  <a:pt x="268174" y="498475"/>
                  <a:pt x="256545" y="486847"/>
                  <a:pt x="261529" y="470236"/>
                </a:cubicBezTo>
                <a:cubicBezTo>
                  <a:pt x="264852" y="453625"/>
                  <a:pt x="313031" y="270905"/>
                  <a:pt x="313031" y="270905"/>
                </a:cubicBezTo>
                <a:cubicBezTo>
                  <a:pt x="313031" y="270905"/>
                  <a:pt x="318015" y="247650"/>
                  <a:pt x="346257" y="247650"/>
                </a:cubicBezTo>
                <a:close/>
                <a:moveTo>
                  <a:pt x="283533" y="76200"/>
                </a:moveTo>
                <a:lnTo>
                  <a:pt x="299408" y="165100"/>
                </a:lnTo>
                <a:lnTo>
                  <a:pt x="388308" y="179388"/>
                </a:lnTo>
                <a:lnTo>
                  <a:pt x="299408" y="195263"/>
                </a:lnTo>
                <a:lnTo>
                  <a:pt x="283533" y="284163"/>
                </a:lnTo>
                <a:lnTo>
                  <a:pt x="269245" y="196850"/>
                </a:lnTo>
                <a:lnTo>
                  <a:pt x="180345" y="179388"/>
                </a:lnTo>
                <a:lnTo>
                  <a:pt x="269245" y="165100"/>
                </a:lnTo>
                <a:close/>
                <a:moveTo>
                  <a:pt x="769307" y="0"/>
                </a:moveTo>
                <a:lnTo>
                  <a:pt x="783594" y="88900"/>
                </a:lnTo>
                <a:lnTo>
                  <a:pt x="870907" y="103188"/>
                </a:lnTo>
                <a:lnTo>
                  <a:pt x="783594" y="120650"/>
                </a:lnTo>
                <a:lnTo>
                  <a:pt x="769307" y="207963"/>
                </a:lnTo>
                <a:lnTo>
                  <a:pt x="751844" y="120650"/>
                </a:lnTo>
                <a:lnTo>
                  <a:pt x="664532" y="103188"/>
                </a:lnTo>
                <a:lnTo>
                  <a:pt x="751844" y="8890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045179" y="558833"/>
            <a:ext cx="83566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Convolutional Neural Networks (CNNs)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53160" y="5918835"/>
            <a:ext cx="100266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400" b="1" dirty="0">
                <a:solidFill>
                  <a:srgbClr val="6DEEBA"/>
                </a:solidFill>
                <a:latin typeface="Calibri" panose="020F0502020204030204" pitchFamily="34" charset="0"/>
              </a:rPr>
              <a:t>CNN = Convolution Layer(reduce) + Pooling Layer(extract) + FC layer(ANN)</a:t>
            </a:r>
            <a:endParaRPr lang="zh-CN" altLang="en-US" sz="24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0035" y="2327195"/>
            <a:ext cx="2398875" cy="954557"/>
            <a:chOff x="1672659" y="2432856"/>
            <a:chExt cx="2133781" cy="849072"/>
          </a:xfrm>
        </p:grpSpPr>
        <p:sp>
          <p:nvSpPr>
            <p:cNvPr id="51" name="文本框 50"/>
            <p:cNvSpPr txBox="1"/>
            <p:nvPr/>
          </p:nvSpPr>
          <p:spPr>
            <a:xfrm>
              <a:off x="1672659" y="2432856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Pooling</a:t>
              </a:r>
              <a:endParaRPr lang="zh-CN" altLang="en-US" sz="16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41089" y="2687729"/>
              <a:ext cx="20087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 extracting the features from the image output of a convolution layer.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(Average Pooling)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942185" y="2327195"/>
            <a:ext cx="2398875" cy="954557"/>
            <a:chOff x="1672659" y="2432856"/>
            <a:chExt cx="2133781" cy="849072"/>
          </a:xfrm>
        </p:grpSpPr>
        <p:sp>
          <p:nvSpPr>
            <p:cNvPr id="54" name="文本框 53"/>
            <p:cNvSpPr txBox="1"/>
            <p:nvPr/>
          </p:nvSpPr>
          <p:spPr>
            <a:xfrm>
              <a:off x="1672659" y="2432856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Kernel</a:t>
              </a:r>
              <a:endParaRPr lang="zh-CN" altLang="en-US" sz="16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741089" y="2687729"/>
              <a:ext cx="20087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don’t want heavy calculation 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instead use a mask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convolution matrix, filter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026359" y="2327195"/>
            <a:ext cx="2398875" cy="762152"/>
            <a:chOff x="1672659" y="2432856"/>
            <a:chExt cx="2133781" cy="677929"/>
          </a:xfrm>
        </p:grpSpPr>
        <p:sp>
          <p:nvSpPr>
            <p:cNvPr id="57" name="文本框 56"/>
            <p:cNvSpPr txBox="1"/>
            <p:nvPr/>
          </p:nvSpPr>
          <p:spPr>
            <a:xfrm>
              <a:off x="1672659" y="2432856"/>
              <a:ext cx="2133781" cy="299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Flattened Layer</a:t>
              </a:r>
              <a:endParaRPr lang="zh-CN" altLang="en-US" sz="16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41089" y="2687729"/>
              <a:ext cx="20087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End part of a CNN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reduced dimensions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3" t="70798" r="18038" b="6291"/>
          <a:stretch>
            <a:fillRect/>
          </a:stretch>
        </p:blipFill>
        <p:spPr>
          <a:xfrm>
            <a:off x="733571" y="274277"/>
            <a:ext cx="932925" cy="15175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45179" y="558833"/>
            <a:ext cx="3995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Working Of a CNN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3" name="Picture 2" descr="conv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0" y="1791335"/>
            <a:ext cx="8801100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3" t="70798" r="18038" b="6291"/>
          <a:stretch>
            <a:fillRect/>
          </a:stretch>
        </p:blipFill>
        <p:spPr>
          <a:xfrm>
            <a:off x="733571" y="274277"/>
            <a:ext cx="932925" cy="1517557"/>
          </a:xfrm>
          <a:prstGeom prst="rect">
            <a:avLst/>
          </a:prstGeom>
        </p:spPr>
      </p:pic>
      <p:sp>
        <p:nvSpPr>
          <p:cNvPr id="7" name="Shape 2610"/>
          <p:cNvSpPr/>
          <p:nvPr/>
        </p:nvSpPr>
        <p:spPr>
          <a:xfrm>
            <a:off x="3951132" y="2625255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0" y="57619"/>
                </a:moveTo>
                <a:lnTo>
                  <a:pt x="105609" y="57619"/>
                </a:lnTo>
                <a:lnTo>
                  <a:pt x="105449" y="55320"/>
                </a:lnTo>
                <a:lnTo>
                  <a:pt x="105340" y="53917"/>
                </a:lnTo>
                <a:lnTo>
                  <a:pt x="105206" y="52524"/>
                </a:lnTo>
                <a:lnTo>
                  <a:pt x="105030" y="51131"/>
                </a:lnTo>
                <a:lnTo>
                  <a:pt x="104837" y="49757"/>
                </a:lnTo>
                <a:lnTo>
                  <a:pt x="104610" y="48374"/>
                </a:lnTo>
                <a:lnTo>
                  <a:pt x="104367" y="47019"/>
                </a:lnTo>
                <a:lnTo>
                  <a:pt x="104082" y="45664"/>
                </a:lnTo>
                <a:lnTo>
                  <a:pt x="103771" y="44318"/>
                </a:lnTo>
                <a:lnTo>
                  <a:pt x="103444" y="42973"/>
                </a:lnTo>
                <a:lnTo>
                  <a:pt x="103083" y="41647"/>
                </a:lnTo>
                <a:lnTo>
                  <a:pt x="102697" y="40330"/>
                </a:lnTo>
                <a:lnTo>
                  <a:pt x="102278" y="39033"/>
                </a:lnTo>
                <a:lnTo>
                  <a:pt x="101841" y="37745"/>
                </a:lnTo>
                <a:lnTo>
                  <a:pt x="101380" y="36457"/>
                </a:lnTo>
                <a:lnTo>
                  <a:pt x="100885" y="35197"/>
                </a:lnTo>
                <a:lnTo>
                  <a:pt x="100365" y="33938"/>
                </a:lnTo>
                <a:lnTo>
                  <a:pt x="99819" y="32697"/>
                </a:lnTo>
                <a:lnTo>
                  <a:pt x="99257" y="31476"/>
                </a:lnTo>
                <a:lnTo>
                  <a:pt x="98661" y="30264"/>
                </a:lnTo>
                <a:lnTo>
                  <a:pt x="98040" y="29072"/>
                </a:lnTo>
                <a:lnTo>
                  <a:pt x="97394" y="27889"/>
                </a:lnTo>
                <a:lnTo>
                  <a:pt x="96731" y="26724"/>
                </a:lnTo>
                <a:lnTo>
                  <a:pt x="96026" y="25580"/>
                </a:lnTo>
                <a:lnTo>
                  <a:pt x="95313" y="24444"/>
                </a:lnTo>
                <a:lnTo>
                  <a:pt x="94566" y="23328"/>
                </a:lnTo>
                <a:lnTo>
                  <a:pt x="93803" y="22240"/>
                </a:lnTo>
                <a:lnTo>
                  <a:pt x="93022" y="21162"/>
                </a:lnTo>
                <a:lnTo>
                  <a:pt x="92208" y="20103"/>
                </a:lnTo>
                <a:lnTo>
                  <a:pt x="91369" y="19072"/>
                </a:lnTo>
                <a:lnTo>
                  <a:pt x="90513" y="18042"/>
                </a:lnTo>
                <a:lnTo>
                  <a:pt x="89632" y="17050"/>
                </a:lnTo>
                <a:lnTo>
                  <a:pt x="88726" y="16076"/>
                </a:lnTo>
                <a:lnTo>
                  <a:pt x="87795" y="15113"/>
                </a:lnTo>
                <a:lnTo>
                  <a:pt x="86855" y="14187"/>
                </a:lnTo>
                <a:lnTo>
                  <a:pt x="85890" y="13281"/>
                </a:lnTo>
                <a:lnTo>
                  <a:pt x="84917" y="12403"/>
                </a:lnTo>
                <a:lnTo>
                  <a:pt x="83926" y="11554"/>
                </a:lnTo>
                <a:lnTo>
                  <a:pt x="82911" y="10733"/>
                </a:lnTo>
                <a:lnTo>
                  <a:pt x="81887" y="9951"/>
                </a:lnTo>
                <a:lnTo>
                  <a:pt x="80855" y="9188"/>
                </a:lnTo>
                <a:lnTo>
                  <a:pt x="79807" y="8453"/>
                </a:lnTo>
                <a:lnTo>
                  <a:pt x="78741" y="7747"/>
                </a:lnTo>
                <a:lnTo>
                  <a:pt x="77658" y="7079"/>
                </a:lnTo>
                <a:lnTo>
                  <a:pt x="76568" y="6440"/>
                </a:lnTo>
                <a:lnTo>
                  <a:pt x="75468" y="5810"/>
                </a:lnTo>
                <a:lnTo>
                  <a:pt x="74352" y="5238"/>
                </a:lnTo>
                <a:lnTo>
                  <a:pt x="73220" y="4675"/>
                </a:lnTo>
                <a:lnTo>
                  <a:pt x="72095" y="4140"/>
                </a:lnTo>
                <a:lnTo>
                  <a:pt x="70946" y="3654"/>
                </a:lnTo>
                <a:lnTo>
                  <a:pt x="69788" y="3196"/>
                </a:lnTo>
                <a:lnTo>
                  <a:pt x="68621" y="2757"/>
                </a:lnTo>
                <a:lnTo>
                  <a:pt x="67447" y="2356"/>
                </a:lnTo>
                <a:lnTo>
                  <a:pt x="66263" y="1975"/>
                </a:lnTo>
                <a:lnTo>
                  <a:pt x="65063" y="1641"/>
                </a:lnTo>
                <a:lnTo>
                  <a:pt x="63872" y="1326"/>
                </a:lnTo>
                <a:lnTo>
                  <a:pt x="62664" y="1059"/>
                </a:lnTo>
                <a:lnTo>
                  <a:pt x="61447" y="811"/>
                </a:lnTo>
                <a:lnTo>
                  <a:pt x="60230" y="591"/>
                </a:lnTo>
                <a:lnTo>
                  <a:pt x="58997" y="410"/>
                </a:lnTo>
                <a:lnTo>
                  <a:pt x="57763" y="267"/>
                </a:lnTo>
                <a:lnTo>
                  <a:pt x="56530" y="143"/>
                </a:lnTo>
                <a:lnTo>
                  <a:pt x="55288" y="66"/>
                </a:lnTo>
                <a:lnTo>
                  <a:pt x="54038" y="19"/>
                </a:lnTo>
                <a:lnTo>
                  <a:pt x="52779" y="0"/>
                </a:lnTo>
                <a:lnTo>
                  <a:pt x="50077" y="85"/>
                </a:lnTo>
                <a:lnTo>
                  <a:pt x="47392" y="314"/>
                </a:lnTo>
                <a:lnTo>
                  <a:pt x="44757" y="696"/>
                </a:lnTo>
                <a:lnTo>
                  <a:pt x="42164" y="1221"/>
                </a:lnTo>
                <a:lnTo>
                  <a:pt x="39614" y="1898"/>
                </a:lnTo>
                <a:lnTo>
                  <a:pt x="37105" y="2700"/>
                </a:lnTo>
                <a:lnTo>
                  <a:pt x="34654" y="3644"/>
                </a:lnTo>
                <a:lnTo>
                  <a:pt x="32255" y="4722"/>
                </a:lnTo>
                <a:lnTo>
                  <a:pt x="29922" y="5925"/>
                </a:lnTo>
                <a:lnTo>
                  <a:pt x="27640" y="7251"/>
                </a:lnTo>
                <a:lnTo>
                  <a:pt x="25441" y="8701"/>
                </a:lnTo>
                <a:lnTo>
                  <a:pt x="23293" y="10266"/>
                </a:lnTo>
                <a:lnTo>
                  <a:pt x="21220" y="11936"/>
                </a:lnTo>
                <a:lnTo>
                  <a:pt x="19232" y="13720"/>
                </a:lnTo>
                <a:lnTo>
                  <a:pt x="17310" y="15618"/>
                </a:lnTo>
                <a:lnTo>
                  <a:pt x="15473" y="17594"/>
                </a:lnTo>
                <a:lnTo>
                  <a:pt x="13727" y="19693"/>
                </a:lnTo>
                <a:lnTo>
                  <a:pt x="12066" y="21868"/>
                </a:lnTo>
                <a:lnTo>
                  <a:pt x="10497" y="24139"/>
                </a:lnTo>
                <a:lnTo>
                  <a:pt x="9020" y="26486"/>
                </a:lnTo>
                <a:lnTo>
                  <a:pt x="7652" y="28928"/>
                </a:lnTo>
                <a:lnTo>
                  <a:pt x="6377" y="31428"/>
                </a:lnTo>
                <a:lnTo>
                  <a:pt x="5210" y="34024"/>
                </a:lnTo>
                <a:lnTo>
                  <a:pt x="4153" y="36686"/>
                </a:lnTo>
                <a:lnTo>
                  <a:pt x="3205" y="39414"/>
                </a:lnTo>
                <a:lnTo>
                  <a:pt x="2374" y="42200"/>
                </a:lnTo>
                <a:lnTo>
                  <a:pt x="1669" y="45044"/>
                </a:lnTo>
                <a:lnTo>
                  <a:pt x="1074" y="47944"/>
                </a:lnTo>
                <a:lnTo>
                  <a:pt x="612" y="50892"/>
                </a:lnTo>
                <a:lnTo>
                  <a:pt x="276" y="53898"/>
                </a:lnTo>
                <a:lnTo>
                  <a:pt x="75" y="56932"/>
                </a:lnTo>
                <a:lnTo>
                  <a:pt x="0" y="60023"/>
                </a:lnTo>
                <a:lnTo>
                  <a:pt x="67" y="63029"/>
                </a:lnTo>
                <a:lnTo>
                  <a:pt x="251" y="66006"/>
                </a:lnTo>
                <a:lnTo>
                  <a:pt x="587" y="68925"/>
                </a:lnTo>
                <a:lnTo>
                  <a:pt x="1023" y="71807"/>
                </a:lnTo>
                <a:lnTo>
                  <a:pt x="1585" y="74650"/>
                </a:lnTo>
                <a:lnTo>
                  <a:pt x="2257" y="77427"/>
                </a:lnTo>
                <a:lnTo>
                  <a:pt x="3054" y="80155"/>
                </a:lnTo>
                <a:lnTo>
                  <a:pt x="3952" y="82827"/>
                </a:lnTo>
                <a:lnTo>
                  <a:pt x="4967" y="85422"/>
                </a:lnTo>
                <a:lnTo>
                  <a:pt x="6075" y="87970"/>
                </a:lnTo>
                <a:lnTo>
                  <a:pt x="7291" y="90431"/>
                </a:lnTo>
                <a:lnTo>
                  <a:pt x="8600" y="92836"/>
                </a:lnTo>
                <a:lnTo>
                  <a:pt x="10010" y="95154"/>
                </a:lnTo>
                <a:lnTo>
                  <a:pt x="11504" y="97396"/>
                </a:lnTo>
                <a:lnTo>
                  <a:pt x="13089" y="99553"/>
                </a:lnTo>
                <a:lnTo>
                  <a:pt x="14768" y="101614"/>
                </a:lnTo>
                <a:lnTo>
                  <a:pt x="16513" y="103589"/>
                </a:lnTo>
                <a:lnTo>
                  <a:pt x="18342" y="105478"/>
                </a:lnTo>
                <a:lnTo>
                  <a:pt x="20264" y="107262"/>
                </a:lnTo>
                <a:lnTo>
                  <a:pt x="22236" y="108951"/>
                </a:lnTo>
                <a:lnTo>
                  <a:pt x="24292" y="110535"/>
                </a:lnTo>
                <a:lnTo>
                  <a:pt x="26414" y="112004"/>
                </a:lnTo>
                <a:lnTo>
                  <a:pt x="28588" y="113368"/>
                </a:lnTo>
                <a:lnTo>
                  <a:pt x="30837" y="114609"/>
                </a:lnTo>
                <a:lnTo>
                  <a:pt x="33136" y="115735"/>
                </a:lnTo>
                <a:lnTo>
                  <a:pt x="35494" y="116746"/>
                </a:lnTo>
                <a:lnTo>
                  <a:pt x="37893" y="117614"/>
                </a:lnTo>
                <a:lnTo>
                  <a:pt x="40360" y="118358"/>
                </a:lnTo>
                <a:lnTo>
                  <a:pt x="42852" y="118979"/>
                </a:lnTo>
                <a:lnTo>
                  <a:pt x="45395" y="119456"/>
                </a:lnTo>
                <a:lnTo>
                  <a:pt x="47979" y="119799"/>
                </a:lnTo>
                <a:lnTo>
                  <a:pt x="50589" y="120000"/>
                </a:lnTo>
                <a:lnTo>
                  <a:pt x="50589" y="103617"/>
                </a:lnTo>
                <a:lnTo>
                  <a:pt x="48718" y="103436"/>
                </a:lnTo>
                <a:lnTo>
                  <a:pt x="46863" y="103169"/>
                </a:lnTo>
                <a:lnTo>
                  <a:pt x="45043" y="102797"/>
                </a:lnTo>
                <a:lnTo>
                  <a:pt x="43255" y="102320"/>
                </a:lnTo>
                <a:lnTo>
                  <a:pt x="41493" y="101757"/>
                </a:lnTo>
                <a:lnTo>
                  <a:pt x="39765" y="101108"/>
                </a:lnTo>
                <a:lnTo>
                  <a:pt x="38078" y="100364"/>
                </a:lnTo>
                <a:lnTo>
                  <a:pt x="36442" y="99524"/>
                </a:lnTo>
                <a:lnTo>
                  <a:pt x="34822" y="98608"/>
                </a:lnTo>
                <a:lnTo>
                  <a:pt x="33270" y="97616"/>
                </a:lnTo>
                <a:lnTo>
                  <a:pt x="31751" y="96538"/>
                </a:lnTo>
                <a:lnTo>
                  <a:pt x="30283" y="95383"/>
                </a:lnTo>
                <a:lnTo>
                  <a:pt x="28865" y="94152"/>
                </a:lnTo>
                <a:lnTo>
                  <a:pt x="27497" y="92855"/>
                </a:lnTo>
                <a:lnTo>
                  <a:pt x="26188" y="91490"/>
                </a:lnTo>
                <a:lnTo>
                  <a:pt x="24938" y="90050"/>
                </a:lnTo>
                <a:lnTo>
                  <a:pt x="23746" y="88542"/>
                </a:lnTo>
                <a:lnTo>
                  <a:pt x="22605" y="86987"/>
                </a:lnTo>
                <a:lnTo>
                  <a:pt x="21539" y="85365"/>
                </a:lnTo>
                <a:lnTo>
                  <a:pt x="20532" y="83686"/>
                </a:lnTo>
                <a:lnTo>
                  <a:pt x="19593" y="81959"/>
                </a:lnTo>
                <a:lnTo>
                  <a:pt x="18728" y="80174"/>
                </a:lnTo>
                <a:lnTo>
                  <a:pt x="17940" y="78333"/>
                </a:lnTo>
                <a:lnTo>
                  <a:pt x="17218" y="76463"/>
                </a:lnTo>
                <a:lnTo>
                  <a:pt x="16572" y="74536"/>
                </a:lnTo>
                <a:lnTo>
                  <a:pt x="16001" y="72561"/>
                </a:lnTo>
                <a:lnTo>
                  <a:pt x="15523" y="70566"/>
                </a:lnTo>
                <a:lnTo>
                  <a:pt x="15120" y="68515"/>
                </a:lnTo>
                <a:lnTo>
                  <a:pt x="14801" y="66445"/>
                </a:lnTo>
                <a:lnTo>
                  <a:pt x="14575" y="64326"/>
                </a:lnTo>
                <a:lnTo>
                  <a:pt x="14440" y="62189"/>
                </a:lnTo>
                <a:lnTo>
                  <a:pt x="14390" y="60023"/>
                </a:lnTo>
                <a:lnTo>
                  <a:pt x="14449" y="57791"/>
                </a:lnTo>
                <a:lnTo>
                  <a:pt x="14591" y="55568"/>
                </a:lnTo>
                <a:lnTo>
                  <a:pt x="14835" y="53383"/>
                </a:lnTo>
                <a:lnTo>
                  <a:pt x="15179" y="51236"/>
                </a:lnTo>
                <a:lnTo>
                  <a:pt x="15607" y="49118"/>
                </a:lnTo>
                <a:lnTo>
                  <a:pt x="16119" y="47057"/>
                </a:lnTo>
                <a:lnTo>
                  <a:pt x="16723" y="45025"/>
                </a:lnTo>
                <a:lnTo>
                  <a:pt x="17419" y="43050"/>
                </a:lnTo>
                <a:lnTo>
                  <a:pt x="18183" y="41113"/>
                </a:lnTo>
                <a:lnTo>
                  <a:pt x="19030" y="39223"/>
                </a:lnTo>
                <a:lnTo>
                  <a:pt x="19962" y="37401"/>
                </a:lnTo>
                <a:lnTo>
                  <a:pt x="20960" y="35626"/>
                </a:lnTo>
                <a:lnTo>
                  <a:pt x="22026" y="33919"/>
                </a:lnTo>
                <a:lnTo>
                  <a:pt x="23167" y="32268"/>
                </a:lnTo>
                <a:lnTo>
                  <a:pt x="24384" y="30684"/>
                </a:lnTo>
                <a:lnTo>
                  <a:pt x="25651" y="29167"/>
                </a:lnTo>
                <a:lnTo>
                  <a:pt x="26985" y="27726"/>
                </a:lnTo>
                <a:lnTo>
                  <a:pt x="28378" y="26343"/>
                </a:lnTo>
                <a:lnTo>
                  <a:pt x="29830" y="25045"/>
                </a:lnTo>
                <a:lnTo>
                  <a:pt x="31332" y="23824"/>
                </a:lnTo>
                <a:lnTo>
                  <a:pt x="32892" y="22698"/>
                </a:lnTo>
                <a:lnTo>
                  <a:pt x="34495" y="21639"/>
                </a:lnTo>
                <a:lnTo>
                  <a:pt x="36156" y="20675"/>
                </a:lnTo>
                <a:lnTo>
                  <a:pt x="37851" y="19798"/>
                </a:lnTo>
                <a:lnTo>
                  <a:pt x="39597" y="19015"/>
                </a:lnTo>
                <a:lnTo>
                  <a:pt x="41376" y="18328"/>
                </a:lnTo>
                <a:lnTo>
                  <a:pt x="43205" y="17746"/>
                </a:lnTo>
                <a:lnTo>
                  <a:pt x="45059" y="17250"/>
                </a:lnTo>
                <a:lnTo>
                  <a:pt x="46947" y="16859"/>
                </a:lnTo>
                <a:lnTo>
                  <a:pt x="48860" y="16592"/>
                </a:lnTo>
                <a:lnTo>
                  <a:pt x="50807" y="16420"/>
                </a:lnTo>
                <a:lnTo>
                  <a:pt x="52779" y="16363"/>
                </a:lnTo>
                <a:lnTo>
                  <a:pt x="54600" y="16401"/>
                </a:lnTo>
                <a:lnTo>
                  <a:pt x="56396" y="16554"/>
                </a:lnTo>
                <a:lnTo>
                  <a:pt x="58166" y="16792"/>
                </a:lnTo>
                <a:lnTo>
                  <a:pt x="59920" y="17107"/>
                </a:lnTo>
                <a:lnTo>
                  <a:pt x="61640" y="17536"/>
                </a:lnTo>
                <a:lnTo>
                  <a:pt x="63335" y="18032"/>
                </a:lnTo>
                <a:lnTo>
                  <a:pt x="65005" y="18624"/>
                </a:lnTo>
                <a:lnTo>
                  <a:pt x="66633" y="19282"/>
                </a:lnTo>
                <a:lnTo>
                  <a:pt x="68227" y="20046"/>
                </a:lnTo>
                <a:lnTo>
                  <a:pt x="69796" y="20876"/>
                </a:lnTo>
                <a:lnTo>
                  <a:pt x="71315" y="21773"/>
                </a:lnTo>
                <a:lnTo>
                  <a:pt x="72800" y="22746"/>
                </a:lnTo>
                <a:lnTo>
                  <a:pt x="74243" y="23805"/>
                </a:lnTo>
                <a:lnTo>
                  <a:pt x="75645" y="24921"/>
                </a:lnTo>
                <a:lnTo>
                  <a:pt x="76996" y="26114"/>
                </a:lnTo>
                <a:lnTo>
                  <a:pt x="78296" y="27373"/>
                </a:lnTo>
                <a:lnTo>
                  <a:pt x="79555" y="28700"/>
                </a:lnTo>
                <a:lnTo>
                  <a:pt x="80755" y="30073"/>
                </a:lnTo>
                <a:lnTo>
                  <a:pt x="81896" y="31524"/>
                </a:lnTo>
                <a:lnTo>
                  <a:pt x="82995" y="33031"/>
                </a:lnTo>
                <a:lnTo>
                  <a:pt x="84027" y="34586"/>
                </a:lnTo>
                <a:lnTo>
                  <a:pt x="85001" y="36189"/>
                </a:lnTo>
                <a:lnTo>
                  <a:pt x="85898" y="37859"/>
                </a:lnTo>
                <a:lnTo>
                  <a:pt x="86746" y="39567"/>
                </a:lnTo>
                <a:lnTo>
                  <a:pt x="87535" y="41332"/>
                </a:lnTo>
                <a:lnTo>
                  <a:pt x="88231" y="43145"/>
                </a:lnTo>
                <a:lnTo>
                  <a:pt x="88869" y="44996"/>
                </a:lnTo>
                <a:lnTo>
                  <a:pt x="89448" y="46885"/>
                </a:lnTo>
                <a:lnTo>
                  <a:pt x="89934" y="48822"/>
                </a:lnTo>
                <a:lnTo>
                  <a:pt x="90346" y="50787"/>
                </a:lnTo>
                <a:lnTo>
                  <a:pt x="90690" y="52801"/>
                </a:lnTo>
                <a:lnTo>
                  <a:pt x="90941" y="54833"/>
                </a:lnTo>
                <a:lnTo>
                  <a:pt x="91235" y="57619"/>
                </a:lnTo>
                <a:lnTo>
                  <a:pt x="88760" y="57619"/>
                </a:lnTo>
                <a:lnTo>
                  <a:pt x="73480" y="57619"/>
                </a:lnTo>
                <a:lnTo>
                  <a:pt x="98300" y="95202"/>
                </a:lnTo>
                <a:lnTo>
                  <a:pt x="120000" y="57619"/>
                </a:lnTo>
                <a:lnTo>
                  <a:pt x="107640" y="57619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Shape 2611"/>
          <p:cNvSpPr/>
          <p:nvPr/>
        </p:nvSpPr>
        <p:spPr>
          <a:xfrm>
            <a:off x="4753870" y="2695671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10" y="0"/>
                </a:moveTo>
                <a:lnTo>
                  <a:pt x="69410" y="16382"/>
                </a:lnTo>
                <a:lnTo>
                  <a:pt x="71281" y="16563"/>
                </a:lnTo>
                <a:lnTo>
                  <a:pt x="73136" y="16830"/>
                </a:lnTo>
                <a:lnTo>
                  <a:pt x="74956" y="17202"/>
                </a:lnTo>
                <a:lnTo>
                  <a:pt x="76744" y="17679"/>
                </a:lnTo>
                <a:lnTo>
                  <a:pt x="78506" y="18242"/>
                </a:lnTo>
                <a:lnTo>
                  <a:pt x="80234" y="18891"/>
                </a:lnTo>
                <a:lnTo>
                  <a:pt x="81921" y="19635"/>
                </a:lnTo>
                <a:lnTo>
                  <a:pt x="83557" y="20475"/>
                </a:lnTo>
                <a:lnTo>
                  <a:pt x="85177" y="21391"/>
                </a:lnTo>
                <a:lnTo>
                  <a:pt x="86729" y="22383"/>
                </a:lnTo>
                <a:lnTo>
                  <a:pt x="88248" y="23461"/>
                </a:lnTo>
                <a:lnTo>
                  <a:pt x="89716" y="24616"/>
                </a:lnTo>
                <a:lnTo>
                  <a:pt x="91134" y="25847"/>
                </a:lnTo>
                <a:lnTo>
                  <a:pt x="92502" y="27144"/>
                </a:lnTo>
                <a:lnTo>
                  <a:pt x="93811" y="28509"/>
                </a:lnTo>
                <a:lnTo>
                  <a:pt x="95061" y="29949"/>
                </a:lnTo>
                <a:lnTo>
                  <a:pt x="96253" y="31457"/>
                </a:lnTo>
                <a:lnTo>
                  <a:pt x="97394" y="33012"/>
                </a:lnTo>
                <a:lnTo>
                  <a:pt x="98460" y="34634"/>
                </a:lnTo>
                <a:lnTo>
                  <a:pt x="99467" y="36313"/>
                </a:lnTo>
                <a:lnTo>
                  <a:pt x="100406" y="38040"/>
                </a:lnTo>
                <a:lnTo>
                  <a:pt x="101271" y="39825"/>
                </a:lnTo>
                <a:lnTo>
                  <a:pt x="102059" y="41666"/>
                </a:lnTo>
                <a:lnTo>
                  <a:pt x="102781" y="43536"/>
                </a:lnTo>
                <a:lnTo>
                  <a:pt x="103427" y="45463"/>
                </a:lnTo>
                <a:lnTo>
                  <a:pt x="103998" y="47438"/>
                </a:lnTo>
                <a:lnTo>
                  <a:pt x="104476" y="49442"/>
                </a:lnTo>
                <a:lnTo>
                  <a:pt x="104879" y="51484"/>
                </a:lnTo>
                <a:lnTo>
                  <a:pt x="105189" y="53554"/>
                </a:lnTo>
                <a:lnTo>
                  <a:pt x="105424" y="55673"/>
                </a:lnTo>
                <a:lnTo>
                  <a:pt x="105559" y="57810"/>
                </a:lnTo>
                <a:lnTo>
                  <a:pt x="105609" y="59976"/>
                </a:lnTo>
                <a:lnTo>
                  <a:pt x="105550" y="62227"/>
                </a:lnTo>
                <a:lnTo>
                  <a:pt x="105408" y="64431"/>
                </a:lnTo>
                <a:lnTo>
                  <a:pt x="105164" y="66616"/>
                </a:lnTo>
                <a:lnTo>
                  <a:pt x="104820" y="68763"/>
                </a:lnTo>
                <a:lnTo>
                  <a:pt x="104392" y="70881"/>
                </a:lnTo>
                <a:lnTo>
                  <a:pt x="103880" y="72952"/>
                </a:lnTo>
                <a:lnTo>
                  <a:pt x="103276" y="74974"/>
                </a:lnTo>
                <a:lnTo>
                  <a:pt x="102580" y="76949"/>
                </a:lnTo>
                <a:lnTo>
                  <a:pt x="101816" y="78886"/>
                </a:lnTo>
                <a:lnTo>
                  <a:pt x="100969" y="80776"/>
                </a:lnTo>
                <a:lnTo>
                  <a:pt x="100037" y="82598"/>
                </a:lnTo>
                <a:lnTo>
                  <a:pt x="99039" y="84373"/>
                </a:lnTo>
                <a:lnTo>
                  <a:pt x="97973" y="86080"/>
                </a:lnTo>
                <a:lnTo>
                  <a:pt x="96832" y="87741"/>
                </a:lnTo>
                <a:lnTo>
                  <a:pt x="95615" y="89315"/>
                </a:lnTo>
                <a:lnTo>
                  <a:pt x="94348" y="90832"/>
                </a:lnTo>
                <a:lnTo>
                  <a:pt x="93014" y="92273"/>
                </a:lnTo>
                <a:lnTo>
                  <a:pt x="91621" y="93656"/>
                </a:lnTo>
                <a:lnTo>
                  <a:pt x="90169" y="94954"/>
                </a:lnTo>
                <a:lnTo>
                  <a:pt x="88667" y="96175"/>
                </a:lnTo>
                <a:lnTo>
                  <a:pt x="87107" y="97301"/>
                </a:lnTo>
                <a:lnTo>
                  <a:pt x="85504" y="98360"/>
                </a:lnTo>
                <a:lnTo>
                  <a:pt x="83843" y="99324"/>
                </a:lnTo>
                <a:lnTo>
                  <a:pt x="82139" y="100201"/>
                </a:lnTo>
                <a:lnTo>
                  <a:pt x="80402" y="100984"/>
                </a:lnTo>
                <a:lnTo>
                  <a:pt x="78623" y="101680"/>
                </a:lnTo>
                <a:lnTo>
                  <a:pt x="76794" y="102253"/>
                </a:lnTo>
                <a:lnTo>
                  <a:pt x="74940" y="102759"/>
                </a:lnTo>
                <a:lnTo>
                  <a:pt x="73052" y="103140"/>
                </a:lnTo>
                <a:lnTo>
                  <a:pt x="71139" y="103407"/>
                </a:lnTo>
                <a:lnTo>
                  <a:pt x="69192" y="103579"/>
                </a:lnTo>
                <a:lnTo>
                  <a:pt x="67212" y="103636"/>
                </a:lnTo>
                <a:lnTo>
                  <a:pt x="65399" y="103598"/>
                </a:lnTo>
                <a:lnTo>
                  <a:pt x="63603" y="103445"/>
                </a:lnTo>
                <a:lnTo>
                  <a:pt x="61833" y="103207"/>
                </a:lnTo>
                <a:lnTo>
                  <a:pt x="60079" y="102892"/>
                </a:lnTo>
                <a:lnTo>
                  <a:pt x="58359" y="102463"/>
                </a:lnTo>
                <a:lnTo>
                  <a:pt x="56664" y="101967"/>
                </a:lnTo>
                <a:lnTo>
                  <a:pt x="54994" y="101375"/>
                </a:lnTo>
                <a:lnTo>
                  <a:pt x="53366" y="100717"/>
                </a:lnTo>
                <a:lnTo>
                  <a:pt x="51764" y="99953"/>
                </a:lnTo>
                <a:lnTo>
                  <a:pt x="50203" y="99123"/>
                </a:lnTo>
                <a:lnTo>
                  <a:pt x="48684" y="98226"/>
                </a:lnTo>
                <a:lnTo>
                  <a:pt x="47199" y="97253"/>
                </a:lnTo>
                <a:lnTo>
                  <a:pt x="45756" y="96194"/>
                </a:lnTo>
                <a:lnTo>
                  <a:pt x="44354" y="95078"/>
                </a:lnTo>
                <a:lnTo>
                  <a:pt x="43003" y="93885"/>
                </a:lnTo>
                <a:lnTo>
                  <a:pt x="41703" y="92626"/>
                </a:lnTo>
                <a:lnTo>
                  <a:pt x="40444" y="91299"/>
                </a:lnTo>
                <a:lnTo>
                  <a:pt x="39236" y="89926"/>
                </a:lnTo>
                <a:lnTo>
                  <a:pt x="38103" y="88475"/>
                </a:lnTo>
                <a:lnTo>
                  <a:pt x="37004" y="86968"/>
                </a:lnTo>
                <a:lnTo>
                  <a:pt x="35972" y="85413"/>
                </a:lnTo>
                <a:lnTo>
                  <a:pt x="34998" y="83810"/>
                </a:lnTo>
                <a:lnTo>
                  <a:pt x="34092" y="82140"/>
                </a:lnTo>
                <a:lnTo>
                  <a:pt x="33253" y="80432"/>
                </a:lnTo>
                <a:lnTo>
                  <a:pt x="32464" y="78667"/>
                </a:lnTo>
                <a:lnTo>
                  <a:pt x="31768" y="76854"/>
                </a:lnTo>
                <a:lnTo>
                  <a:pt x="31113" y="75013"/>
                </a:lnTo>
                <a:lnTo>
                  <a:pt x="30551" y="73114"/>
                </a:lnTo>
                <a:lnTo>
                  <a:pt x="30065" y="71177"/>
                </a:lnTo>
                <a:lnTo>
                  <a:pt x="29653" y="69212"/>
                </a:lnTo>
                <a:lnTo>
                  <a:pt x="29309" y="67208"/>
                </a:lnTo>
                <a:lnTo>
                  <a:pt x="29058" y="65166"/>
                </a:lnTo>
                <a:lnTo>
                  <a:pt x="28764" y="62380"/>
                </a:lnTo>
                <a:lnTo>
                  <a:pt x="31231" y="62380"/>
                </a:lnTo>
                <a:lnTo>
                  <a:pt x="46519" y="62380"/>
                </a:lnTo>
                <a:lnTo>
                  <a:pt x="21690" y="24797"/>
                </a:lnTo>
                <a:lnTo>
                  <a:pt x="0" y="62380"/>
                </a:lnTo>
                <a:lnTo>
                  <a:pt x="12359" y="62380"/>
                </a:lnTo>
                <a:lnTo>
                  <a:pt x="14390" y="62380"/>
                </a:lnTo>
                <a:lnTo>
                  <a:pt x="14550" y="64679"/>
                </a:lnTo>
                <a:lnTo>
                  <a:pt x="14659" y="66082"/>
                </a:lnTo>
                <a:lnTo>
                  <a:pt x="14793" y="67475"/>
                </a:lnTo>
                <a:lnTo>
                  <a:pt x="14969" y="68868"/>
                </a:lnTo>
                <a:lnTo>
                  <a:pt x="15162" y="70242"/>
                </a:lnTo>
                <a:lnTo>
                  <a:pt x="15389" y="71625"/>
                </a:lnTo>
                <a:lnTo>
                  <a:pt x="15632" y="72980"/>
                </a:lnTo>
                <a:lnTo>
                  <a:pt x="15917" y="74335"/>
                </a:lnTo>
                <a:lnTo>
                  <a:pt x="16219" y="75681"/>
                </a:lnTo>
                <a:lnTo>
                  <a:pt x="16555" y="77026"/>
                </a:lnTo>
                <a:lnTo>
                  <a:pt x="16916" y="78352"/>
                </a:lnTo>
                <a:lnTo>
                  <a:pt x="17302" y="79669"/>
                </a:lnTo>
                <a:lnTo>
                  <a:pt x="17713" y="80966"/>
                </a:lnTo>
                <a:lnTo>
                  <a:pt x="18158" y="82264"/>
                </a:lnTo>
                <a:lnTo>
                  <a:pt x="18619" y="83542"/>
                </a:lnTo>
                <a:lnTo>
                  <a:pt x="19114" y="84802"/>
                </a:lnTo>
                <a:lnTo>
                  <a:pt x="19634" y="86061"/>
                </a:lnTo>
                <a:lnTo>
                  <a:pt x="20180" y="87302"/>
                </a:lnTo>
                <a:lnTo>
                  <a:pt x="20742" y="88523"/>
                </a:lnTo>
                <a:lnTo>
                  <a:pt x="21338" y="89735"/>
                </a:lnTo>
                <a:lnTo>
                  <a:pt x="21959" y="90927"/>
                </a:lnTo>
                <a:lnTo>
                  <a:pt x="22605" y="92110"/>
                </a:lnTo>
                <a:lnTo>
                  <a:pt x="23268" y="93275"/>
                </a:lnTo>
                <a:lnTo>
                  <a:pt x="23964" y="94419"/>
                </a:lnTo>
                <a:lnTo>
                  <a:pt x="24686" y="95555"/>
                </a:lnTo>
                <a:lnTo>
                  <a:pt x="25424" y="96671"/>
                </a:lnTo>
                <a:lnTo>
                  <a:pt x="26188" y="97759"/>
                </a:lnTo>
                <a:lnTo>
                  <a:pt x="26977" y="98837"/>
                </a:lnTo>
                <a:lnTo>
                  <a:pt x="27791" y="99896"/>
                </a:lnTo>
                <a:lnTo>
                  <a:pt x="28630" y="100927"/>
                </a:lnTo>
                <a:lnTo>
                  <a:pt x="29486" y="101957"/>
                </a:lnTo>
                <a:lnTo>
                  <a:pt x="30358" y="102949"/>
                </a:lnTo>
                <a:lnTo>
                  <a:pt x="31273" y="103923"/>
                </a:lnTo>
                <a:lnTo>
                  <a:pt x="32204" y="104886"/>
                </a:lnTo>
                <a:lnTo>
                  <a:pt x="33144" y="105812"/>
                </a:lnTo>
                <a:lnTo>
                  <a:pt x="34109" y="106728"/>
                </a:lnTo>
                <a:lnTo>
                  <a:pt x="35082" y="107596"/>
                </a:lnTo>
                <a:lnTo>
                  <a:pt x="36073" y="108445"/>
                </a:lnTo>
                <a:lnTo>
                  <a:pt x="37088" y="109266"/>
                </a:lnTo>
                <a:lnTo>
                  <a:pt x="38112" y="110048"/>
                </a:lnTo>
                <a:lnTo>
                  <a:pt x="39144" y="110811"/>
                </a:lnTo>
                <a:lnTo>
                  <a:pt x="40192" y="111546"/>
                </a:lnTo>
                <a:lnTo>
                  <a:pt x="41258" y="112252"/>
                </a:lnTo>
                <a:lnTo>
                  <a:pt x="42341" y="112920"/>
                </a:lnTo>
                <a:lnTo>
                  <a:pt x="43431" y="113559"/>
                </a:lnTo>
                <a:lnTo>
                  <a:pt x="44531" y="114189"/>
                </a:lnTo>
                <a:lnTo>
                  <a:pt x="45647" y="114761"/>
                </a:lnTo>
                <a:lnTo>
                  <a:pt x="46779" y="115324"/>
                </a:lnTo>
                <a:lnTo>
                  <a:pt x="47904" y="115859"/>
                </a:lnTo>
                <a:lnTo>
                  <a:pt x="49053" y="116345"/>
                </a:lnTo>
                <a:lnTo>
                  <a:pt x="50211" y="116803"/>
                </a:lnTo>
                <a:lnTo>
                  <a:pt x="51378" y="117242"/>
                </a:lnTo>
                <a:lnTo>
                  <a:pt x="52552" y="117643"/>
                </a:lnTo>
                <a:lnTo>
                  <a:pt x="53736" y="118024"/>
                </a:lnTo>
                <a:lnTo>
                  <a:pt x="54936" y="118358"/>
                </a:lnTo>
                <a:lnTo>
                  <a:pt x="56127" y="118673"/>
                </a:lnTo>
                <a:lnTo>
                  <a:pt x="57335" y="118940"/>
                </a:lnTo>
                <a:lnTo>
                  <a:pt x="58552" y="119188"/>
                </a:lnTo>
                <a:lnTo>
                  <a:pt x="59769" y="119408"/>
                </a:lnTo>
                <a:lnTo>
                  <a:pt x="61002" y="119589"/>
                </a:lnTo>
                <a:lnTo>
                  <a:pt x="62236" y="119732"/>
                </a:lnTo>
                <a:lnTo>
                  <a:pt x="63469" y="119856"/>
                </a:lnTo>
                <a:lnTo>
                  <a:pt x="64711" y="119933"/>
                </a:lnTo>
                <a:lnTo>
                  <a:pt x="65961" y="119980"/>
                </a:lnTo>
                <a:lnTo>
                  <a:pt x="67212" y="120000"/>
                </a:lnTo>
                <a:lnTo>
                  <a:pt x="69922" y="119914"/>
                </a:lnTo>
                <a:lnTo>
                  <a:pt x="72607" y="119685"/>
                </a:lnTo>
                <a:lnTo>
                  <a:pt x="75242" y="119303"/>
                </a:lnTo>
                <a:lnTo>
                  <a:pt x="77835" y="118778"/>
                </a:lnTo>
                <a:lnTo>
                  <a:pt x="80385" y="118101"/>
                </a:lnTo>
                <a:lnTo>
                  <a:pt x="82894" y="117299"/>
                </a:lnTo>
                <a:lnTo>
                  <a:pt x="85345" y="116355"/>
                </a:lnTo>
                <a:lnTo>
                  <a:pt x="87744" y="115277"/>
                </a:lnTo>
                <a:lnTo>
                  <a:pt x="90077" y="114074"/>
                </a:lnTo>
                <a:lnTo>
                  <a:pt x="92359" y="112748"/>
                </a:lnTo>
                <a:lnTo>
                  <a:pt x="94558" y="111298"/>
                </a:lnTo>
                <a:lnTo>
                  <a:pt x="96706" y="109733"/>
                </a:lnTo>
                <a:lnTo>
                  <a:pt x="98770" y="108063"/>
                </a:lnTo>
                <a:lnTo>
                  <a:pt x="100767" y="106279"/>
                </a:lnTo>
                <a:lnTo>
                  <a:pt x="102680" y="104390"/>
                </a:lnTo>
                <a:lnTo>
                  <a:pt x="104526" y="102405"/>
                </a:lnTo>
                <a:lnTo>
                  <a:pt x="106272" y="100306"/>
                </a:lnTo>
                <a:lnTo>
                  <a:pt x="107933" y="98131"/>
                </a:lnTo>
                <a:lnTo>
                  <a:pt x="109502" y="95860"/>
                </a:lnTo>
                <a:lnTo>
                  <a:pt x="110971" y="93513"/>
                </a:lnTo>
                <a:lnTo>
                  <a:pt x="112347" y="91071"/>
                </a:lnTo>
                <a:lnTo>
                  <a:pt x="113622" y="88571"/>
                </a:lnTo>
                <a:lnTo>
                  <a:pt x="114789" y="85975"/>
                </a:lnTo>
                <a:lnTo>
                  <a:pt x="115846" y="83313"/>
                </a:lnTo>
                <a:lnTo>
                  <a:pt x="116794" y="80585"/>
                </a:lnTo>
                <a:lnTo>
                  <a:pt x="117625" y="77799"/>
                </a:lnTo>
                <a:lnTo>
                  <a:pt x="118330" y="74955"/>
                </a:lnTo>
                <a:lnTo>
                  <a:pt x="118925" y="72055"/>
                </a:lnTo>
                <a:lnTo>
                  <a:pt x="119387" y="69107"/>
                </a:lnTo>
                <a:lnTo>
                  <a:pt x="119723" y="66101"/>
                </a:lnTo>
                <a:lnTo>
                  <a:pt x="119924" y="63067"/>
                </a:lnTo>
                <a:lnTo>
                  <a:pt x="120000" y="59976"/>
                </a:lnTo>
                <a:lnTo>
                  <a:pt x="119932" y="56970"/>
                </a:lnTo>
                <a:lnTo>
                  <a:pt x="119739" y="53993"/>
                </a:lnTo>
                <a:lnTo>
                  <a:pt x="119412" y="51074"/>
                </a:lnTo>
                <a:lnTo>
                  <a:pt x="118976" y="48192"/>
                </a:lnTo>
                <a:lnTo>
                  <a:pt x="118414" y="45349"/>
                </a:lnTo>
                <a:lnTo>
                  <a:pt x="117742" y="42572"/>
                </a:lnTo>
                <a:lnTo>
                  <a:pt x="116945" y="39844"/>
                </a:lnTo>
                <a:lnTo>
                  <a:pt x="116047" y="37172"/>
                </a:lnTo>
                <a:lnTo>
                  <a:pt x="115032" y="34577"/>
                </a:lnTo>
                <a:lnTo>
                  <a:pt x="113924" y="32029"/>
                </a:lnTo>
                <a:lnTo>
                  <a:pt x="112708" y="29568"/>
                </a:lnTo>
                <a:lnTo>
                  <a:pt x="111399" y="27163"/>
                </a:lnTo>
                <a:lnTo>
                  <a:pt x="109989" y="24854"/>
                </a:lnTo>
                <a:lnTo>
                  <a:pt x="108495" y="22603"/>
                </a:lnTo>
                <a:lnTo>
                  <a:pt x="106910" y="20446"/>
                </a:lnTo>
                <a:lnTo>
                  <a:pt x="105231" y="18385"/>
                </a:lnTo>
                <a:lnTo>
                  <a:pt x="103486" y="16410"/>
                </a:lnTo>
                <a:lnTo>
                  <a:pt x="101657" y="14521"/>
                </a:lnTo>
                <a:lnTo>
                  <a:pt x="99735" y="12737"/>
                </a:lnTo>
                <a:lnTo>
                  <a:pt x="97763" y="11048"/>
                </a:lnTo>
                <a:lnTo>
                  <a:pt x="95707" y="9474"/>
                </a:lnTo>
                <a:lnTo>
                  <a:pt x="93585" y="7995"/>
                </a:lnTo>
                <a:lnTo>
                  <a:pt x="91411" y="6631"/>
                </a:lnTo>
                <a:lnTo>
                  <a:pt x="89162" y="5390"/>
                </a:lnTo>
                <a:lnTo>
                  <a:pt x="86863" y="4264"/>
                </a:lnTo>
                <a:lnTo>
                  <a:pt x="84505" y="3263"/>
                </a:lnTo>
                <a:lnTo>
                  <a:pt x="82106" y="2385"/>
                </a:lnTo>
                <a:lnTo>
                  <a:pt x="79639" y="1641"/>
                </a:lnTo>
                <a:lnTo>
                  <a:pt x="77147" y="1020"/>
                </a:lnTo>
                <a:lnTo>
                  <a:pt x="74604" y="543"/>
                </a:lnTo>
                <a:lnTo>
                  <a:pt x="72020" y="200"/>
                </a:lnTo>
                <a:lnTo>
                  <a:pt x="69410" y="0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5179" y="558833"/>
            <a:ext cx="3743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Object Detection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53160" y="3544845"/>
            <a:ext cx="2398875" cy="1323974"/>
            <a:chOff x="1672659" y="2432856"/>
            <a:chExt cx="2133781" cy="1177666"/>
          </a:xfrm>
        </p:grpSpPr>
        <p:sp>
          <p:nvSpPr>
            <p:cNvPr id="18" name="文本框 17"/>
            <p:cNvSpPr txBox="1"/>
            <p:nvPr/>
          </p:nvSpPr>
          <p:spPr>
            <a:xfrm>
              <a:off x="1672659" y="2432856"/>
              <a:ext cx="2133781" cy="4642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CNNs</a:t>
              </a:r>
              <a:endParaRPr lang="en-US" altLang="zh-CN" sz="28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72659" y="2687593"/>
              <a:ext cx="2076871" cy="922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Object Classification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Segmentation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012884" y="3522398"/>
            <a:ext cx="2398875" cy="1324127"/>
            <a:chOff x="1672659" y="2432856"/>
            <a:chExt cx="2133781" cy="1177802"/>
          </a:xfrm>
        </p:grpSpPr>
        <p:sp>
          <p:nvSpPr>
            <p:cNvPr id="21" name="文本框 20"/>
            <p:cNvSpPr txBox="1"/>
            <p:nvPr/>
          </p:nvSpPr>
          <p:spPr>
            <a:xfrm>
              <a:off x="1672659" y="2432856"/>
              <a:ext cx="2133781" cy="46428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ANNs</a:t>
              </a:r>
              <a:endParaRPr lang="zh-CN" altLang="en-US" sz="28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41089" y="2687729"/>
              <a:ext cx="2008710" cy="9229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Bounding Boxes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Localization</a:t>
              </a:r>
              <a:endPara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666240" y="1704975"/>
            <a:ext cx="9744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6DEEBA"/>
                </a:solidFill>
                <a:latin typeface="Calibri" panose="020F0502020204030204" pitchFamily="34" charset="0"/>
                <a:sym typeface="+mn-ea"/>
              </a:rPr>
              <a:t>CNNs can have transfer learning, take a pretrained model &amp; append+train your ‘softmax’ layer, use resnets(Skip-connections) for vanishing gradients.</a:t>
            </a:r>
            <a:endParaRPr lang="en-US" altLang="zh-CN" sz="2400" b="1" dirty="0">
              <a:solidFill>
                <a:srgbClr val="6DEEBA"/>
              </a:solidFill>
              <a:latin typeface="Calibri" panose="020F0502020204030204" pitchFamily="34" charset="0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3" t="70798" r="18038" b="6291"/>
          <a:stretch>
            <a:fillRect/>
          </a:stretch>
        </p:blipFill>
        <p:spPr>
          <a:xfrm>
            <a:off x="733571" y="274277"/>
            <a:ext cx="932925" cy="1517557"/>
          </a:xfrm>
          <a:prstGeom prst="rect">
            <a:avLst/>
          </a:prstGeom>
        </p:spPr>
      </p:pic>
      <p:sp>
        <p:nvSpPr>
          <p:cNvPr id="35" name="Freeform 124"/>
          <p:cNvSpPr>
            <a:spLocks noEditPoints="1"/>
          </p:cNvSpPr>
          <p:nvPr/>
        </p:nvSpPr>
        <p:spPr bwMode="auto">
          <a:xfrm>
            <a:off x="2482215" y="2241550"/>
            <a:ext cx="3507740" cy="3203575"/>
          </a:xfrm>
          <a:custGeom>
            <a:avLst/>
            <a:gdLst>
              <a:gd name="T0" fmla="*/ 41 w 186"/>
              <a:gd name="T1" fmla="*/ 125 h 185"/>
              <a:gd name="T2" fmla="*/ 45 w 186"/>
              <a:gd name="T3" fmla="*/ 121 h 185"/>
              <a:gd name="T4" fmla="*/ 46 w 186"/>
              <a:gd name="T5" fmla="*/ 118 h 185"/>
              <a:gd name="T6" fmla="*/ 42 w 186"/>
              <a:gd name="T7" fmla="*/ 114 h 185"/>
              <a:gd name="T8" fmla="*/ 39 w 186"/>
              <a:gd name="T9" fmla="*/ 115 h 185"/>
              <a:gd name="T10" fmla="*/ 35 w 186"/>
              <a:gd name="T11" fmla="*/ 119 h 185"/>
              <a:gd name="T12" fmla="*/ 34 w 186"/>
              <a:gd name="T13" fmla="*/ 122 h 185"/>
              <a:gd name="T14" fmla="*/ 38 w 186"/>
              <a:gd name="T15" fmla="*/ 126 h 185"/>
              <a:gd name="T16" fmla="*/ 41 w 186"/>
              <a:gd name="T17" fmla="*/ 125 h 185"/>
              <a:gd name="T18" fmla="*/ 67 w 186"/>
              <a:gd name="T19" fmla="*/ 122 h 185"/>
              <a:gd name="T20" fmla="*/ 63 w 186"/>
              <a:gd name="T21" fmla="*/ 118 h 185"/>
              <a:gd name="T22" fmla="*/ 60 w 186"/>
              <a:gd name="T23" fmla="*/ 119 h 185"/>
              <a:gd name="T24" fmla="*/ 18 w 186"/>
              <a:gd name="T25" fmla="*/ 161 h 185"/>
              <a:gd name="T26" fmla="*/ 17 w 186"/>
              <a:gd name="T27" fmla="*/ 164 h 185"/>
              <a:gd name="T28" fmla="*/ 21 w 186"/>
              <a:gd name="T29" fmla="*/ 168 h 185"/>
              <a:gd name="T30" fmla="*/ 24 w 186"/>
              <a:gd name="T31" fmla="*/ 167 h 185"/>
              <a:gd name="T32" fmla="*/ 66 w 186"/>
              <a:gd name="T33" fmla="*/ 125 h 185"/>
              <a:gd name="T34" fmla="*/ 67 w 186"/>
              <a:gd name="T35" fmla="*/ 122 h 185"/>
              <a:gd name="T36" fmla="*/ 186 w 186"/>
              <a:gd name="T37" fmla="*/ 4 h 185"/>
              <a:gd name="T38" fmla="*/ 181 w 186"/>
              <a:gd name="T39" fmla="*/ 0 h 185"/>
              <a:gd name="T40" fmla="*/ 180 w 186"/>
              <a:gd name="T41" fmla="*/ 0 h 185"/>
              <a:gd name="T42" fmla="*/ 180 w 186"/>
              <a:gd name="T43" fmla="*/ 0 h 185"/>
              <a:gd name="T44" fmla="*/ 3 w 186"/>
              <a:gd name="T45" fmla="*/ 76 h 185"/>
              <a:gd name="T46" fmla="*/ 2 w 186"/>
              <a:gd name="T47" fmla="*/ 76 h 185"/>
              <a:gd name="T48" fmla="*/ 2 w 186"/>
              <a:gd name="T49" fmla="*/ 76 h 185"/>
              <a:gd name="T50" fmla="*/ 2 w 186"/>
              <a:gd name="T51" fmla="*/ 76 h 185"/>
              <a:gd name="T52" fmla="*/ 0 w 186"/>
              <a:gd name="T53" fmla="*/ 80 h 185"/>
              <a:gd name="T54" fmla="*/ 3 w 186"/>
              <a:gd name="T55" fmla="*/ 84 h 185"/>
              <a:gd name="T56" fmla="*/ 3 w 186"/>
              <a:gd name="T57" fmla="*/ 84 h 185"/>
              <a:gd name="T58" fmla="*/ 73 w 186"/>
              <a:gd name="T59" fmla="*/ 113 h 185"/>
              <a:gd name="T60" fmla="*/ 101 w 186"/>
              <a:gd name="T61" fmla="*/ 182 h 185"/>
              <a:gd name="T62" fmla="*/ 101 w 186"/>
              <a:gd name="T63" fmla="*/ 182 h 185"/>
              <a:gd name="T64" fmla="*/ 105 w 186"/>
              <a:gd name="T65" fmla="*/ 185 h 185"/>
              <a:gd name="T66" fmla="*/ 109 w 186"/>
              <a:gd name="T67" fmla="*/ 183 h 185"/>
              <a:gd name="T68" fmla="*/ 109 w 186"/>
              <a:gd name="T69" fmla="*/ 183 h 185"/>
              <a:gd name="T70" fmla="*/ 109 w 186"/>
              <a:gd name="T71" fmla="*/ 183 h 185"/>
              <a:gd name="T72" fmla="*/ 109 w 186"/>
              <a:gd name="T73" fmla="*/ 183 h 185"/>
              <a:gd name="T74" fmla="*/ 185 w 186"/>
              <a:gd name="T75" fmla="*/ 6 h 185"/>
              <a:gd name="T76" fmla="*/ 185 w 186"/>
              <a:gd name="T77" fmla="*/ 6 h 185"/>
              <a:gd name="T78" fmla="*/ 186 w 186"/>
              <a:gd name="T79" fmla="*/ 4 h 185"/>
              <a:gd name="T80" fmla="*/ 15 w 186"/>
              <a:gd name="T81" fmla="*/ 80 h 185"/>
              <a:gd name="T82" fmla="*/ 163 w 186"/>
              <a:gd name="T83" fmla="*/ 16 h 185"/>
              <a:gd name="T84" fmla="*/ 75 w 186"/>
              <a:gd name="T85" fmla="*/ 104 h 185"/>
              <a:gd name="T86" fmla="*/ 15 w 186"/>
              <a:gd name="T87" fmla="*/ 80 h 185"/>
              <a:gd name="T88" fmla="*/ 105 w 186"/>
              <a:gd name="T89" fmla="*/ 170 h 185"/>
              <a:gd name="T90" fmla="*/ 81 w 186"/>
              <a:gd name="T91" fmla="*/ 110 h 185"/>
              <a:gd name="T92" fmla="*/ 169 w 186"/>
              <a:gd name="T93" fmla="*/ 22 h 185"/>
              <a:gd name="T94" fmla="*/ 105 w 186"/>
              <a:gd name="T95" fmla="*/ 170 h 185"/>
              <a:gd name="T96" fmla="*/ 67 w 186"/>
              <a:gd name="T97" fmla="*/ 139 h 185"/>
              <a:gd name="T98" fmla="*/ 64 w 186"/>
              <a:gd name="T99" fmla="*/ 140 h 185"/>
              <a:gd name="T100" fmla="*/ 52 w 186"/>
              <a:gd name="T101" fmla="*/ 153 h 185"/>
              <a:gd name="T102" fmla="*/ 51 w 186"/>
              <a:gd name="T103" fmla="*/ 156 h 185"/>
              <a:gd name="T104" fmla="*/ 55 w 186"/>
              <a:gd name="T105" fmla="*/ 160 h 185"/>
              <a:gd name="T106" fmla="*/ 58 w 186"/>
              <a:gd name="T107" fmla="*/ 159 h 185"/>
              <a:gd name="T108" fmla="*/ 70 w 186"/>
              <a:gd name="T109" fmla="*/ 146 h 185"/>
              <a:gd name="T110" fmla="*/ 72 w 186"/>
              <a:gd name="T111" fmla="*/ 143 h 185"/>
              <a:gd name="T112" fmla="*/ 67 w 186"/>
              <a:gd name="T113" fmla="*/ 13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56" name="文本框 55"/>
          <p:cNvSpPr txBox="1"/>
          <p:nvPr/>
        </p:nvSpPr>
        <p:spPr>
          <a:xfrm>
            <a:off x="2045179" y="558833"/>
            <a:ext cx="2172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Feedback</a:t>
            </a:r>
            <a:endParaRPr lang="zh-CN" altLang="en-US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49135" y="720090"/>
            <a:ext cx="33915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?</a:t>
            </a:r>
            <a:endParaRPr lang="en-US" sz="4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7887" r="52631" b="70329"/>
          <a:stretch>
            <a:fillRect/>
          </a:stretch>
        </p:blipFill>
        <p:spPr>
          <a:xfrm>
            <a:off x="4104381" y="677359"/>
            <a:ext cx="3873983" cy="39768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05540" y="468119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02575" y="4831366"/>
            <a:ext cx="560592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YOU </a:t>
            </a:r>
            <a:endParaRPr lang="zh-CN" altLang="en-US" sz="5400" b="1" dirty="0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5" t="39624" r="15212" b="39343"/>
          <a:stretch>
            <a:fillRect/>
          </a:stretch>
        </p:blipFill>
        <p:spPr>
          <a:xfrm>
            <a:off x="641685" y="952810"/>
            <a:ext cx="5191089" cy="4885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07876" y="3007894"/>
            <a:ext cx="2679113" cy="1098885"/>
          </a:xfrm>
          <a:prstGeom prst="rect">
            <a:avLst/>
          </a:prstGeom>
          <a:solidFill>
            <a:srgbClr val="28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415159" y="3598947"/>
            <a:ext cx="364413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CONCENTS</a:t>
            </a:r>
            <a:endParaRPr lang="zh-CN" altLang="en-US" sz="2800" b="1" dirty="0" smtClean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43295" y="833755"/>
            <a:ext cx="6005195" cy="5447030"/>
            <a:chOff x="9727" y="1666"/>
            <a:chExt cx="9457" cy="8578"/>
          </a:xfrm>
        </p:grpSpPr>
        <p:grpSp>
          <p:nvGrpSpPr>
            <p:cNvPr id="2" name="Group 1"/>
            <p:cNvGrpSpPr/>
            <p:nvPr/>
          </p:nvGrpSpPr>
          <p:grpSpPr>
            <a:xfrm>
              <a:off x="9727" y="1666"/>
              <a:ext cx="1854" cy="7413"/>
              <a:chOff x="10777" y="1760"/>
              <a:chExt cx="1854" cy="7413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883" t="12207" r="15212" b="74836"/>
              <a:stretch>
                <a:fillRect/>
              </a:stretch>
            </p:blipFill>
            <p:spPr>
              <a:xfrm>
                <a:off x="10777" y="5883"/>
                <a:ext cx="1855" cy="1040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15" t="41503" r="52745" b="41221"/>
              <a:stretch>
                <a:fillRect/>
              </a:stretch>
            </p:blipFill>
            <p:spPr>
              <a:xfrm>
                <a:off x="10889" y="1760"/>
                <a:ext cx="1369" cy="1326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91" t="38498" r="33751" b="38404"/>
              <a:stretch>
                <a:fillRect/>
              </a:stretch>
            </p:blipFill>
            <p:spPr>
              <a:xfrm>
                <a:off x="10777" y="3687"/>
                <a:ext cx="1646" cy="1595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483" t="70798" r="18038" b="6291"/>
              <a:stretch>
                <a:fillRect/>
              </a:stretch>
            </p:blipFill>
            <p:spPr>
              <a:xfrm>
                <a:off x="11218" y="7481"/>
                <a:ext cx="1040" cy="1692"/>
              </a:xfrm>
              <a:prstGeom prst="rect">
                <a:avLst/>
              </a:prstGeom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11862" y="1666"/>
              <a:ext cx="7323" cy="8579"/>
              <a:chOff x="12729" y="1760"/>
              <a:chExt cx="7323" cy="857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2729" y="1760"/>
                <a:ext cx="6193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6DEEBA"/>
                    </a:solidFill>
                    <a:latin typeface="Calibri" panose="020F0502020204030204" pitchFamily="34" charset="0"/>
                    <a:ea typeface="张海山锐线体2.0" panose="02000000000000000000" pitchFamily="2" charset="-122"/>
                  </a:rPr>
                  <a:t>Introduction To Computer Vision</a:t>
                </a:r>
                <a:endPara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  <a:ea typeface="张海山锐线体2.0" panose="02000000000000000000" pitchFamily="2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812" y="3687"/>
                <a:ext cx="5815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6DEEBA"/>
                    </a:solidFill>
                    <a:latin typeface="Calibri" panose="020F0502020204030204" pitchFamily="34" charset="0"/>
                    <a:ea typeface="张海山锐线体2.0" panose="02000000000000000000" pitchFamily="2" charset="-122"/>
                  </a:rPr>
                  <a:t>Image Processing with OpenCV and Pillow</a:t>
                </a:r>
                <a:endPara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  <a:ea typeface="张海山锐线体2.0" panose="02000000000000000000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2812" y="5861"/>
                <a:ext cx="7240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1" dirty="0">
                    <a:solidFill>
                      <a:srgbClr val="6DEEBA"/>
                    </a:solidFill>
                    <a:latin typeface="Calibri" panose="020F0502020204030204" pitchFamily="34" charset="0"/>
                    <a:ea typeface="张海山锐线体2.0" panose="02000000000000000000" pitchFamily="2" charset="-122"/>
                  </a:rPr>
                  <a:t>Machine Learning Image Classification</a:t>
                </a:r>
                <a:endPara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  <a:ea typeface="张海山锐线体2.0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2729" y="7481"/>
                <a:ext cx="6194" cy="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6DEEBA"/>
                    </a:solidFill>
                    <a:latin typeface="Calibri" panose="020F0502020204030204" pitchFamily="34" charset="0"/>
                    <a:ea typeface="张海山锐线体2.0" panose="02000000000000000000" pitchFamily="2" charset="-122"/>
                  </a:rPr>
                  <a:t>Neural Networks and Deep Learning for Image Classification and Object Detection</a:t>
                </a:r>
                <a:endParaRPr lang="en-US" altLang="zh-CN" sz="2800" b="1" dirty="0">
                  <a:solidFill>
                    <a:srgbClr val="6DEEBA"/>
                  </a:solidFill>
                  <a:latin typeface="Calibri" panose="020F0502020204030204" pitchFamily="34" charset="0"/>
                  <a:ea typeface="张海山锐线体2.0" panose="02000000000000000000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5" t="41503" r="52745" b="41221"/>
          <a:stretch>
            <a:fillRect/>
          </a:stretch>
        </p:blipFill>
        <p:spPr>
          <a:xfrm>
            <a:off x="4417608" y="629125"/>
            <a:ext cx="3906731" cy="3783363"/>
          </a:xfrm>
          <a:prstGeom prst="rect">
            <a:avLst/>
          </a:prstGeom>
        </p:spPr>
      </p:pic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42116" y="424611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5690" y="4640580"/>
            <a:ext cx="857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Introduction To Computer Vision</a:t>
            </a:r>
            <a:endParaRPr lang="zh-CN" altLang="en-US" sz="4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5" t="41503" r="52745" b="41221"/>
          <a:stretch>
            <a:fillRect/>
          </a:stretch>
        </p:blipFill>
        <p:spPr>
          <a:xfrm>
            <a:off x="623611" y="387925"/>
            <a:ext cx="1223478" cy="1184843"/>
          </a:xfrm>
          <a:prstGeom prst="rect">
            <a:avLst/>
          </a:prstGeom>
        </p:spPr>
      </p:pic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8" t="8638" r="71172" b="72019"/>
          <a:stretch>
            <a:fillRect/>
          </a:stretch>
        </p:blipFill>
        <p:spPr>
          <a:xfrm>
            <a:off x="1318259" y="2367696"/>
            <a:ext cx="3857245" cy="3783773"/>
          </a:xfrm>
          <a:prstGeom prst="rect">
            <a:avLst/>
          </a:prstGeom>
        </p:spPr>
      </p:pic>
      <p:sp>
        <p:nvSpPr>
          <p:cNvPr id="7" name="矩形: 圆角 2"/>
          <p:cNvSpPr/>
          <p:nvPr/>
        </p:nvSpPr>
        <p:spPr>
          <a:xfrm>
            <a:off x="5976906" y="2724911"/>
            <a:ext cx="4502118" cy="3200401"/>
          </a:xfrm>
          <a:prstGeom prst="roundRect">
            <a:avLst>
              <a:gd name="adj" fmla="val 5151"/>
            </a:avLst>
          </a:prstGeom>
          <a:noFill/>
          <a:ln w="254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45179" y="558833"/>
            <a:ext cx="3700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Computer Vision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68298" y="3180514"/>
            <a:ext cx="4919334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</a:rPr>
              <a:t>What it is?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86952" y="4038313"/>
            <a:ext cx="4082026" cy="12122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Calibri" panose="020F0502020204030204" pitchFamily="34" charset="0"/>
              </a:rPr>
              <a:t>field of artificial intelligence (AI) that enables computers and systems to derive meaningful information from digital images, videos and other visual input</a:t>
            </a:r>
            <a:endParaRPr lang="en-US" altLang="zh-CN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5" t="41503" r="52745" b="41221"/>
          <a:stretch>
            <a:fillRect/>
          </a:stretch>
        </p:blipFill>
        <p:spPr>
          <a:xfrm>
            <a:off x="623611" y="387925"/>
            <a:ext cx="1223478" cy="1184843"/>
          </a:xfrm>
          <a:prstGeom prst="rect">
            <a:avLst/>
          </a:prstGeom>
        </p:spPr>
      </p:pic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PA_任意多边形 12"/>
          <p:cNvSpPr/>
          <p:nvPr>
            <p:custDataLst>
              <p:tags r:id="rId2"/>
            </p:custDataLst>
          </p:nvPr>
        </p:nvSpPr>
        <p:spPr bwMode="auto">
          <a:xfrm>
            <a:off x="3623688" y="4156901"/>
            <a:ext cx="1935163" cy="2719387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任意多边形 13"/>
          <p:cNvSpPr/>
          <p:nvPr>
            <p:custDataLst>
              <p:tags r:id="rId3"/>
            </p:custDataLst>
          </p:nvPr>
        </p:nvSpPr>
        <p:spPr bwMode="auto">
          <a:xfrm>
            <a:off x="4811138" y="3102801"/>
            <a:ext cx="1216025" cy="3773487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任意多边形 14"/>
          <p:cNvSpPr/>
          <p:nvPr>
            <p:custDataLst>
              <p:tags r:id="rId4"/>
            </p:custDataLst>
          </p:nvPr>
        </p:nvSpPr>
        <p:spPr bwMode="auto">
          <a:xfrm>
            <a:off x="6676451" y="4156901"/>
            <a:ext cx="1933575" cy="2719387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任意多边形 15"/>
          <p:cNvSpPr/>
          <p:nvPr>
            <p:custDataLst>
              <p:tags r:id="rId5"/>
            </p:custDataLst>
          </p:nvPr>
        </p:nvSpPr>
        <p:spPr bwMode="auto">
          <a:xfrm>
            <a:off x="6208138" y="3102801"/>
            <a:ext cx="1214438" cy="3773487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45179" y="558833"/>
            <a:ext cx="69697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Applications of Computer Vision</a:t>
            </a:r>
            <a:endParaRPr lang="zh-CN" altLang="en-US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21822" y="4277551"/>
            <a:ext cx="2497122" cy="1026313"/>
            <a:chOff x="1672659" y="2432856"/>
            <a:chExt cx="2221171" cy="912898"/>
          </a:xfrm>
        </p:grpSpPr>
        <p:sp>
          <p:nvSpPr>
            <p:cNvPr id="28" name="文本框 27"/>
            <p:cNvSpPr txBox="1"/>
            <p:nvPr/>
          </p:nvSpPr>
          <p:spPr>
            <a:xfrm>
              <a:off x="1672659" y="2432856"/>
              <a:ext cx="2133781" cy="4095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Medicine</a:t>
              </a:r>
              <a:endParaRPr lang="zh-CN" altLang="en-US" sz="24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885120" y="2751555"/>
              <a:ext cx="20087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diagnosis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covid detection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cancer detection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21775" y="2573821"/>
            <a:ext cx="2398875" cy="569747"/>
            <a:chOff x="1672659" y="2432856"/>
            <a:chExt cx="2133781" cy="506786"/>
          </a:xfrm>
        </p:grpSpPr>
        <p:sp>
          <p:nvSpPr>
            <p:cNvPr id="31" name="文本框 30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Driving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41089" y="2687729"/>
              <a:ext cx="20087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Self Driving Cars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43238" y="2595563"/>
            <a:ext cx="2398875" cy="954557"/>
            <a:chOff x="1672659" y="2432856"/>
            <a:chExt cx="2133781" cy="849072"/>
          </a:xfrm>
        </p:grpSpPr>
        <p:sp>
          <p:nvSpPr>
            <p:cNvPr id="34" name="文本框 33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Manufacturing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41089" y="2687729"/>
              <a:ext cx="20087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Anomaly Detection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Finding Cracks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Geological Sites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778998" y="4156901"/>
            <a:ext cx="2398875" cy="569747"/>
            <a:chOff x="1672659" y="2432856"/>
            <a:chExt cx="2133781" cy="506786"/>
          </a:xfrm>
        </p:grpSpPr>
        <p:sp>
          <p:nvSpPr>
            <p:cNvPr id="37" name="文本框 36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Security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41089" y="2687729"/>
              <a:ext cx="20087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ctr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Face detection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208655" y="14598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42116" y="486460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4262922" y="1154995"/>
            <a:ext cx="3527766" cy="341665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183640" y="5043805"/>
            <a:ext cx="99167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sym typeface="+mn-ea"/>
              </a:rPr>
              <a:t>Image Processing with OpenCV and Pillow</a:t>
            </a:r>
            <a:endParaRPr lang="en-US" altLang="zh-CN" sz="4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506774" y="387925"/>
            <a:ext cx="1340315" cy="1298101"/>
          </a:xfrm>
          <a:prstGeom prst="rect">
            <a:avLst/>
          </a:prstGeom>
        </p:spPr>
      </p:pic>
      <p:sp>
        <p:nvSpPr>
          <p:cNvPr id="8" name="Freeform 44"/>
          <p:cNvSpPr/>
          <p:nvPr/>
        </p:nvSpPr>
        <p:spPr bwMode="auto">
          <a:xfrm>
            <a:off x="6946827" y="3311523"/>
            <a:ext cx="609906" cy="503836"/>
          </a:xfrm>
          <a:custGeom>
            <a:avLst/>
            <a:gdLst>
              <a:gd name="T0" fmla="*/ 161 w 161"/>
              <a:gd name="T1" fmla="*/ 122 h 133"/>
              <a:gd name="T2" fmla="*/ 144 w 161"/>
              <a:gd name="T3" fmla="*/ 133 h 133"/>
              <a:gd name="T4" fmla="*/ 36 w 161"/>
              <a:gd name="T5" fmla="*/ 34 h 133"/>
              <a:gd name="T6" fmla="*/ 28 w 161"/>
              <a:gd name="T7" fmla="*/ 50 h 133"/>
              <a:gd name="T8" fmla="*/ 0 w 161"/>
              <a:gd name="T9" fmla="*/ 3 h 133"/>
              <a:gd name="T10" fmla="*/ 54 w 161"/>
              <a:gd name="T11" fmla="*/ 0 h 133"/>
              <a:gd name="T12" fmla="*/ 45 w 161"/>
              <a:gd name="T13" fmla="*/ 16 h 133"/>
              <a:gd name="T14" fmla="*/ 161 w 161"/>
              <a:gd name="T15" fmla="*/ 12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33">
                <a:moveTo>
                  <a:pt x="161" y="122"/>
                </a:moveTo>
                <a:cubicBezTo>
                  <a:pt x="144" y="133"/>
                  <a:pt x="144" y="133"/>
                  <a:pt x="144" y="133"/>
                </a:cubicBezTo>
                <a:cubicBezTo>
                  <a:pt x="118" y="95"/>
                  <a:pt x="81" y="61"/>
                  <a:pt x="36" y="34"/>
                </a:cubicBezTo>
                <a:cubicBezTo>
                  <a:pt x="28" y="50"/>
                  <a:pt x="28" y="50"/>
                  <a:pt x="28" y="50"/>
                </a:cubicBezTo>
                <a:cubicBezTo>
                  <a:pt x="0" y="3"/>
                  <a:pt x="0" y="3"/>
                  <a:pt x="0" y="3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16"/>
                  <a:pt x="45" y="16"/>
                  <a:pt x="45" y="16"/>
                </a:cubicBezTo>
                <a:cubicBezTo>
                  <a:pt x="94" y="45"/>
                  <a:pt x="133" y="81"/>
                  <a:pt x="161" y="122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61"/>
          <p:cNvSpPr/>
          <p:nvPr/>
        </p:nvSpPr>
        <p:spPr bwMode="auto">
          <a:xfrm>
            <a:off x="6621038" y="5099572"/>
            <a:ext cx="636424" cy="337153"/>
          </a:xfrm>
          <a:custGeom>
            <a:avLst/>
            <a:gdLst>
              <a:gd name="T0" fmla="*/ 168 w 168"/>
              <a:gd name="T1" fmla="*/ 0 h 89"/>
              <a:gd name="T2" fmla="*/ 145 w 168"/>
              <a:gd name="T3" fmla="*/ 50 h 89"/>
              <a:gd name="T4" fmla="*/ 135 w 168"/>
              <a:gd name="T5" fmla="*/ 35 h 89"/>
              <a:gd name="T6" fmla="*/ 5 w 168"/>
              <a:gd name="T7" fmla="*/ 89 h 89"/>
              <a:gd name="T8" fmla="*/ 0 w 168"/>
              <a:gd name="T9" fmla="*/ 70 h 89"/>
              <a:gd name="T10" fmla="*/ 124 w 168"/>
              <a:gd name="T11" fmla="*/ 19 h 89"/>
              <a:gd name="T12" fmla="*/ 114 w 168"/>
              <a:gd name="T13" fmla="*/ 4 h 89"/>
              <a:gd name="T14" fmla="*/ 168 w 168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89">
                <a:moveTo>
                  <a:pt x="168" y="0"/>
                </a:moveTo>
                <a:cubicBezTo>
                  <a:pt x="145" y="50"/>
                  <a:pt x="145" y="50"/>
                  <a:pt x="145" y="50"/>
                </a:cubicBezTo>
                <a:cubicBezTo>
                  <a:pt x="135" y="35"/>
                  <a:pt x="135" y="35"/>
                  <a:pt x="135" y="35"/>
                </a:cubicBezTo>
                <a:cubicBezTo>
                  <a:pt x="96" y="59"/>
                  <a:pt x="53" y="77"/>
                  <a:pt x="5" y="89"/>
                </a:cubicBezTo>
                <a:cubicBezTo>
                  <a:pt x="0" y="70"/>
                  <a:pt x="0" y="70"/>
                  <a:pt x="0" y="70"/>
                </a:cubicBezTo>
                <a:cubicBezTo>
                  <a:pt x="45" y="58"/>
                  <a:pt x="87" y="41"/>
                  <a:pt x="124" y="19"/>
                </a:cubicBezTo>
                <a:cubicBezTo>
                  <a:pt x="114" y="4"/>
                  <a:pt x="114" y="4"/>
                  <a:pt x="114" y="4"/>
                </a:cubicBezTo>
                <a:lnTo>
                  <a:pt x="168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62"/>
          <p:cNvSpPr/>
          <p:nvPr/>
        </p:nvSpPr>
        <p:spPr bwMode="auto">
          <a:xfrm>
            <a:off x="4685249" y="4796512"/>
            <a:ext cx="609906" cy="503836"/>
          </a:xfrm>
          <a:custGeom>
            <a:avLst/>
            <a:gdLst>
              <a:gd name="T0" fmla="*/ 107 w 161"/>
              <a:gd name="T1" fmla="*/ 133 h 133"/>
              <a:gd name="T2" fmla="*/ 116 w 161"/>
              <a:gd name="T3" fmla="*/ 117 h 133"/>
              <a:gd name="T4" fmla="*/ 0 w 161"/>
              <a:gd name="T5" fmla="*/ 11 h 133"/>
              <a:gd name="T6" fmla="*/ 17 w 161"/>
              <a:gd name="T7" fmla="*/ 0 h 133"/>
              <a:gd name="T8" fmla="*/ 125 w 161"/>
              <a:gd name="T9" fmla="*/ 99 h 133"/>
              <a:gd name="T10" fmla="*/ 133 w 161"/>
              <a:gd name="T11" fmla="*/ 84 h 133"/>
              <a:gd name="T12" fmla="*/ 161 w 161"/>
              <a:gd name="T13" fmla="*/ 130 h 133"/>
              <a:gd name="T14" fmla="*/ 107 w 161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33">
                <a:moveTo>
                  <a:pt x="107" y="133"/>
                </a:moveTo>
                <a:cubicBezTo>
                  <a:pt x="116" y="117"/>
                  <a:pt x="116" y="117"/>
                  <a:pt x="116" y="117"/>
                </a:cubicBezTo>
                <a:cubicBezTo>
                  <a:pt x="67" y="89"/>
                  <a:pt x="28" y="52"/>
                  <a:pt x="0" y="11"/>
                </a:cubicBezTo>
                <a:cubicBezTo>
                  <a:pt x="17" y="0"/>
                  <a:pt x="17" y="0"/>
                  <a:pt x="17" y="0"/>
                </a:cubicBezTo>
                <a:cubicBezTo>
                  <a:pt x="43" y="38"/>
                  <a:pt x="80" y="72"/>
                  <a:pt x="125" y="99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61" y="130"/>
                  <a:pt x="161" y="130"/>
                  <a:pt x="161" y="130"/>
                </a:cubicBezTo>
                <a:lnTo>
                  <a:pt x="107" y="133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63"/>
          <p:cNvSpPr/>
          <p:nvPr/>
        </p:nvSpPr>
        <p:spPr bwMode="auto">
          <a:xfrm>
            <a:off x="4992095" y="3175145"/>
            <a:ext cx="628848" cy="333365"/>
          </a:xfrm>
          <a:custGeom>
            <a:avLst/>
            <a:gdLst>
              <a:gd name="T0" fmla="*/ 44 w 166"/>
              <a:gd name="T1" fmla="*/ 70 h 88"/>
              <a:gd name="T2" fmla="*/ 54 w 166"/>
              <a:gd name="T3" fmla="*/ 84 h 88"/>
              <a:gd name="T4" fmla="*/ 0 w 166"/>
              <a:gd name="T5" fmla="*/ 88 h 88"/>
              <a:gd name="T6" fmla="*/ 23 w 166"/>
              <a:gd name="T7" fmla="*/ 38 h 88"/>
              <a:gd name="T8" fmla="*/ 33 w 166"/>
              <a:gd name="T9" fmla="*/ 53 h 88"/>
              <a:gd name="T10" fmla="*/ 161 w 166"/>
              <a:gd name="T11" fmla="*/ 0 h 88"/>
              <a:gd name="T12" fmla="*/ 166 w 166"/>
              <a:gd name="T13" fmla="*/ 20 h 88"/>
              <a:gd name="T14" fmla="*/ 44 w 166"/>
              <a:gd name="T15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88">
                <a:moveTo>
                  <a:pt x="44" y="70"/>
                </a:moveTo>
                <a:cubicBezTo>
                  <a:pt x="54" y="84"/>
                  <a:pt x="54" y="84"/>
                  <a:pt x="54" y="84"/>
                </a:cubicBezTo>
                <a:cubicBezTo>
                  <a:pt x="0" y="88"/>
                  <a:pt x="0" y="88"/>
                  <a:pt x="0" y="88"/>
                </a:cubicBezTo>
                <a:cubicBezTo>
                  <a:pt x="23" y="38"/>
                  <a:pt x="23" y="38"/>
                  <a:pt x="23" y="38"/>
                </a:cubicBezTo>
                <a:cubicBezTo>
                  <a:pt x="33" y="53"/>
                  <a:pt x="33" y="53"/>
                  <a:pt x="33" y="53"/>
                </a:cubicBezTo>
                <a:cubicBezTo>
                  <a:pt x="71" y="30"/>
                  <a:pt x="114" y="12"/>
                  <a:pt x="161" y="0"/>
                </a:cubicBezTo>
                <a:cubicBezTo>
                  <a:pt x="166" y="20"/>
                  <a:pt x="166" y="20"/>
                  <a:pt x="166" y="20"/>
                </a:cubicBezTo>
                <a:cubicBezTo>
                  <a:pt x="121" y="31"/>
                  <a:pt x="81" y="48"/>
                  <a:pt x="44" y="70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Line 64"/>
          <p:cNvSpPr>
            <a:spLocks noChangeShapeType="1"/>
          </p:cNvSpPr>
          <p:nvPr/>
        </p:nvSpPr>
        <p:spPr bwMode="auto">
          <a:xfrm>
            <a:off x="5139836" y="340622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>
            <a:off x="5139836" y="340622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45"/>
          <p:cNvSpPr/>
          <p:nvPr/>
        </p:nvSpPr>
        <p:spPr bwMode="auto">
          <a:xfrm>
            <a:off x="5355766" y="275844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4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30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30 h 363"/>
              <a:gd name="T16" fmla="*/ 394 w 404"/>
              <a:gd name="T17" fmla="*/ 152 h 363"/>
              <a:gd name="T18" fmla="*/ 394 w 404"/>
              <a:gd name="T19" fmla="*/ 211 h 363"/>
              <a:gd name="T20" fmla="*/ 324 w 404"/>
              <a:gd name="T21" fmla="*/ 334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4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9"/>
                  <a:pt x="10" y="152"/>
                </a:cubicBezTo>
                <a:cubicBezTo>
                  <a:pt x="80" y="30"/>
                  <a:pt x="80" y="30"/>
                  <a:pt x="80" y="30"/>
                </a:cubicBezTo>
                <a:cubicBezTo>
                  <a:pt x="90" y="14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1" y="0"/>
                  <a:pt x="314" y="14"/>
                  <a:pt x="324" y="30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404" y="169"/>
                  <a:pt x="404" y="195"/>
                  <a:pt x="394" y="211"/>
                </a:cubicBezTo>
                <a:cubicBezTo>
                  <a:pt x="324" y="334"/>
                  <a:pt x="324" y="334"/>
                  <a:pt x="324" y="334"/>
                </a:cubicBezTo>
                <a:cubicBezTo>
                  <a:pt x="314" y="350"/>
                  <a:pt x="291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6"/>
          <p:cNvSpPr/>
          <p:nvPr/>
        </p:nvSpPr>
        <p:spPr bwMode="auto">
          <a:xfrm>
            <a:off x="5355766" y="447830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3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29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29 h 363"/>
              <a:gd name="T16" fmla="*/ 394 w 404"/>
              <a:gd name="T17" fmla="*/ 152 h 363"/>
              <a:gd name="T18" fmla="*/ 394 w 404"/>
              <a:gd name="T19" fmla="*/ 211 h 363"/>
              <a:gd name="T20" fmla="*/ 324 w 404"/>
              <a:gd name="T21" fmla="*/ 333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3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8"/>
                  <a:pt x="10" y="152"/>
                </a:cubicBezTo>
                <a:cubicBezTo>
                  <a:pt x="80" y="29"/>
                  <a:pt x="80" y="29"/>
                  <a:pt x="80" y="29"/>
                </a:cubicBezTo>
                <a:cubicBezTo>
                  <a:pt x="90" y="13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1" y="0"/>
                  <a:pt x="314" y="13"/>
                  <a:pt x="324" y="29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404" y="168"/>
                  <a:pt x="404" y="195"/>
                  <a:pt x="394" y="211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314" y="350"/>
                  <a:pt x="291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47"/>
          <p:cNvSpPr/>
          <p:nvPr/>
        </p:nvSpPr>
        <p:spPr bwMode="auto">
          <a:xfrm>
            <a:off x="3866988" y="361837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4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30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30 h 363"/>
              <a:gd name="T16" fmla="*/ 395 w 404"/>
              <a:gd name="T17" fmla="*/ 152 h 363"/>
              <a:gd name="T18" fmla="*/ 395 w 404"/>
              <a:gd name="T19" fmla="*/ 211 h 363"/>
              <a:gd name="T20" fmla="*/ 324 w 404"/>
              <a:gd name="T21" fmla="*/ 334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4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8"/>
                  <a:pt x="10" y="152"/>
                </a:cubicBezTo>
                <a:cubicBezTo>
                  <a:pt x="80" y="30"/>
                  <a:pt x="80" y="30"/>
                  <a:pt x="80" y="30"/>
                </a:cubicBezTo>
                <a:cubicBezTo>
                  <a:pt x="90" y="13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2" y="0"/>
                  <a:pt x="315" y="13"/>
                  <a:pt x="324" y="30"/>
                </a:cubicBezTo>
                <a:cubicBezTo>
                  <a:pt x="395" y="152"/>
                  <a:pt x="395" y="152"/>
                  <a:pt x="395" y="152"/>
                </a:cubicBezTo>
                <a:cubicBezTo>
                  <a:pt x="404" y="168"/>
                  <a:pt x="404" y="195"/>
                  <a:pt x="395" y="211"/>
                </a:cubicBezTo>
                <a:cubicBezTo>
                  <a:pt x="324" y="334"/>
                  <a:pt x="324" y="334"/>
                  <a:pt x="324" y="334"/>
                </a:cubicBezTo>
                <a:cubicBezTo>
                  <a:pt x="315" y="350"/>
                  <a:pt x="292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48"/>
          <p:cNvSpPr/>
          <p:nvPr/>
        </p:nvSpPr>
        <p:spPr bwMode="auto">
          <a:xfrm>
            <a:off x="6844544" y="3618370"/>
            <a:ext cx="1530448" cy="1375131"/>
          </a:xfrm>
          <a:custGeom>
            <a:avLst/>
            <a:gdLst>
              <a:gd name="T0" fmla="*/ 273 w 404"/>
              <a:gd name="T1" fmla="*/ 363 h 363"/>
              <a:gd name="T2" fmla="*/ 324 w 404"/>
              <a:gd name="T3" fmla="*/ 334 h 363"/>
              <a:gd name="T4" fmla="*/ 394 w 404"/>
              <a:gd name="T5" fmla="*/ 211 h 363"/>
              <a:gd name="T6" fmla="*/ 394 w 404"/>
              <a:gd name="T7" fmla="*/ 152 h 363"/>
              <a:gd name="T8" fmla="*/ 324 w 404"/>
              <a:gd name="T9" fmla="*/ 30 h 363"/>
              <a:gd name="T10" fmla="*/ 273 w 404"/>
              <a:gd name="T11" fmla="*/ 0 h 363"/>
              <a:gd name="T12" fmla="*/ 131 w 404"/>
              <a:gd name="T13" fmla="*/ 0 h 363"/>
              <a:gd name="T14" fmla="*/ 80 w 404"/>
              <a:gd name="T15" fmla="*/ 30 h 363"/>
              <a:gd name="T16" fmla="*/ 9 w 404"/>
              <a:gd name="T17" fmla="*/ 152 h 363"/>
              <a:gd name="T18" fmla="*/ 9 w 404"/>
              <a:gd name="T19" fmla="*/ 211 h 363"/>
              <a:gd name="T20" fmla="*/ 80 w 404"/>
              <a:gd name="T21" fmla="*/ 334 h 363"/>
              <a:gd name="T22" fmla="*/ 131 w 404"/>
              <a:gd name="T23" fmla="*/ 363 h 363"/>
              <a:gd name="T24" fmla="*/ 273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273" y="363"/>
                </a:moveTo>
                <a:cubicBezTo>
                  <a:pt x="291" y="363"/>
                  <a:pt x="314" y="350"/>
                  <a:pt x="324" y="334"/>
                </a:cubicBezTo>
                <a:cubicBezTo>
                  <a:pt x="394" y="211"/>
                  <a:pt x="394" y="211"/>
                  <a:pt x="394" y="211"/>
                </a:cubicBezTo>
                <a:cubicBezTo>
                  <a:pt x="404" y="195"/>
                  <a:pt x="404" y="168"/>
                  <a:pt x="394" y="152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14" y="13"/>
                  <a:pt x="291" y="0"/>
                  <a:pt x="27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2" y="0"/>
                  <a:pt x="89" y="13"/>
                  <a:pt x="80" y="30"/>
                </a:cubicBezTo>
                <a:cubicBezTo>
                  <a:pt x="9" y="152"/>
                  <a:pt x="9" y="152"/>
                  <a:pt x="9" y="152"/>
                </a:cubicBezTo>
                <a:cubicBezTo>
                  <a:pt x="0" y="168"/>
                  <a:pt x="0" y="195"/>
                  <a:pt x="9" y="211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9" y="350"/>
                  <a:pt x="112" y="363"/>
                  <a:pt x="131" y="363"/>
                </a:cubicBezTo>
                <a:lnTo>
                  <a:pt x="273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57"/>
          <p:cNvSpPr>
            <a:spLocks noEditPoints="1"/>
          </p:cNvSpPr>
          <p:nvPr/>
        </p:nvSpPr>
        <p:spPr bwMode="auto">
          <a:xfrm>
            <a:off x="5814144" y="3133474"/>
            <a:ext cx="617483" cy="621271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58"/>
          <p:cNvSpPr>
            <a:spLocks noEditPoints="1"/>
          </p:cNvSpPr>
          <p:nvPr/>
        </p:nvSpPr>
        <p:spPr bwMode="auto">
          <a:xfrm>
            <a:off x="4420071" y="3997193"/>
            <a:ext cx="424283" cy="61369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59"/>
          <p:cNvSpPr>
            <a:spLocks noEditPoints="1"/>
          </p:cNvSpPr>
          <p:nvPr/>
        </p:nvSpPr>
        <p:spPr bwMode="auto">
          <a:xfrm>
            <a:off x="5840660" y="4929101"/>
            <a:ext cx="560659" cy="473530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60"/>
          <p:cNvSpPr>
            <a:spLocks noEditPoints="1"/>
          </p:cNvSpPr>
          <p:nvPr/>
        </p:nvSpPr>
        <p:spPr bwMode="auto">
          <a:xfrm>
            <a:off x="7371109" y="3978253"/>
            <a:ext cx="477318" cy="602330"/>
          </a:xfrm>
          <a:custGeom>
            <a:avLst/>
            <a:gdLst>
              <a:gd name="T0" fmla="*/ 180 w 252"/>
              <a:gd name="T1" fmla="*/ 54 h 318"/>
              <a:gd name="T2" fmla="*/ 42 w 252"/>
              <a:gd name="T3" fmla="*/ 54 h 318"/>
              <a:gd name="T4" fmla="*/ 42 w 252"/>
              <a:gd name="T5" fmla="*/ 72 h 318"/>
              <a:gd name="T6" fmla="*/ 180 w 252"/>
              <a:gd name="T7" fmla="*/ 72 h 318"/>
              <a:gd name="T8" fmla="*/ 180 w 252"/>
              <a:gd name="T9" fmla="*/ 54 h 318"/>
              <a:gd name="T10" fmla="*/ 180 w 252"/>
              <a:gd name="T11" fmla="*/ 130 h 318"/>
              <a:gd name="T12" fmla="*/ 42 w 252"/>
              <a:gd name="T13" fmla="*/ 130 h 318"/>
              <a:gd name="T14" fmla="*/ 42 w 252"/>
              <a:gd name="T15" fmla="*/ 150 h 318"/>
              <a:gd name="T16" fmla="*/ 180 w 252"/>
              <a:gd name="T17" fmla="*/ 150 h 318"/>
              <a:gd name="T18" fmla="*/ 180 w 252"/>
              <a:gd name="T19" fmla="*/ 130 h 318"/>
              <a:gd name="T20" fmla="*/ 180 w 252"/>
              <a:gd name="T21" fmla="*/ 92 h 318"/>
              <a:gd name="T22" fmla="*/ 42 w 252"/>
              <a:gd name="T23" fmla="*/ 92 h 318"/>
              <a:gd name="T24" fmla="*/ 42 w 252"/>
              <a:gd name="T25" fmla="*/ 112 h 318"/>
              <a:gd name="T26" fmla="*/ 180 w 252"/>
              <a:gd name="T27" fmla="*/ 112 h 318"/>
              <a:gd name="T28" fmla="*/ 180 w 252"/>
              <a:gd name="T29" fmla="*/ 92 h 318"/>
              <a:gd name="T30" fmla="*/ 42 w 252"/>
              <a:gd name="T31" fmla="*/ 190 h 318"/>
              <a:gd name="T32" fmla="*/ 112 w 252"/>
              <a:gd name="T33" fmla="*/ 190 h 318"/>
              <a:gd name="T34" fmla="*/ 112 w 252"/>
              <a:gd name="T35" fmla="*/ 170 h 318"/>
              <a:gd name="T36" fmla="*/ 42 w 252"/>
              <a:gd name="T37" fmla="*/ 170 h 318"/>
              <a:gd name="T38" fmla="*/ 42 w 252"/>
              <a:gd name="T39" fmla="*/ 190 h 318"/>
              <a:gd name="T40" fmla="*/ 224 w 252"/>
              <a:gd name="T41" fmla="*/ 28 h 318"/>
              <a:gd name="T42" fmla="*/ 224 w 252"/>
              <a:gd name="T43" fmla="*/ 0 h 318"/>
              <a:gd name="T44" fmla="*/ 0 w 252"/>
              <a:gd name="T45" fmla="*/ 0 h 318"/>
              <a:gd name="T46" fmla="*/ 0 w 252"/>
              <a:gd name="T47" fmla="*/ 290 h 318"/>
              <a:gd name="T48" fmla="*/ 28 w 252"/>
              <a:gd name="T49" fmla="*/ 290 h 318"/>
              <a:gd name="T50" fmla="*/ 28 w 252"/>
              <a:gd name="T51" fmla="*/ 318 h 318"/>
              <a:gd name="T52" fmla="*/ 252 w 252"/>
              <a:gd name="T53" fmla="*/ 318 h 318"/>
              <a:gd name="T54" fmla="*/ 252 w 252"/>
              <a:gd name="T55" fmla="*/ 28 h 318"/>
              <a:gd name="T56" fmla="*/ 224 w 252"/>
              <a:gd name="T57" fmla="*/ 28 h 318"/>
              <a:gd name="T58" fmla="*/ 14 w 252"/>
              <a:gd name="T59" fmla="*/ 274 h 318"/>
              <a:gd name="T60" fmla="*/ 14 w 252"/>
              <a:gd name="T61" fmla="*/ 16 h 318"/>
              <a:gd name="T62" fmla="*/ 208 w 252"/>
              <a:gd name="T63" fmla="*/ 16 h 318"/>
              <a:gd name="T64" fmla="*/ 208 w 252"/>
              <a:gd name="T65" fmla="*/ 208 h 318"/>
              <a:gd name="T66" fmla="*/ 142 w 252"/>
              <a:gd name="T67" fmla="*/ 208 h 318"/>
              <a:gd name="T68" fmla="*/ 142 w 252"/>
              <a:gd name="T69" fmla="*/ 274 h 318"/>
              <a:gd name="T70" fmla="*/ 14 w 252"/>
              <a:gd name="T71" fmla="*/ 274 h 318"/>
              <a:gd name="T72" fmla="*/ 236 w 252"/>
              <a:gd name="T73" fmla="*/ 302 h 318"/>
              <a:gd name="T74" fmla="*/ 42 w 252"/>
              <a:gd name="T75" fmla="*/ 302 h 318"/>
              <a:gd name="T76" fmla="*/ 42 w 252"/>
              <a:gd name="T77" fmla="*/ 290 h 318"/>
              <a:gd name="T78" fmla="*/ 150 w 252"/>
              <a:gd name="T79" fmla="*/ 290 h 318"/>
              <a:gd name="T80" fmla="*/ 224 w 252"/>
              <a:gd name="T81" fmla="*/ 216 h 318"/>
              <a:gd name="T82" fmla="*/ 224 w 252"/>
              <a:gd name="T83" fmla="*/ 44 h 318"/>
              <a:gd name="T84" fmla="*/ 236 w 252"/>
              <a:gd name="T85" fmla="*/ 44 h 318"/>
              <a:gd name="T86" fmla="*/ 236 w 252"/>
              <a:gd name="T87" fmla="*/ 30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2" h="318">
                <a:moveTo>
                  <a:pt x="180" y="54"/>
                </a:moveTo>
                <a:lnTo>
                  <a:pt x="42" y="54"/>
                </a:lnTo>
                <a:lnTo>
                  <a:pt x="42" y="72"/>
                </a:lnTo>
                <a:lnTo>
                  <a:pt x="180" y="72"/>
                </a:lnTo>
                <a:lnTo>
                  <a:pt x="180" y="54"/>
                </a:lnTo>
                <a:close/>
                <a:moveTo>
                  <a:pt x="180" y="130"/>
                </a:moveTo>
                <a:lnTo>
                  <a:pt x="42" y="130"/>
                </a:lnTo>
                <a:lnTo>
                  <a:pt x="42" y="150"/>
                </a:lnTo>
                <a:lnTo>
                  <a:pt x="180" y="150"/>
                </a:lnTo>
                <a:lnTo>
                  <a:pt x="180" y="130"/>
                </a:lnTo>
                <a:close/>
                <a:moveTo>
                  <a:pt x="180" y="92"/>
                </a:moveTo>
                <a:lnTo>
                  <a:pt x="42" y="92"/>
                </a:lnTo>
                <a:lnTo>
                  <a:pt x="42" y="112"/>
                </a:lnTo>
                <a:lnTo>
                  <a:pt x="180" y="112"/>
                </a:lnTo>
                <a:lnTo>
                  <a:pt x="180" y="92"/>
                </a:lnTo>
                <a:close/>
                <a:moveTo>
                  <a:pt x="42" y="190"/>
                </a:moveTo>
                <a:lnTo>
                  <a:pt x="112" y="190"/>
                </a:lnTo>
                <a:lnTo>
                  <a:pt x="112" y="170"/>
                </a:lnTo>
                <a:lnTo>
                  <a:pt x="42" y="170"/>
                </a:lnTo>
                <a:lnTo>
                  <a:pt x="42" y="190"/>
                </a:lnTo>
                <a:close/>
                <a:moveTo>
                  <a:pt x="224" y="28"/>
                </a:moveTo>
                <a:lnTo>
                  <a:pt x="224" y="0"/>
                </a:lnTo>
                <a:lnTo>
                  <a:pt x="0" y="0"/>
                </a:lnTo>
                <a:lnTo>
                  <a:pt x="0" y="290"/>
                </a:lnTo>
                <a:lnTo>
                  <a:pt x="28" y="290"/>
                </a:lnTo>
                <a:lnTo>
                  <a:pt x="28" y="318"/>
                </a:lnTo>
                <a:lnTo>
                  <a:pt x="252" y="318"/>
                </a:lnTo>
                <a:lnTo>
                  <a:pt x="252" y="28"/>
                </a:lnTo>
                <a:lnTo>
                  <a:pt x="224" y="28"/>
                </a:lnTo>
                <a:close/>
                <a:moveTo>
                  <a:pt x="14" y="274"/>
                </a:moveTo>
                <a:lnTo>
                  <a:pt x="14" y="16"/>
                </a:lnTo>
                <a:lnTo>
                  <a:pt x="208" y="16"/>
                </a:lnTo>
                <a:lnTo>
                  <a:pt x="208" y="208"/>
                </a:lnTo>
                <a:lnTo>
                  <a:pt x="142" y="208"/>
                </a:lnTo>
                <a:lnTo>
                  <a:pt x="142" y="274"/>
                </a:lnTo>
                <a:lnTo>
                  <a:pt x="14" y="274"/>
                </a:lnTo>
                <a:close/>
                <a:moveTo>
                  <a:pt x="236" y="302"/>
                </a:moveTo>
                <a:lnTo>
                  <a:pt x="42" y="302"/>
                </a:lnTo>
                <a:lnTo>
                  <a:pt x="42" y="290"/>
                </a:lnTo>
                <a:lnTo>
                  <a:pt x="150" y="290"/>
                </a:lnTo>
                <a:lnTo>
                  <a:pt x="224" y="216"/>
                </a:lnTo>
                <a:lnTo>
                  <a:pt x="224" y="44"/>
                </a:lnTo>
                <a:lnTo>
                  <a:pt x="236" y="44"/>
                </a:lnTo>
                <a:lnTo>
                  <a:pt x="236" y="302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45179" y="558833"/>
            <a:ext cx="37782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Pillow &amp; OpenCV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31394" y="2618341"/>
            <a:ext cx="2398875" cy="1339367"/>
            <a:chOff x="1672659" y="2432856"/>
            <a:chExt cx="2133781" cy="1191358"/>
          </a:xfrm>
        </p:grpSpPr>
        <p:sp>
          <p:nvSpPr>
            <p:cNvPr id="37" name="文本框 36"/>
            <p:cNvSpPr txBox="1"/>
            <p:nvPr/>
          </p:nvSpPr>
          <p:spPr>
            <a:xfrm>
              <a:off x="1672659" y="2432856"/>
              <a:ext cx="2133781" cy="4095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Image Processing</a:t>
              </a:r>
              <a:endParaRPr lang="zh-CN" altLang="en-US" sz="24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41089" y="2687729"/>
              <a:ext cx="2008710" cy="936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method to perform some operations on an image, in order to get an enhanced image or to extract some useful information from it.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4815" y="2605565"/>
            <a:ext cx="2893695" cy="1339367"/>
            <a:chOff x="1672659" y="2432856"/>
            <a:chExt cx="2573920" cy="1191358"/>
          </a:xfrm>
        </p:grpSpPr>
        <p:sp>
          <p:nvSpPr>
            <p:cNvPr id="40" name="文本框 39"/>
            <p:cNvSpPr txBox="1"/>
            <p:nvPr/>
          </p:nvSpPr>
          <p:spPr>
            <a:xfrm>
              <a:off x="1672659" y="2432856"/>
              <a:ext cx="2573920" cy="4095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Pillow(PIL)</a:t>
              </a:r>
              <a:endParaRPr lang="en-US" altLang="zh-CN" sz="24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41089" y="2687729"/>
              <a:ext cx="2008710" cy="936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PIL (Python Imaging Library) adds many image processing features to Python. Pillow is a fork of PIL that adds some user-friendly features.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6585" y="4685030"/>
            <a:ext cx="3250565" cy="1724108"/>
            <a:chOff x="1672659" y="2432856"/>
            <a:chExt cx="2528169" cy="1533949"/>
          </a:xfrm>
        </p:grpSpPr>
        <p:sp>
          <p:nvSpPr>
            <p:cNvPr id="43" name="文本框 42"/>
            <p:cNvSpPr txBox="1"/>
            <p:nvPr/>
          </p:nvSpPr>
          <p:spPr>
            <a:xfrm>
              <a:off x="1672659" y="2432856"/>
              <a:ext cx="2528169" cy="409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Manipulating Images</a:t>
              </a:r>
              <a:endParaRPr lang="en-US" altLang="zh-CN" sz="24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41089" y="2687729"/>
              <a:ext cx="2008710" cy="12790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cropping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changing image pixels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171450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pixel transformation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628650" lvl="1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intensity transformation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628650" lvl="1" indent="-1714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segmentation and thresholding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738576" y="4796685"/>
            <a:ext cx="2398875" cy="1339367"/>
            <a:chOff x="1672659" y="2432856"/>
            <a:chExt cx="2133781" cy="1191358"/>
          </a:xfrm>
        </p:grpSpPr>
        <p:sp>
          <p:nvSpPr>
            <p:cNvPr id="46" name="文本框 45"/>
            <p:cNvSpPr txBox="1"/>
            <p:nvPr/>
          </p:nvSpPr>
          <p:spPr>
            <a:xfrm>
              <a:off x="1672659" y="2432856"/>
              <a:ext cx="2133781" cy="4095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OpenCV(cv2)</a:t>
              </a:r>
              <a:endParaRPr lang="zh-CN" altLang="en-US" sz="24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741089" y="2687729"/>
              <a:ext cx="2008710" cy="9364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OpenCV (Open Source Computer Vision Library) is an open source computer vision and machine learning software library.</a:t>
              </a:r>
              <a:endPara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42116" y="486460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4306" y="5157564"/>
            <a:ext cx="90258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Machine Learning Image Classification</a:t>
            </a:r>
            <a:endParaRPr lang="en-US" altLang="zh-CN" sz="4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3" t="12207" r="15212" b="74836"/>
          <a:stretch>
            <a:fillRect/>
          </a:stretch>
        </p:blipFill>
        <p:spPr>
          <a:xfrm>
            <a:off x="3440000" y="1601563"/>
            <a:ext cx="5294504" cy="297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98803" y="-1459832"/>
            <a:ext cx="1098965" cy="1260529"/>
          </a:xfrm>
          <a:prstGeom prst="rect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197768" y="1426464"/>
            <a:ext cx="432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3" t="12207" r="15212" b="74836"/>
          <a:stretch>
            <a:fillRect/>
          </a:stretch>
        </p:blipFill>
        <p:spPr>
          <a:xfrm>
            <a:off x="234059" y="518167"/>
            <a:ext cx="1835693" cy="1029779"/>
          </a:xfrm>
          <a:prstGeom prst="rect">
            <a:avLst/>
          </a:prstGeom>
        </p:spPr>
      </p:pic>
      <p:sp>
        <p:nvSpPr>
          <p:cNvPr id="10" name="PA_椭圆 5"/>
          <p:cNvSpPr/>
          <p:nvPr>
            <p:custDataLst>
              <p:tags r:id="rId2"/>
            </p:custDataLst>
          </p:nvPr>
        </p:nvSpPr>
        <p:spPr>
          <a:xfrm>
            <a:off x="5190988" y="3214542"/>
            <a:ext cx="1819196" cy="1819195"/>
          </a:xfrm>
          <a:prstGeom prst="ellipse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任意多边形 44"/>
          <p:cNvSpPr/>
          <p:nvPr>
            <p:custDataLst>
              <p:tags r:id="rId3"/>
            </p:custDataLst>
          </p:nvPr>
        </p:nvSpPr>
        <p:spPr>
          <a:xfrm>
            <a:off x="1498105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825272 h 1952352"/>
              <a:gd name="connsiteX4" fmla="*/ 5136284 w 5225694"/>
              <a:gd name="connsiteY4" fmla="*/ 838917 h 1952352"/>
              <a:gd name="connsiteX5" fmla="*/ 4126117 w 5225694"/>
              <a:gd name="connsiteY5" fmla="*/ 1849083 h 1952352"/>
              <a:gd name="connsiteX6" fmla="*/ 411570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825272"/>
                </a:lnTo>
                <a:lnTo>
                  <a:pt x="5136284" y="838917"/>
                </a:lnTo>
                <a:cubicBezTo>
                  <a:pt x="4629239" y="942674"/>
                  <a:pt x="4229874" y="1342039"/>
                  <a:pt x="4126117" y="1849083"/>
                </a:cubicBezTo>
                <a:lnTo>
                  <a:pt x="4115707" y="1952352"/>
                </a:ln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任意多边形 45"/>
          <p:cNvSpPr/>
          <p:nvPr>
            <p:custDataLst>
              <p:tags r:id="rId4"/>
            </p:custDataLst>
          </p:nvPr>
        </p:nvSpPr>
        <p:spPr>
          <a:xfrm>
            <a:off x="6247423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1109988 w 5225694"/>
              <a:gd name="connsiteY5" fmla="*/ 1952352 h 1952352"/>
              <a:gd name="connsiteX6" fmla="*/ 1099577 w 5225694"/>
              <a:gd name="connsiteY6" fmla="*/ 1849083 h 1952352"/>
              <a:gd name="connsiteX7" fmla="*/ 89411 w 5225694"/>
              <a:gd name="connsiteY7" fmla="*/ 838917 h 1952352"/>
              <a:gd name="connsiteX8" fmla="*/ 0 w 5225694"/>
              <a:gd name="connsiteY8" fmla="*/ 825272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1109988" y="1952352"/>
                </a:lnTo>
                <a:lnTo>
                  <a:pt x="1099577" y="1849083"/>
                </a:lnTo>
                <a:cubicBezTo>
                  <a:pt x="995821" y="1342039"/>
                  <a:pt x="596456" y="942674"/>
                  <a:pt x="89411" y="838917"/>
                </a:cubicBezTo>
                <a:lnTo>
                  <a:pt x="0" y="825272"/>
                </a:ln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任意多边形 47"/>
          <p:cNvSpPr/>
          <p:nvPr>
            <p:custDataLst>
              <p:tags r:id="rId5"/>
            </p:custDataLst>
          </p:nvPr>
        </p:nvSpPr>
        <p:spPr>
          <a:xfrm>
            <a:off x="1498105" y="42591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4115707 w 5225694"/>
              <a:gd name="connsiteY1" fmla="*/ 0 h 1952352"/>
              <a:gd name="connsiteX2" fmla="*/ 4126117 w 5225694"/>
              <a:gd name="connsiteY2" fmla="*/ 103268 h 1952352"/>
              <a:gd name="connsiteX3" fmla="*/ 5136284 w 5225694"/>
              <a:gd name="connsiteY3" fmla="*/ 1113434 h 1952352"/>
              <a:gd name="connsiteX4" fmla="*/ 5225694 w 5225694"/>
              <a:gd name="connsiteY4" fmla="*/ 1127080 h 1952352"/>
              <a:gd name="connsiteX5" fmla="*/ 5225694 w 5225694"/>
              <a:gd name="connsiteY5" fmla="*/ 1746145 h 1952352"/>
              <a:gd name="connsiteX6" fmla="*/ 501948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4115707" y="0"/>
                </a:lnTo>
                <a:lnTo>
                  <a:pt x="4126117" y="103268"/>
                </a:lnTo>
                <a:cubicBezTo>
                  <a:pt x="4229874" y="610313"/>
                  <a:pt x="4629239" y="1009678"/>
                  <a:pt x="5136284" y="1113434"/>
                </a:cubicBezTo>
                <a:lnTo>
                  <a:pt x="5225694" y="1127080"/>
                </a:ln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任意多边形 46"/>
          <p:cNvSpPr/>
          <p:nvPr>
            <p:custDataLst>
              <p:tags r:id="rId6"/>
            </p:custDataLst>
          </p:nvPr>
        </p:nvSpPr>
        <p:spPr>
          <a:xfrm>
            <a:off x="6247423" y="4259162"/>
            <a:ext cx="4455643" cy="1664656"/>
          </a:xfrm>
          <a:custGeom>
            <a:avLst/>
            <a:gdLst>
              <a:gd name="connsiteX0" fmla="*/ 110998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206207 w 5225694"/>
              <a:gd name="connsiteY5" fmla="*/ 1952352 h 1952352"/>
              <a:gd name="connsiteX6" fmla="*/ 0 w 5225694"/>
              <a:gd name="connsiteY6" fmla="*/ 1746145 h 1952352"/>
              <a:gd name="connsiteX7" fmla="*/ 0 w 5225694"/>
              <a:gd name="connsiteY7" fmla="*/ 1127080 h 1952352"/>
              <a:gd name="connsiteX8" fmla="*/ 89411 w 5225694"/>
              <a:gd name="connsiteY8" fmla="*/ 1113434 h 1952352"/>
              <a:gd name="connsiteX9" fmla="*/ 1099577 w 5225694"/>
              <a:gd name="connsiteY9" fmla="*/ 103268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5694" h="1952352">
                <a:moveTo>
                  <a:pt x="110998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1127080"/>
                </a:lnTo>
                <a:lnTo>
                  <a:pt x="89411" y="1113434"/>
                </a:lnTo>
                <a:cubicBezTo>
                  <a:pt x="596456" y="1009678"/>
                  <a:pt x="995821" y="610313"/>
                  <a:pt x="1099577" y="103268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045179" y="558833"/>
            <a:ext cx="6286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KNN/ Linear Classifier/ SVMs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965155" y="2561009"/>
            <a:ext cx="3078995" cy="1175593"/>
            <a:chOff x="1390594" y="2432856"/>
            <a:chExt cx="2738743" cy="1045682"/>
          </a:xfrm>
        </p:grpSpPr>
        <p:sp>
          <p:nvSpPr>
            <p:cNvPr id="30" name="文本框 29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KNN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90594" y="2742002"/>
              <a:ext cx="2738743" cy="7365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K - classes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simplest classification problem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DON’T USE IN PRACTICE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0512" y="4503177"/>
            <a:ext cx="3078995" cy="1175593"/>
            <a:chOff x="1390594" y="2432856"/>
            <a:chExt cx="2738743" cy="1045682"/>
          </a:xfrm>
        </p:grpSpPr>
        <p:sp>
          <p:nvSpPr>
            <p:cNvPr id="33" name="文本框 32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Linear Classifier</a:t>
              </a:r>
              <a:endParaRPr lang="en-US" altLang="zh-CN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90594" y="2742002"/>
              <a:ext cx="2738743" cy="7365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Logistic Regression, Cross-Entropy loss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Softmax for multiclass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Linear Decision Boundary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97535" y="2561009"/>
            <a:ext cx="3078995" cy="1421338"/>
            <a:chOff x="1390594" y="2432856"/>
            <a:chExt cx="2738743" cy="1264271"/>
          </a:xfrm>
        </p:grpSpPr>
        <p:sp>
          <p:nvSpPr>
            <p:cNvPr id="36" name="文本框 35"/>
            <p:cNvSpPr txBox="1"/>
            <p:nvPr/>
          </p:nvSpPr>
          <p:spPr>
            <a:xfrm>
              <a:off x="1672659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SVMs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90594" y="2742002"/>
              <a:ext cx="2738743" cy="9551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non linearly separable, feature cross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best fit line , maximize margin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min(W’W)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202892" y="4503177"/>
            <a:ext cx="3078995" cy="1175593"/>
            <a:chOff x="1390594" y="2432856"/>
            <a:chExt cx="2738743" cy="1045682"/>
          </a:xfrm>
        </p:grpSpPr>
        <p:sp>
          <p:nvSpPr>
            <p:cNvPr id="39" name="文本框 38"/>
            <p:cNvSpPr txBox="1"/>
            <p:nvPr/>
          </p:nvSpPr>
          <p:spPr>
            <a:xfrm>
              <a:off x="1668140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Soft-Margin SVMs</a:t>
              </a:r>
              <a:endParaRPr lang="zh-CN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90594" y="2742002"/>
              <a:ext cx="2738743" cy="7365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Non linearly separable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allow some samples to be misclassified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use regularization parameter , C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959510" y="3660469"/>
            <a:ext cx="239887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rgbClr val="28232A"/>
                </a:solidFill>
                <a:latin typeface="Calibri" panose="020F0502020204030204" pitchFamily="34" charset="0"/>
              </a:rPr>
              <a:t>ML</a:t>
            </a:r>
            <a:endParaRPr lang="en-US" altLang="zh-CN" sz="2800" b="1" dirty="0">
              <a:solidFill>
                <a:srgbClr val="28232A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2800" b="1" dirty="0">
                <a:solidFill>
                  <a:srgbClr val="28232A"/>
                </a:solidFill>
                <a:latin typeface="Calibri" panose="020F0502020204030204" pitchFamily="34" charset="0"/>
              </a:rPr>
              <a:t>Methods</a:t>
            </a:r>
            <a:endParaRPr lang="en-US" altLang="zh-CN" sz="2800" b="1" dirty="0">
              <a:solidFill>
                <a:srgbClr val="28232A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Presentation</Application>
  <PresentationFormat>宽屏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张海山锐线体2.0</vt:lpstr>
      <vt:lpstr>Kartika</vt:lpstr>
      <vt:lpstr>Calibri</vt:lpstr>
      <vt:lpstr>方正兰亭超细黑简体</vt:lpstr>
      <vt:lpstr>Aharoni</vt:lpstr>
      <vt:lpstr>Microsoft YaHei</vt:lpstr>
      <vt:lpstr>Arial Unicode MS</vt:lpstr>
      <vt:lpstr>等线 Light</vt:lpstr>
      <vt:lpstr>等线</vt:lpstr>
      <vt:lpstr>PMingLiU-ExtB</vt:lpstr>
      <vt:lpstr>Yu Gothic UI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deepankarSharma2003</cp:lastModifiedBy>
  <cp:revision>70</cp:revision>
  <dcterms:created xsi:type="dcterms:W3CDTF">2018-04-19T07:28:00Z</dcterms:created>
  <dcterms:modified xsi:type="dcterms:W3CDTF">2022-06-05T18:01:19Z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4EDA240FD44F47B9B88A6A78E58A0B87</vt:lpwstr>
  </property>
  <property fmtid="{D5CDD505-2E9C-101B-9397-08002B2CF9AE}" pid="3" name="KSOProductBuildVer">
    <vt:lpwstr>1033-11.2.0.11130</vt:lpwstr>
  </property>
</Properties>
</file>