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6" r:id="rId3"/>
    <p:sldId id="257" r:id="rId4"/>
    <p:sldId id="258" r:id="rId5"/>
    <p:sldId id="259" r:id="rId6"/>
    <p:sldId id="272" r:id="rId7"/>
    <p:sldId id="260" r:id="rId8"/>
    <p:sldId id="261" r:id="rId9"/>
    <p:sldId id="262" r:id="rId10"/>
    <p:sldId id="263" r:id="rId11"/>
    <p:sldId id="264" r:id="rId12"/>
    <p:sldId id="266" r:id="rId13"/>
    <p:sldId id="265" r:id="rId14"/>
    <p:sldId id="267" r:id="rId15"/>
    <p:sldId id="268" r:id="rId16"/>
    <p:sldId id="269" r:id="rId17"/>
    <p:sldId id="270" r:id="rId18"/>
    <p:sldId id="294" r:id="rId19"/>
    <p:sldId id="293" r:id="rId20"/>
    <p:sldId id="271" r:id="rId21"/>
    <p:sldId id="277" r:id="rId22"/>
    <p:sldId id="273" r:id="rId23"/>
    <p:sldId id="274" r:id="rId24"/>
    <p:sldId id="275" r:id="rId25"/>
    <p:sldId id="276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4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 /><Relationship Id="rId1" Type="http://schemas.openxmlformats.org/officeDocument/2006/relationships/themeOverride" Target="../theme/themeOverride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E58087-E3E3-4286-8729-491C6D4BC455}"/>
              </a:ext>
            </a:extLst>
          </p:cNvPr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36DD34-FAF2-4B5A-91EA-124D2DD2AF62}"/>
              </a:ext>
            </a:extLst>
          </p:cNvPr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DB656A-A6AD-44B9-8670-BEB282009773}"/>
              </a:ext>
            </a:extLst>
          </p:cNvPr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B90AB8-D975-4936-8C23-080F6D783125}"/>
              </a:ext>
            </a:extLst>
          </p:cNvPr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CAEC41D0-62AB-495F-9CF7-7D6555F38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1742E3B8-5CAF-43E9-8F0B-232A4F4BDEF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126892A3-C997-4F10-B840-FBDCB4C0B415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D3C38DCB-8757-47B3-81F8-C4004425E4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EB26E1FD-F846-43D7-891E-13E8C0E5C3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8AA980AE-6F2F-451A-A3DC-663CF13C9AD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CFF861-3FEF-4362-AE74-C3D6B3515D4B}"/>
              </a:ext>
            </a:extLst>
          </p:cNvPr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A8964EA-D67C-4BBD-9602-DF0F19C952CC}"/>
              </a:ext>
            </a:extLst>
          </p:cNvPr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91F57C5-80E1-4CA3-8288-2874B4365D8E}"/>
              </a:ext>
            </a:extLst>
          </p:cNvPr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C17CCD4-9A77-4D28-8FC3-736EFBF0FEFA}"/>
              </a:ext>
            </a:extLst>
          </p:cNvPr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D601C32-EF70-41AC-821F-EA46E37F2FEE}"/>
              </a:ext>
            </a:extLst>
          </p:cNvPr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97FF167-30CD-41AC-9CAA-2965B284DB1E}"/>
              </a:ext>
            </a:extLst>
          </p:cNvPr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Date Placeholder 27">
            <a:extLst>
              <a:ext uri="{FF2B5EF4-FFF2-40B4-BE49-F238E27FC236}">
                <a16:creationId xmlns:a16="http://schemas.microsoft.com/office/drawing/2014/main" id="{518CA782-E31D-4D98-96BC-49D035726831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294F1-6907-40C3-899D-E7E7A822E6D8}" type="datetimeFigureOut">
              <a:rPr lang="en-US"/>
              <a:pPr>
                <a:defRPr/>
              </a:pPr>
              <a:t>4/22/2021</a:t>
            </a:fld>
            <a:endParaRPr lang="en-US"/>
          </a:p>
        </p:txBody>
      </p:sp>
      <p:sp>
        <p:nvSpPr>
          <p:cNvPr id="23" name="Footer Placeholder 16">
            <a:extLst>
              <a:ext uri="{FF2B5EF4-FFF2-40B4-BE49-F238E27FC236}">
                <a16:creationId xmlns:a16="http://schemas.microsoft.com/office/drawing/2014/main" id="{D9D7E7A8-9327-41A4-B0B6-F18145067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>
            <a:extLst>
              <a:ext uri="{FF2B5EF4-FFF2-40B4-BE49-F238E27FC236}">
                <a16:creationId xmlns:a16="http://schemas.microsoft.com/office/drawing/2014/main" id="{AA458533-A70F-4708-AC29-D25449D4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75859E10-EC04-4EAC-89F6-364D845E78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85201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D413FFDD-1F5A-472E-9692-22542FD0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CB169-652E-476A-898A-8B551F78341A}" type="datetimeFigureOut">
              <a:rPr lang="en-US"/>
              <a:pPr>
                <a:defRPr/>
              </a:pPr>
              <a:t>4/22/2021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1CCFE9DA-B70D-42FB-BF7E-ACE2C9BF5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BA59C73B-43EF-4CEB-978F-B2AB2CC6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E1566D-E4AA-4221-A3C1-9B14CD4A5D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285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B1A6C792-3AAF-4377-A3FE-DF7E4BAB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1CAA5-0A11-4304-ADFA-2CF85ECD66DF}" type="datetimeFigureOut">
              <a:rPr lang="en-US"/>
              <a:pPr>
                <a:defRPr/>
              </a:pPr>
              <a:t>4/22/2021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BDB8C952-5B35-46D8-B3D3-F1FF21AD5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0C6627D7-15CC-4BCE-867A-AB3A3BEC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34FFEB-6418-4417-B228-52A3E44F55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2262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5A43ABE1-4F55-4FF6-86A8-CBE927F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735DB5D-65AF-4FD4-AE19-B2AD004DE549}" type="datetimeFigureOut">
              <a:rPr lang="en-US"/>
              <a:pPr>
                <a:defRPr/>
              </a:pPr>
              <a:t>4/22/2021</a:t>
            </a:fld>
            <a:endParaRPr lang="en-US"/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956B3BDE-0E56-4D35-BC43-3B5AA2E879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2851637-D9E1-45CF-965E-EF2FC81755E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C8FED83E-4A8B-4B0F-9A2D-196936773CD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6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EF51D6-7314-4AB2-ADFE-A7F0C9497B45}"/>
              </a:ext>
            </a:extLst>
          </p:cNvPr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8D5786-D2B0-43EC-886A-CE25B51AB858}"/>
              </a:ext>
            </a:extLst>
          </p:cNvPr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5574BD-4049-4A7A-8A56-D8B13D9E29BD}"/>
              </a:ext>
            </a:extLst>
          </p:cNvPr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A81DD7-A337-470B-8FD4-BB46BF5A7466}"/>
              </a:ext>
            </a:extLst>
          </p:cNvPr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E927203A-5671-4F13-97F3-22EAEED30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3345FE6B-AFB4-4D1D-A3EA-D11D1AF854A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C16114CC-A31C-4635-94A1-29D47021291B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607C1663-9D4E-478C-A4A9-DA0A65852A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B40DE510-7B58-46F9-B475-6C6B54075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9BCB60-6CB9-4E24-9A33-826B828DB4D9}"/>
              </a:ext>
            </a:extLst>
          </p:cNvPr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CC81028-C580-445C-85DE-C2232A51A784}"/>
              </a:ext>
            </a:extLst>
          </p:cNvPr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C2D0963-E35B-4E0C-9286-6EB498D629BD}"/>
              </a:ext>
            </a:extLst>
          </p:cNvPr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798AD52-AA5E-4945-A890-315A49879ECD}"/>
              </a:ext>
            </a:extLst>
          </p:cNvPr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DFAC3F-4D8C-491E-89A2-00B1D8865E13}"/>
              </a:ext>
            </a:extLst>
          </p:cNvPr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9EEC09-970B-492C-909D-A1CBDA562157}"/>
              </a:ext>
            </a:extLst>
          </p:cNvPr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38FEB879-C7DF-40B3-B8E2-C1E5D73B92FD}"/>
              </a:ext>
            </a:extLst>
          </p:cNvPr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EF11C084-C794-4277-9CE3-C75B94CA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A8F9B-BB18-4E31-A361-BDE7BCFE4861}" type="datetimeFigureOut">
              <a:rPr lang="en-US"/>
              <a:pPr>
                <a:defRPr/>
              </a:pPr>
              <a:t>4/22/2021</a:t>
            </a:fld>
            <a:endParaRPr lang="en-US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049052A4-1FF3-4CA6-A91E-8C52E635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1C278DBF-D2E7-4987-BCE9-4D604CB60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CEECC8A4-7351-4FE3-9CEE-2E2ACFB9F0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9099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4783888C-EDB5-48E9-855A-6464F2E58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F0492-7D24-4A05-9563-11497A66318B}" type="datetimeFigureOut">
              <a:rPr lang="en-US"/>
              <a:pPr>
                <a:defRPr/>
              </a:pPr>
              <a:t>4/22/2021</a:t>
            </a:fld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FF77894C-C1DA-4987-B909-6DA1E32A5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0517F7AF-ED14-4A86-A7BC-32C33F3F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8839ED-55A9-4A5B-BA62-3CA45BAA69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858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13">
            <a:extLst>
              <a:ext uri="{FF2B5EF4-FFF2-40B4-BE49-F238E27FC236}">
                <a16:creationId xmlns:a16="http://schemas.microsoft.com/office/drawing/2014/main" id="{F3B4545A-4420-48F0-8046-0C874110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36DAC-DE63-4A45-9C77-845E98075C5F}" type="datetimeFigureOut">
              <a:rPr lang="en-US"/>
              <a:pPr>
                <a:defRPr/>
              </a:pPr>
              <a:t>4/22/2021</a:t>
            </a:fld>
            <a:endParaRPr 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1E3853CE-E9BC-4EDB-A7DE-B2ABEC683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A73826CB-7B45-47EF-BA56-461A9287A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ECF9D1-2CB1-4E81-9EE6-29BA0E48FF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57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5">
            <a:extLst>
              <a:ext uri="{FF2B5EF4-FFF2-40B4-BE49-F238E27FC236}">
                <a16:creationId xmlns:a16="http://schemas.microsoft.com/office/drawing/2014/main" id="{04CADBEE-7587-4D99-AE2A-7FA1155A2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A95A436-8543-4746-887F-C30B16E834A8}" type="datetimeFigureOut">
              <a:rPr lang="en-US"/>
              <a:pPr>
                <a:defRPr/>
              </a:pPr>
              <a:t>4/22/2021</a:t>
            </a:fld>
            <a:endParaRPr lang="en-US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FB71B971-16ED-4624-815B-0989B022D9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59768B-EB77-4F85-B50E-53011342EF0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77EE3B1-5DB1-4636-9068-B6B6940E668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7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>
            <a:extLst>
              <a:ext uri="{FF2B5EF4-FFF2-40B4-BE49-F238E27FC236}">
                <a16:creationId xmlns:a16="http://schemas.microsoft.com/office/drawing/2014/main" id="{EA9AF4EC-ABBB-49F0-8784-753B8679E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615A9-6D63-4BB4-A457-BD866535D3AB}" type="datetimeFigureOut">
              <a:rPr lang="en-US"/>
              <a:pPr>
                <a:defRPr/>
              </a:pPr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7251A-818B-4312-98FD-0AF65117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58FA1BB9-6523-44C5-9F3E-19EAF41B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F90ADF-2D96-407A-8D21-41CB4A5C68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8204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C6FE15F3-5053-4A51-B4F4-CA30B53BC689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4ABB2883-D91E-4328-85DD-2C011BC6F8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394DEE5E-A792-4F76-BA0A-20D3D9991A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05D8C798-B88D-4332-9492-B4D791A947FA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1F763A-75BF-44B9-AFCC-FEFF649CFBA9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F6BC501F-191E-44D4-B6DD-30BCD1C8C187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3A9A58-DF36-415F-9291-8467E8C55F19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20">
            <a:extLst>
              <a:ext uri="{FF2B5EF4-FFF2-40B4-BE49-F238E27FC236}">
                <a16:creationId xmlns:a16="http://schemas.microsoft.com/office/drawing/2014/main" id="{701FDCDB-251F-4EFC-9B4D-6B65F3009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7DF1308-5DC8-4D57-8E87-689D40DD94D8}" type="datetimeFigureOut">
              <a:rPr lang="en-US"/>
              <a:pPr>
                <a:defRPr/>
              </a:pPr>
              <a:t>4/22/2021</a:t>
            </a:fld>
            <a:endParaRPr lang="en-US"/>
          </a:p>
        </p:txBody>
      </p:sp>
      <p:sp>
        <p:nvSpPr>
          <p:cNvPr id="13" name="Slide Number Placeholder 21">
            <a:extLst>
              <a:ext uri="{FF2B5EF4-FFF2-40B4-BE49-F238E27FC236}">
                <a16:creationId xmlns:a16="http://schemas.microsoft.com/office/drawing/2014/main" id="{2E9EB6E6-7061-4821-92AD-FB42E6122C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1384A90-1F30-4B89-B41E-A3767DC18CD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22">
            <a:extLst>
              <a:ext uri="{FF2B5EF4-FFF2-40B4-BE49-F238E27FC236}">
                <a16:creationId xmlns:a16="http://schemas.microsoft.com/office/drawing/2014/main" id="{94F1CD92-CCC6-42FF-B29F-F08AAF6984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71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0571F3FA-5DA2-4B27-A571-1CCAF73EB878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0C131EF-01FC-4FE5-82A8-0832FAE3E750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95D97AA3-079C-4B9B-8D9C-2F71787F0450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2C245C-3AA5-4C98-B452-05BBF90AA85E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0F62859E-344C-4751-B1D0-5646850E610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0B3315FA-426B-4D24-ACE4-D37E00021A4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25820D30-2002-4FB8-A74F-B85B8D01A4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6">
            <a:extLst>
              <a:ext uri="{FF2B5EF4-FFF2-40B4-BE49-F238E27FC236}">
                <a16:creationId xmlns:a16="http://schemas.microsoft.com/office/drawing/2014/main" id="{C815EDAF-26D3-4C40-B34D-6F9BD574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43CCDA3-63D6-4FCD-B74E-D1AB5549ECF1}" type="datetimeFigureOut">
              <a:rPr lang="en-US"/>
              <a:pPr>
                <a:defRPr/>
              </a:pPr>
              <a:t>4/22/2021</a:t>
            </a:fld>
            <a:endParaRPr lang="en-US"/>
          </a:p>
        </p:txBody>
      </p:sp>
      <p:sp>
        <p:nvSpPr>
          <p:cNvPr id="13" name="Slide Number Placeholder 17">
            <a:extLst>
              <a:ext uri="{FF2B5EF4-FFF2-40B4-BE49-F238E27FC236}">
                <a16:creationId xmlns:a16="http://schemas.microsoft.com/office/drawing/2014/main" id="{37908E43-5ACA-4D73-A480-A7CB3618DE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74ACAF4-D857-499C-A018-9566DE93C4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20">
            <a:extLst>
              <a:ext uri="{FF2B5EF4-FFF2-40B4-BE49-F238E27FC236}">
                <a16:creationId xmlns:a16="http://schemas.microsoft.com/office/drawing/2014/main" id="{0DD509AE-EE52-4E87-80D8-AA319023882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4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5DBFE096-985F-4669-ACC2-199213E93B35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>
            <a:extLst>
              <a:ext uri="{FF2B5EF4-FFF2-40B4-BE49-F238E27FC236}">
                <a16:creationId xmlns:a16="http://schemas.microsoft.com/office/drawing/2014/main" id="{F0D7AA8A-A669-4F6B-A716-DD962A39E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8" name="Text Placeholder 12">
            <a:extLst>
              <a:ext uri="{FF2B5EF4-FFF2-40B4-BE49-F238E27FC236}">
                <a16:creationId xmlns:a16="http://schemas.microsoft.com/office/drawing/2014/main" id="{2A620D7C-D7B8-4F31-A6C6-39432B7977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B7E22E3-66DE-4E31-81A3-187A80308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B04547C-4185-4009-83D8-00E483C5B5C1}" type="datetimeFigureOut">
              <a:rPr lang="en-US"/>
              <a:pPr>
                <a:defRPr/>
              </a:pPr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BD1F7-DFF8-4170-886F-570E208CF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B4235080-AE01-4C56-805E-CA604F70392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19889F1A-5F60-4850-9FA5-0CFEA43010E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42C88B-B3D7-450C-A7A2-86B36E331119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C7CF5FD0-9B83-4A03-8F40-6986E46E11B5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5A9145F-F6F1-42A2-A853-08E548381DAA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D86FB065-5338-4859-87E1-20199D8F7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fld id="{1B2867AA-E3D9-4A5E-A799-11DCC5DAD86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695" r:id="rId4"/>
    <p:sldLayoutId id="2147483696" r:id="rId5"/>
    <p:sldLayoutId id="2147483703" r:id="rId6"/>
    <p:sldLayoutId id="2147483697" r:id="rId7"/>
    <p:sldLayoutId id="2147483704" r:id="rId8"/>
    <p:sldLayoutId id="2147483705" r:id="rId9"/>
    <p:sldLayoutId id="2147483698" r:id="rId10"/>
    <p:sldLayoutId id="214748369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BF6C5-3BE1-4816-876B-C5760ED8D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219200"/>
            <a:ext cx="8839200" cy="18938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Arial Black" pitchFamily="34" charset="0"/>
              </a:rPr>
              <a:t>INTRODUCTION TO DATA STRUCTURE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F8E9-D8BA-4BC4-B9A4-FA59FEAD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Composite Data type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5B41DD25-583F-4FDC-8CE0-188E68A80BD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/>
              <a:t>Assemble items of different types to create composite data types such as Structures, Arrays and Classes.</a:t>
            </a:r>
          </a:p>
          <a:p>
            <a:pPr eaLnBrk="1" hangingPunct="1"/>
            <a:r>
              <a:rPr lang="en-US" altLang="en-US"/>
              <a:t>E.g. An array of Structure with array members.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4C10-FF98-43C7-9DDC-107BB7534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Abstract Data Type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4C1230E0-35A1-4603-B8A4-6927F3CA25E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625"/>
          </a:xfrm>
        </p:spPr>
        <p:txBody>
          <a:bodyPr/>
          <a:lstStyle/>
          <a:p>
            <a:pPr algn="just" eaLnBrk="1" hangingPunct="1"/>
            <a:r>
              <a:rPr lang="en-US" altLang="en-US"/>
              <a:t>In Computing, an abstract data Type (ADT) is a  specification of data and set of operations that can be performed on the data and this is organized in such a way that the specification of values and operations are separated from the representation of the values and operations on those values.</a:t>
            </a:r>
          </a:p>
          <a:p>
            <a:pPr algn="just" eaLnBrk="1" hangingPunct="1"/>
            <a:r>
              <a:rPr lang="en-US" altLang="en-US"/>
              <a:t>Some examples of ADT are Stack, Queue, List etc.</a:t>
            </a:r>
          </a:p>
          <a:p>
            <a:pPr algn="just" eaLnBrk="1" hangingPunct="1"/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id="{392E143C-9E30-428D-84BB-29183BA0537C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914400"/>
            <a:ext cx="8077200" cy="4495800"/>
          </a:xfr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662A8-BDFB-4362-B08C-D3CAED67768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228600"/>
            <a:ext cx="8458200" cy="6400800"/>
          </a:xfrm>
        </p:spPr>
        <p:txBody>
          <a:bodyPr>
            <a:normAutofit fontScale="77500" lnSpcReduction="20000"/>
          </a:bodyPr>
          <a:lstStyle/>
          <a:p>
            <a:pPr marL="274320" indent="-274320" algn="just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Let us see some operations of those mentioned ADT −</a:t>
            </a:r>
          </a:p>
          <a:p>
            <a:pPr marL="274320" indent="-274320" algn="just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Stack −</a:t>
            </a:r>
          </a:p>
          <a:p>
            <a:pPr marL="640080" lvl="1" indent="-274320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/>
              <a:t>isFull</a:t>
            </a:r>
            <a:r>
              <a:rPr lang="en-US" dirty="0"/>
              <a:t>(), This is used to check whether stack is full or not</a:t>
            </a:r>
          </a:p>
          <a:p>
            <a:pPr marL="640080" lvl="1" indent="-274320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/>
              <a:t>isEmpry</a:t>
            </a:r>
            <a:r>
              <a:rPr lang="en-US" dirty="0"/>
              <a:t>(), This is used to check whether stack is empty or not</a:t>
            </a:r>
          </a:p>
          <a:p>
            <a:pPr marL="640080" lvl="1" indent="-274320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push(x), This is used to push x into the stack</a:t>
            </a:r>
          </a:p>
          <a:p>
            <a:pPr marL="640080" lvl="1" indent="-274320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pop(), This is used to delete one element from top of the stack</a:t>
            </a:r>
          </a:p>
          <a:p>
            <a:pPr marL="640080" lvl="1" indent="-274320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peek(), This is used to get the top most element of the stack</a:t>
            </a:r>
          </a:p>
          <a:p>
            <a:pPr marL="640080" lvl="1" indent="-274320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size(), this function is used to get number of elements present into the stack</a:t>
            </a:r>
          </a:p>
          <a:p>
            <a:pPr marL="274320" indent="-274320" algn="just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Queue −</a:t>
            </a:r>
          </a:p>
          <a:p>
            <a:pPr marL="640080" lvl="1" indent="-274320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/>
              <a:t>isFull</a:t>
            </a:r>
            <a:r>
              <a:rPr lang="en-US" dirty="0"/>
              <a:t>(), This is used to check whether queue is full or not</a:t>
            </a:r>
          </a:p>
          <a:p>
            <a:pPr marL="640080" lvl="1" indent="-274320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/>
              <a:t>isEmpry</a:t>
            </a:r>
            <a:r>
              <a:rPr lang="en-US" dirty="0"/>
              <a:t>(), This is used to check whether queue is empty or not</a:t>
            </a:r>
          </a:p>
          <a:p>
            <a:pPr marL="640080" lvl="1" indent="-274320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insert(x), This is used to add x into the queue at the rear end</a:t>
            </a:r>
          </a:p>
          <a:p>
            <a:pPr marL="640080" lvl="1" indent="-274320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delete(), This is used to delete one element from the front end of the queue</a:t>
            </a:r>
          </a:p>
          <a:p>
            <a:pPr marL="640080" lvl="1" indent="-274320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size(), this function is used to get number of elements present into the queue</a:t>
            </a:r>
          </a:p>
          <a:p>
            <a:pPr marL="274320" indent="-274320" algn="just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List −</a:t>
            </a:r>
          </a:p>
          <a:p>
            <a:pPr marL="640080" lvl="1" indent="-274320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size(), this function is used to get number of elements present into the list</a:t>
            </a:r>
          </a:p>
          <a:p>
            <a:pPr marL="640080" lvl="1" indent="-274320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insert(x), this function is used to insert one element into the list</a:t>
            </a:r>
          </a:p>
          <a:p>
            <a:pPr marL="640080" lvl="1" indent="-274320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remove(x), this function is used to remove given element from the list</a:t>
            </a:r>
          </a:p>
          <a:p>
            <a:pPr marL="640080" lvl="1" indent="-274320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get(</a:t>
            </a:r>
            <a:r>
              <a:rPr lang="en-US" dirty="0" err="1"/>
              <a:t>i</a:t>
            </a:r>
            <a:r>
              <a:rPr lang="en-US" dirty="0"/>
              <a:t>), this function is used to get element at position </a:t>
            </a:r>
            <a:r>
              <a:rPr lang="en-US" dirty="0" err="1"/>
              <a:t>i</a:t>
            </a:r>
            <a:endParaRPr lang="en-US" dirty="0"/>
          </a:p>
          <a:p>
            <a:pPr marL="640080" lvl="1" indent="-274320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replace(x, y), this function is used to replace x with y value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6CE4-A916-43F8-9877-9D30BFB92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Definition of Data Structure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C31BF86E-0E03-4F84-8AFA-88F2EC3D8F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984375"/>
            <a:ext cx="8077200" cy="4873625"/>
          </a:xfrm>
        </p:spPr>
        <p:txBody>
          <a:bodyPr/>
          <a:lstStyle/>
          <a:p>
            <a:pPr eaLnBrk="1" hangingPunct="1"/>
            <a:r>
              <a:rPr lang="en-US" altLang="en-US"/>
              <a:t> </a:t>
            </a:r>
            <a:r>
              <a:rPr lang="en-US" altLang="en-US" sz="2000"/>
              <a:t>The logical or mathematical model of data organization is termed as the data structure.</a:t>
            </a:r>
          </a:p>
          <a:p>
            <a:pPr eaLnBrk="1" hangingPunct="1"/>
            <a:r>
              <a:rPr lang="en-US" altLang="en-US" sz="2000"/>
              <a:t>Logical or mathematical description of the structure of data.</a:t>
            </a:r>
          </a:p>
          <a:p>
            <a:pPr eaLnBrk="1" hangingPunct="1"/>
            <a:r>
              <a:rPr lang="en-US" altLang="en-US" sz="2000"/>
              <a:t>Implementing this structure on a computer to perform a specific task.</a:t>
            </a:r>
          </a:p>
          <a:p>
            <a:pPr eaLnBrk="1" hangingPunct="1"/>
            <a:r>
              <a:rPr lang="en-US" altLang="en-US" sz="2000"/>
              <a:t>Analyzing this structure in terms of time and memory required to implement it on a machine.</a:t>
            </a:r>
          </a:p>
          <a:p>
            <a:pPr eaLnBrk="1" hangingPunct="1"/>
            <a:r>
              <a:rPr lang="en-US" altLang="en-US" sz="2000"/>
              <a:t>In Data Structures, Data may be organized in many different ways.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				OR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	It is a particular way of storing and organizing data.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DDA00-A827-4EA5-9420-AF06BAB1A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How to Choose Particular Data Structure 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FE460E72-CCCA-4CE8-9248-7A4F7B7313A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984375"/>
            <a:ext cx="8229600" cy="4873625"/>
          </a:xfrm>
        </p:spPr>
        <p:txBody>
          <a:bodyPr/>
          <a:lstStyle/>
          <a:p>
            <a:pPr algn="just" eaLnBrk="1" hangingPunct="1"/>
            <a:r>
              <a:rPr lang="en-US" altLang="en-US"/>
              <a:t>The choice of particular data structure depends on two consideration.</a:t>
            </a:r>
          </a:p>
          <a:p>
            <a:pPr lvl="1" algn="just" eaLnBrk="1" hangingPunct="1"/>
            <a:r>
              <a:rPr lang="en-US" altLang="en-US"/>
              <a:t>It must be rich enough in structure to mirror the actual relationships of the data in real world.</a:t>
            </a:r>
          </a:p>
          <a:p>
            <a:pPr lvl="1" algn="just" eaLnBrk="1" hangingPunct="1"/>
            <a:r>
              <a:rPr lang="en-US" altLang="en-US"/>
              <a:t>The structure should be simple enough that one effectively process the data whenever necessary.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F08E7-F734-4151-96E6-DD1DCECBB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Classification of data Structure</a:t>
            </a:r>
          </a:p>
        </p:txBody>
      </p:sp>
      <p:sp>
        <p:nvSpPr>
          <p:cNvPr id="23555" name="AutoShape 2" descr="What is the Classification of Data Structure with Diagram">
            <a:extLst>
              <a:ext uri="{FF2B5EF4-FFF2-40B4-BE49-F238E27FC236}">
                <a16:creationId xmlns:a16="http://schemas.microsoft.com/office/drawing/2014/main" id="{83DBBCE0-F37B-4C99-808D-DF82BAEB4F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entury Schoolbook" panose="02040604050505020304" pitchFamily="18" charset="0"/>
            </a:endParaRPr>
          </a:p>
        </p:txBody>
      </p:sp>
      <p:sp>
        <p:nvSpPr>
          <p:cNvPr id="23556" name="AutoShape 4" descr="What is the Classification of Data Structure with Diagram">
            <a:extLst>
              <a:ext uri="{FF2B5EF4-FFF2-40B4-BE49-F238E27FC236}">
                <a16:creationId xmlns:a16="http://schemas.microsoft.com/office/drawing/2014/main" id="{E70CFAC6-D48F-4DE1-AC1F-50F34BA1D2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entury Schoolbook" panose="02040604050505020304" pitchFamily="18" charset="0"/>
            </a:endParaRPr>
          </a:p>
        </p:txBody>
      </p:sp>
      <p:sp>
        <p:nvSpPr>
          <p:cNvPr id="23557" name="AutoShape 6" descr="What is the Classification of Data Structure with Diagram">
            <a:extLst>
              <a:ext uri="{FF2B5EF4-FFF2-40B4-BE49-F238E27FC236}">
                <a16:creationId xmlns:a16="http://schemas.microsoft.com/office/drawing/2014/main" id="{2EB181B0-EA1C-4B1F-9B86-8DD3D72968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entury Schoolbook" panose="02040604050505020304" pitchFamily="18" charset="0"/>
            </a:endParaRPr>
          </a:p>
        </p:txBody>
      </p:sp>
      <p:pic>
        <p:nvPicPr>
          <p:cNvPr id="23558" name="Picture 7">
            <a:extLst>
              <a:ext uri="{FF2B5EF4-FFF2-40B4-BE49-F238E27FC236}">
                <a16:creationId xmlns:a16="http://schemas.microsoft.com/office/drawing/2014/main" id="{A7695E9C-FCD7-4188-BAE7-7E4170B9F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66762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99CD2-AFB0-4C1E-8C9A-664DAFAAE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3820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500" b="1" dirty="0">
                <a:solidFill>
                  <a:schemeClr val="tx1"/>
                </a:solidFill>
              </a:rPr>
              <a:t>Difference between Primitive Data Structure and Non-Primitive Data Structure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34BED6-D0C1-48E9-8876-648FE7DBEE24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152400" y="1219200"/>
          <a:ext cx="8839200" cy="5583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61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Primitive Data Structure 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Non-Primitive Data Structure</a:t>
                      </a:r>
                      <a:endParaRPr lang="en-US" sz="18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52">
                <a:tc>
                  <a:txBody>
                    <a:bodyPr/>
                    <a:lstStyle/>
                    <a:p>
                      <a:pPr algn="just"/>
                      <a:r>
                        <a:rPr kumimoji="0"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These are basic structures and are directly operated upon by the machine instructions.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These are the more sophisticated data structure. These are derived from the primitive data structure.</a:t>
                      </a:r>
                      <a:endParaRPr lang="en-US" sz="18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3123">
                <a:tc>
                  <a:txBody>
                    <a:bodyPr/>
                    <a:lstStyle/>
                    <a:p>
                      <a:pPr algn="just"/>
                      <a:r>
                        <a:rPr kumimoji="0"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These to general have different representations on different computers, Integer, Floating point numbers, character-constants, string constants, pointers, etc.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non-primitive data structures emphasize the structuring of a group of </a:t>
                      </a:r>
                      <a:r>
                        <a:rPr kumimoji="0" lang="en-US" sz="18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homogeneous or heterogeneous</a:t>
                      </a:r>
                      <a:r>
                        <a:rPr kumimoji="0"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data items.</a:t>
                      </a:r>
                    </a:p>
                    <a:p>
                      <a:pPr algn="just"/>
                      <a:endParaRPr lang="en-US" sz="18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4801">
                <a:tc>
                  <a:txBody>
                    <a:bodyPr/>
                    <a:lstStyle/>
                    <a:p>
                      <a:pPr algn="just"/>
                      <a:r>
                        <a:rPr kumimoji="0" lang="en-US" sz="18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Example of Primitive Data Structures with explanation</a:t>
                      </a:r>
                    </a:p>
                    <a:p>
                      <a:pPr algn="just"/>
                      <a:r>
                        <a:rPr kumimoji="0" lang="en-US" sz="18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</a:p>
                    <a:p>
                      <a:pPr algn="just"/>
                      <a:r>
                        <a:rPr kumimoji="0" lang="en-US" sz="18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  <a:p>
                      <a:pPr algn="just"/>
                      <a:r>
                        <a:rPr kumimoji="0" lang="en-US" sz="18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Character</a:t>
                      </a:r>
                    </a:p>
                    <a:p>
                      <a:pPr algn="just"/>
                      <a:r>
                        <a:rPr kumimoji="0" lang="en-US" sz="18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Pointer</a:t>
                      </a:r>
                    </a:p>
                    <a:p>
                      <a:pPr algn="just"/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US" sz="18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Example of Primitive Data Structures with explanation</a:t>
                      </a:r>
                    </a:p>
                    <a:p>
                      <a:pPr algn="just"/>
                      <a:r>
                        <a:rPr kumimoji="0" lang="en-US" sz="18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Arrays</a:t>
                      </a:r>
                    </a:p>
                    <a:p>
                      <a:pPr algn="just"/>
                      <a:r>
                        <a:rPr kumimoji="0" lang="en-US" sz="18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Lists</a:t>
                      </a:r>
                    </a:p>
                    <a:p>
                      <a:pPr algn="just"/>
                      <a:r>
                        <a:rPr kumimoji="0" lang="en-US" sz="18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Files</a:t>
                      </a:r>
                    </a:p>
                    <a:p>
                      <a:pPr algn="just"/>
                      <a:r>
                        <a:rPr kumimoji="0" lang="en-US" sz="18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Stacks</a:t>
                      </a:r>
                    </a:p>
                    <a:p>
                      <a:pPr algn="just"/>
                      <a:r>
                        <a:rPr kumimoji="0" lang="en-US" sz="18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Queues</a:t>
                      </a:r>
                    </a:p>
                    <a:p>
                      <a:pPr algn="just"/>
                      <a:r>
                        <a:rPr kumimoji="0" lang="en-US" sz="18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Graphs</a:t>
                      </a:r>
                    </a:p>
                    <a:p>
                      <a:pPr algn="just"/>
                      <a:r>
                        <a:rPr kumimoji="0" lang="en-US" sz="18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trees</a:t>
                      </a:r>
                    </a:p>
                    <a:p>
                      <a:pPr algn="just"/>
                      <a:endParaRPr lang="en-US" sz="18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33B1-3EB4-41FD-B024-EF28E20D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590800"/>
            <a:ext cx="74676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000" b="1" dirty="0">
                <a:solidFill>
                  <a:schemeClr val="tx1"/>
                </a:solidFill>
              </a:rPr>
              <a:t>Lecture   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1EBF5-67CA-4555-8AC1-6E8548BD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/>
              <a:t>Content 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F80B324F-379F-47AA-BB51-FF57ADC3FA2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/>
              <a:t>Difference between Linear List and Non Linear Lists</a:t>
            </a:r>
          </a:p>
          <a:p>
            <a:pPr eaLnBrk="1" hangingPunct="1"/>
            <a:r>
              <a:rPr lang="en-US" altLang="en-US"/>
              <a:t>Brief  Introduction of Data Structure</a:t>
            </a:r>
          </a:p>
          <a:p>
            <a:pPr eaLnBrk="1" hangingPunct="1"/>
            <a:r>
              <a:rPr lang="en-US" altLang="en-US"/>
              <a:t>The most common operations performed on Data Structure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502E2-0831-471F-AFC8-66FAB81AB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590800"/>
            <a:ext cx="74676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000" b="1" dirty="0">
                <a:solidFill>
                  <a:schemeClr val="tx1"/>
                </a:solidFill>
              </a:rPr>
              <a:t>Lecture  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B6FAC-8C72-4F8B-87B7-4117D2228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8077200" cy="88423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Difference between Linear List  and Non-Linear List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19C456-D1F2-47E4-9282-101545DA8F12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1066800"/>
          <a:ext cx="8382000" cy="565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818"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500" b="0" dirty="0"/>
                        <a:t>Linear Data Structure</a:t>
                      </a:r>
                    </a:p>
                  </a:txBody>
                  <a:tcPr marL="95250" marR="95250" marT="95242" marB="95242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500" b="0" dirty="0"/>
                        <a:t>Non-linear Data Structure</a:t>
                      </a:r>
                    </a:p>
                  </a:txBody>
                  <a:tcPr marL="95250" marR="95250" marT="95242" marB="9524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4924"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500" b="0" dirty="0"/>
                        <a:t>In a linear data structure, data elements are arranged in a linear order where each and every elements are attached to its previous and next adjacent.</a:t>
                      </a:r>
                    </a:p>
                  </a:txBody>
                  <a:tcPr marL="95250" marR="95250" marT="133338" marB="133338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500" b="0" dirty="0"/>
                        <a:t>In a non-linear data structure, data elements are attached in hierarchically manner.</a:t>
                      </a:r>
                    </a:p>
                  </a:txBody>
                  <a:tcPr marL="95250" marR="95250" marT="133338" marB="13333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383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/>
                        <a:t>In linear data structure, single level is involved.</a:t>
                      </a:r>
                    </a:p>
                  </a:txBody>
                  <a:tcPr marL="95250" marR="95250" marT="133338" marB="13333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/>
                        <a:t>Whereas in non-linear data structure, multiple levels are involved.</a:t>
                      </a:r>
                    </a:p>
                  </a:txBody>
                  <a:tcPr marL="95250" marR="95250" marT="133338" marB="13333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83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/>
                        <a:t>Its implementation is easy in comparison to non-linear data structure.</a:t>
                      </a:r>
                    </a:p>
                  </a:txBody>
                  <a:tcPr marL="95250" marR="95250" marT="133338" marB="13333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/>
                        <a:t>While its implementation is complex in comparison to linear data structure.</a:t>
                      </a:r>
                    </a:p>
                  </a:txBody>
                  <a:tcPr marL="95250" marR="95250" marT="133338" marB="13333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241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/>
                        <a:t>In linear data structure, data elements can be traversed in a single run only.</a:t>
                      </a:r>
                    </a:p>
                  </a:txBody>
                  <a:tcPr marL="95250" marR="95250" marT="133338" marB="13333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/>
                        <a:t>While in non-linear data structure, data elements can’t be traversed in a single run only.</a:t>
                      </a:r>
                    </a:p>
                  </a:txBody>
                  <a:tcPr marL="95250" marR="95250" marT="133338" marB="13333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383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/>
                        <a:t>In a linear data structure, memory is not utilized in an efficient way.</a:t>
                      </a:r>
                    </a:p>
                  </a:txBody>
                  <a:tcPr marL="95250" marR="95250" marT="133338" marB="13333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/>
                        <a:t>While in a non-linear data structure, memory is utilized in an efficient way.</a:t>
                      </a:r>
                    </a:p>
                  </a:txBody>
                  <a:tcPr marL="95250" marR="95250" marT="133338" marB="13333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383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/>
                        <a:t>Its examples are: array, stack, queue, linked list, etc.</a:t>
                      </a:r>
                    </a:p>
                  </a:txBody>
                  <a:tcPr marL="95250" marR="95250" marT="133338" marB="13333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/>
                        <a:t>While its examples are: trees and graphs.</a:t>
                      </a:r>
                    </a:p>
                  </a:txBody>
                  <a:tcPr marL="95250" marR="95250" marT="133338" marB="13333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894EA-DF5E-4FEE-8015-2D615C64E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7400"/>
            <a:ext cx="8153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Brief Introduction of Data Structure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94461-DDC5-4755-A150-EEC5A6FF3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88423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What is Arrays?</a:t>
            </a:r>
            <a:br>
              <a:rPr lang="en-US" dirty="0"/>
            </a:b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54093DEA-A5A3-4C2A-AF21-FECA9B3F007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382000" cy="5330825"/>
          </a:xfrm>
        </p:spPr>
        <p:txBody>
          <a:bodyPr/>
          <a:lstStyle/>
          <a:p>
            <a:pPr algn="just" eaLnBrk="1" hangingPunct="1"/>
            <a:r>
              <a:rPr lang="en-US" altLang="en-US" sz="2000"/>
              <a:t>An array is defined as it is a collection of items stored at contiguous memory locations. </a:t>
            </a:r>
          </a:p>
          <a:p>
            <a:pPr algn="just" eaLnBrk="1" hangingPunct="1"/>
            <a:r>
              <a:rPr lang="en-US" altLang="en-US" sz="2000"/>
              <a:t>Arrays are the set of homogeneous data elements stored in RAM, therefore, it can hold only one type of data.</a:t>
            </a:r>
          </a:p>
          <a:p>
            <a:pPr algn="just" eaLnBrk="1" hangingPunct="1"/>
            <a:r>
              <a:rPr lang="en-US" altLang="en-US" sz="2000"/>
              <a:t>Therefore, the data may be all floating numbers or all characters or all integers numbers. </a:t>
            </a:r>
          </a:p>
          <a:p>
            <a:pPr algn="just" eaLnBrk="1" hangingPunct="1"/>
            <a:r>
              <a:rPr lang="en-US" altLang="en-US" sz="2000"/>
              <a:t>Therefore, array makes it easier to calculate, what is the position of each element by simply adding an offset to a base value.</a:t>
            </a:r>
          </a:p>
          <a:p>
            <a:pPr algn="just" eaLnBrk="1" hangingPunct="1"/>
            <a:r>
              <a:rPr lang="en-US" altLang="en-US" sz="2000"/>
              <a:t>Therefore, Single sub-scripted values are called linear array or one-dimensional array and two-subscripted variables are called as two-dimensional array.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>
            <a:extLst>
              <a:ext uri="{FF2B5EF4-FFF2-40B4-BE49-F238E27FC236}">
                <a16:creationId xmlns:a16="http://schemas.microsoft.com/office/drawing/2014/main" id="{9E6F9F42-204B-45B3-AF68-DAF645D14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"/>
            <a:ext cx="777240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>
            <a:extLst>
              <a:ext uri="{FF2B5EF4-FFF2-40B4-BE49-F238E27FC236}">
                <a16:creationId xmlns:a16="http://schemas.microsoft.com/office/drawing/2014/main" id="{EADA8FA3-A897-421A-9425-86832537B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00400"/>
            <a:ext cx="792480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>
            <a:extLst>
              <a:ext uri="{FF2B5EF4-FFF2-40B4-BE49-F238E27FC236}">
                <a16:creationId xmlns:a16="http://schemas.microsoft.com/office/drawing/2014/main" id="{F3A670C8-C128-4E10-8AB5-6C3219367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66800"/>
            <a:ext cx="7467600" cy="411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5113-7011-4066-9813-DF20D489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What is List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C0E2D036-9F20-47C4-809D-0BB1A4C0C5E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5800" cy="4873625"/>
          </a:xfrm>
        </p:spPr>
        <p:txBody>
          <a:bodyPr/>
          <a:lstStyle/>
          <a:p>
            <a:pPr algn="just" eaLnBrk="1" hangingPunct="1"/>
            <a:r>
              <a:rPr lang="en-US" altLang="en-US" sz="2000"/>
              <a:t>A Lists is defined as it is a collection of a variable number of data items. lists or sequence is an abstract data type, which always represents a countable number of ordered values.</a:t>
            </a:r>
          </a:p>
          <a:p>
            <a:pPr algn="just" eaLnBrk="1" hangingPunct="1"/>
            <a:r>
              <a:rPr lang="en-US" altLang="en-US" sz="2000"/>
              <a:t> Every list element contains at least two fields, one field is used for storing the data and another filed is used for storing the address of the next element.</a:t>
            </a:r>
          </a:p>
          <a:p>
            <a:pPr algn="just" eaLnBrk="1" hangingPunct="1"/>
            <a:r>
              <a:rPr lang="en-US" altLang="en-US" sz="2000"/>
              <a:t>Therefore we can say that lists are an example of containers. as they contain other values. if the same value occurs multiple times, then each occurrence is considered a distinct item.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>
            <a:extLst>
              <a:ext uri="{FF2B5EF4-FFF2-40B4-BE49-F238E27FC236}">
                <a16:creationId xmlns:a16="http://schemas.microsoft.com/office/drawing/2014/main" id="{F0C3D683-45FC-46F3-8E2E-7D1957D44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1600200"/>
            <a:ext cx="83724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AC0DB-8745-43C7-8D6C-E59220479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What is Files?</a:t>
            </a:r>
            <a:br>
              <a:rPr lang="en-US" b="1" dirty="0"/>
            </a:br>
            <a:endParaRPr lang="en-US" dirty="0"/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F1B7B304-C051-4436-ABAE-160851053FD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153400" cy="4873625"/>
          </a:xfrm>
        </p:spPr>
        <p:txBody>
          <a:bodyPr/>
          <a:lstStyle/>
          <a:p>
            <a:pPr algn="just" eaLnBrk="1" hangingPunct="1"/>
            <a:r>
              <a:rPr lang="en-US" altLang="en-US" sz="2000"/>
              <a:t>Files contain information, and this information stored permanently in the Hard Disk and Floppy Disk, this disk also knows as a secondary storage device. </a:t>
            </a:r>
          </a:p>
          <a:p>
            <a:pPr algn="just" eaLnBrk="1" hangingPunct="1"/>
            <a:r>
              <a:rPr lang="en-US" altLang="en-US" sz="2000"/>
              <a:t>User can store a little byte of data and a large amount of data in secondary devices.</a:t>
            </a:r>
          </a:p>
          <a:p>
            <a:pPr algn="just" eaLnBrk="1" hangingPunct="1"/>
            <a:r>
              <a:rPr lang="en-US" altLang="en-US" sz="2000"/>
              <a:t>Therefore, A file name always contains the primary and secondary name and dot(.) is used for separating. for understanding in a better way</a:t>
            </a:r>
          </a:p>
          <a:p>
            <a:pPr algn="just" eaLnBrk="1" hangingPunct="1"/>
            <a:endParaRPr lang="en-US" altLang="en-US"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>
            <a:extLst>
              <a:ext uri="{FF2B5EF4-FFF2-40B4-BE49-F238E27FC236}">
                <a16:creationId xmlns:a16="http://schemas.microsoft.com/office/drawing/2014/main" id="{82EE954A-BDE0-4475-8CF8-3F1153E31ABA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828800"/>
            <a:ext cx="7848600" cy="3781425"/>
          </a:xfr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4B69C-942A-4C70-B914-430F1EC1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609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What is Stack?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F5455E20-0A16-479B-AAD4-9366F4A37A2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2400" y="1222375"/>
            <a:ext cx="8382000" cy="5635625"/>
          </a:xfrm>
        </p:spPr>
        <p:txBody>
          <a:bodyPr/>
          <a:lstStyle/>
          <a:p>
            <a:pPr algn="just" eaLnBrk="1" hangingPunct="1"/>
            <a:r>
              <a:rPr lang="en-US" altLang="en-US" sz="2000"/>
              <a:t>A stack is a basic data structure, it’s defined as an ordered collection of elements represented by a real physical stack or pile. liner data structure features insertion and deletion of items take place at one end called top of the stack.</a:t>
            </a:r>
          </a:p>
          <a:p>
            <a:pPr algn="just" eaLnBrk="1" hangingPunct="1"/>
            <a:r>
              <a:rPr lang="en-US" altLang="en-US" sz="2000"/>
              <a:t>Therefore, In these structure data set as a stack of books or plates, in the stack, you can remove the item from the top order.</a:t>
            </a:r>
          </a:p>
          <a:p>
            <a:pPr algn="just" eaLnBrk="1" hangingPunct="1"/>
            <a:r>
              <a:rPr lang="en-US" altLang="en-US" sz="2000"/>
              <a:t>The implementation of the stack also know as LIFO (Last in First Out)</a:t>
            </a:r>
          </a:p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US" altLang="en-US" sz="2000"/>
              <a:t>These are the three basic concepts that can be performed on stacks.</a:t>
            </a:r>
          </a:p>
          <a:p>
            <a:pPr lvl="1" algn="just" eaLnBrk="1" hangingPunct="1">
              <a:buFont typeface="Wingdings" panose="05000000000000000000" pitchFamily="2" charset="2"/>
              <a:buChar char="§"/>
            </a:pPr>
            <a:r>
              <a:rPr lang="en-US" altLang="en-US" sz="1900"/>
              <a:t>push (insert the items into a stack)</a:t>
            </a:r>
          </a:p>
          <a:p>
            <a:pPr lvl="1" algn="just" eaLnBrk="1" hangingPunct="1">
              <a:buFont typeface="Wingdings" panose="05000000000000000000" pitchFamily="2" charset="2"/>
              <a:buChar char="§"/>
            </a:pPr>
            <a:r>
              <a:rPr lang="en-US" altLang="en-US" sz="1900"/>
              <a:t>Pop (delete an item from the stack)</a:t>
            </a:r>
          </a:p>
          <a:p>
            <a:pPr lvl="1" algn="just" eaLnBrk="1" hangingPunct="1">
              <a:buFont typeface="Wingdings" panose="05000000000000000000" pitchFamily="2" charset="2"/>
              <a:buChar char="§"/>
            </a:pPr>
            <a:r>
              <a:rPr lang="en-US" altLang="en-US" sz="1900"/>
              <a:t>Peek (displaying the content of the stack)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2CD9-CC1D-45B4-8614-E88CC09C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7A6042B5-86B8-42F4-B25F-1506B185DFF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81000" y="1676400"/>
            <a:ext cx="8534400" cy="4873625"/>
          </a:xfrm>
        </p:spPr>
        <p:txBody>
          <a:bodyPr/>
          <a:lstStyle/>
          <a:p>
            <a:pPr eaLnBrk="1" hangingPunct="1"/>
            <a:r>
              <a:rPr lang="en-US" altLang="en-US"/>
              <a:t>Basic Terminologies </a:t>
            </a:r>
          </a:p>
          <a:p>
            <a:pPr eaLnBrk="1" hangingPunct="1"/>
            <a:r>
              <a:rPr lang="en-US" altLang="en-US"/>
              <a:t>Need of Data</a:t>
            </a:r>
          </a:p>
          <a:p>
            <a:pPr eaLnBrk="1" hangingPunct="1"/>
            <a:r>
              <a:rPr lang="en-US" altLang="en-US"/>
              <a:t>What is Data Type?</a:t>
            </a:r>
          </a:p>
          <a:p>
            <a:pPr eaLnBrk="1" hangingPunct="1"/>
            <a:r>
              <a:rPr lang="en-US" altLang="en-US"/>
              <a:t>Important forms of Data Types.</a:t>
            </a:r>
          </a:p>
          <a:p>
            <a:pPr eaLnBrk="1" hangingPunct="1"/>
            <a:r>
              <a:rPr lang="en-US" altLang="en-US"/>
              <a:t>What is Data Structure (Definition)?</a:t>
            </a:r>
          </a:p>
          <a:p>
            <a:pPr eaLnBrk="1" hangingPunct="1"/>
            <a:r>
              <a:rPr lang="en-US" altLang="en-US"/>
              <a:t>How to Choose particular Data Structure</a:t>
            </a:r>
          </a:p>
          <a:p>
            <a:pPr eaLnBrk="1" hangingPunct="1"/>
            <a:r>
              <a:rPr lang="en-US" altLang="en-US"/>
              <a:t>Classification of Data Structure</a:t>
            </a:r>
          </a:p>
          <a:p>
            <a:pPr eaLnBrk="1" hangingPunct="1"/>
            <a:r>
              <a:rPr lang="en-US" altLang="en-US"/>
              <a:t>Difference between Primitive DS and Non-Primitive DS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>
            <a:extLst>
              <a:ext uri="{FF2B5EF4-FFF2-40B4-BE49-F238E27FC236}">
                <a16:creationId xmlns:a16="http://schemas.microsoft.com/office/drawing/2014/main" id="{78091B9E-F58A-4AAD-AC0A-3E1B67495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90725"/>
            <a:ext cx="5510213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2978-9B99-435C-B9D7-AC89784F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What is Queue?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12C71A53-5F90-4191-88AE-AD29EFA9B22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873625"/>
          </a:xfrm>
        </p:spPr>
        <p:txBody>
          <a:bodyPr/>
          <a:lstStyle/>
          <a:p>
            <a:pPr algn="just" eaLnBrk="1" hangingPunct="1"/>
            <a:r>
              <a:rPr lang="en-US" altLang="en-US" sz="2000"/>
              <a:t>Queue defined (FIFO) First In First Out type of data structure. </a:t>
            </a:r>
          </a:p>
          <a:p>
            <a:pPr algn="just" eaLnBrk="1" hangingPunct="1"/>
            <a:r>
              <a:rPr lang="en-US" altLang="en-US" sz="2000"/>
              <a:t>Queues are also the part of non-primitive linear data structure.</a:t>
            </a:r>
          </a:p>
          <a:p>
            <a:pPr algn="just" eaLnBrk="1" hangingPunct="1"/>
            <a:r>
              <a:rPr lang="en-US" altLang="en-US" sz="2000"/>
              <a:t>Therefore in Queues process, we can insert an element in a queue from the REAR end and delete an element from the FRONT end only.</a:t>
            </a:r>
          </a:p>
          <a:p>
            <a:pPr algn="just" eaLnBrk="1" hangingPunct="1"/>
            <a:r>
              <a:rPr lang="en-US" altLang="en-US" sz="2000"/>
              <a:t>E.g. Line at Reservation counter or ticket counter at cinema hall. </a:t>
            </a:r>
          </a:p>
          <a:p>
            <a:pPr algn="just" eaLnBrk="1" hangingPunct="1"/>
            <a:r>
              <a:rPr lang="en-US" altLang="en-US" sz="2000" b="1"/>
              <a:t>Therefore, Implement queues with using two ways:</a:t>
            </a:r>
          </a:p>
          <a:p>
            <a:pPr lvl="1" algn="just" eaLnBrk="1" hangingPunct="1"/>
            <a:r>
              <a:rPr lang="en-US" altLang="en-US" sz="1700"/>
              <a:t>Pointers</a:t>
            </a:r>
          </a:p>
          <a:p>
            <a:pPr lvl="1" algn="just" eaLnBrk="1" hangingPunct="1"/>
            <a:r>
              <a:rPr lang="en-US" altLang="en-US" sz="1700"/>
              <a:t>Arrays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br>
              <a:rPr lang="en-US" altLang="en-US" sz="2000"/>
            </a:br>
            <a:endParaRPr lang="en-US" altLang="en-US"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>
            <a:extLst>
              <a:ext uri="{FF2B5EF4-FFF2-40B4-BE49-F238E27FC236}">
                <a16:creationId xmlns:a16="http://schemas.microsoft.com/office/drawing/2014/main" id="{7BD772A9-FA87-4374-AA43-236AF76E4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4676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28EF0-2B56-4AEA-9B35-FABB3DD3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What are the Graphs?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40F959F1-CC0D-4D3D-8183-C7F134B4180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625"/>
          </a:xfrm>
        </p:spPr>
        <p:txBody>
          <a:bodyPr/>
          <a:lstStyle/>
          <a:p>
            <a:pPr algn="just" eaLnBrk="1" hangingPunct="1"/>
            <a:r>
              <a:rPr lang="en-US" altLang="en-US" sz="2000"/>
              <a:t>Graph is defined as the collection of vertices and Edges. G=(V,E) where V is the set consist of vertices or nodes. E is the set consists of edges connecting vertices in graph.</a:t>
            </a:r>
            <a:endParaRPr lang="en-US" altLang="en-US" sz="2000" b="1"/>
          </a:p>
          <a:p>
            <a:pPr algn="just" eaLnBrk="1" hangingPunct="1"/>
            <a:r>
              <a:rPr lang="en-US" altLang="en-US" sz="2000" b="1"/>
              <a:t>There are different types of graphs :</a:t>
            </a:r>
            <a:endParaRPr lang="en-US" altLang="en-US" sz="2000"/>
          </a:p>
          <a:p>
            <a:pPr lvl="1" algn="just" eaLnBrk="1" hangingPunct="1"/>
            <a:r>
              <a:rPr lang="en-US" altLang="en-US" sz="1700"/>
              <a:t>Connected Graph</a:t>
            </a:r>
          </a:p>
          <a:p>
            <a:pPr lvl="1" algn="just" eaLnBrk="1" hangingPunct="1"/>
            <a:r>
              <a:rPr lang="en-US" altLang="en-US" sz="1700"/>
              <a:t>Non-Connected Graph</a:t>
            </a:r>
          </a:p>
          <a:p>
            <a:pPr lvl="1" algn="just" eaLnBrk="1" hangingPunct="1"/>
            <a:r>
              <a:rPr lang="en-US" altLang="en-US" sz="1700"/>
              <a:t>Directed Graph</a:t>
            </a:r>
          </a:p>
          <a:p>
            <a:pPr lvl="1" algn="just" eaLnBrk="1" hangingPunct="1"/>
            <a:r>
              <a:rPr lang="en-US" altLang="en-US" sz="1700"/>
              <a:t>Non-Directed Graph</a:t>
            </a:r>
          </a:p>
          <a:p>
            <a:pPr algn="just" eaLnBrk="1" hangingPunct="1"/>
            <a:r>
              <a:rPr lang="en-US" altLang="en-US" sz="2000"/>
              <a:t>Therefore, graphs are the non-linear and non-primitive type of data structure. </a:t>
            </a:r>
          </a:p>
          <a:p>
            <a:pPr algn="just" eaLnBrk="1" hangingPunct="1"/>
            <a:r>
              <a:rPr lang="en-US" altLang="en-US" sz="2000"/>
              <a:t>Graph is representing the different types of physical design structures such as used in Chemistry, physics, maths &amp; Engineering Science.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>
            <a:extLst>
              <a:ext uri="{FF2B5EF4-FFF2-40B4-BE49-F238E27FC236}">
                <a16:creationId xmlns:a16="http://schemas.microsoft.com/office/drawing/2014/main" id="{AAF8C82E-9D58-4BC6-9E0C-B6F04B4AB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071563"/>
            <a:ext cx="705802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59136-4850-4B42-B4B6-FCE1F27B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What are the trees?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910635E3-4179-4295-AA82-5ABE24122E0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625"/>
          </a:xfrm>
        </p:spPr>
        <p:txBody>
          <a:bodyPr/>
          <a:lstStyle/>
          <a:p>
            <a:pPr algn="just" eaLnBrk="1" hangingPunct="1"/>
            <a:r>
              <a:rPr lang="en-US" altLang="en-US"/>
              <a:t>In the classification of data structure, Trees also come in the non-primitive and non-linear category data structure.</a:t>
            </a:r>
          </a:p>
          <a:p>
            <a:pPr algn="just" eaLnBrk="1" hangingPunct="1"/>
            <a:r>
              <a:rPr lang="en-US" altLang="en-US"/>
              <a:t>Using tree we can represent a hierarchical relationship between the data elements.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>
            <a:extLst>
              <a:ext uri="{FF2B5EF4-FFF2-40B4-BE49-F238E27FC236}">
                <a16:creationId xmlns:a16="http://schemas.microsoft.com/office/drawing/2014/main" id="{9D1EE750-33D4-4AF5-A159-E2182960B298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3038" y="1143000"/>
            <a:ext cx="6405562" cy="4537075"/>
          </a:xfr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D9A0B-899D-4A04-BFA4-37243FEDB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4638"/>
            <a:ext cx="8763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The most common operations performed on Data Structure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E122D84E-2F85-4061-986F-3E4B4657B60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625"/>
          </a:xfrm>
        </p:spPr>
        <p:txBody>
          <a:bodyPr/>
          <a:lstStyle/>
          <a:p>
            <a:pPr eaLnBrk="1" hangingPunct="1"/>
            <a:r>
              <a:rPr lang="en-US" altLang="en-US" sz="2000"/>
              <a:t>As a result, in the Classification of Data Structure, Data Structure the most commonly used </a:t>
            </a:r>
            <a:r>
              <a:rPr lang="en-US" altLang="en-US" sz="2000" b="1"/>
              <a:t>operations</a:t>
            </a:r>
            <a:r>
              <a:rPr lang="en-US" altLang="en-US" sz="2000"/>
              <a:t> are broadly categorized into four types:</a:t>
            </a:r>
            <a:br>
              <a:rPr lang="en-US" altLang="en-US" sz="2000"/>
            </a:br>
            <a:r>
              <a:rPr lang="en-US" altLang="en-US" sz="2000" b="1"/>
              <a:t>(1) Create</a:t>
            </a:r>
            <a:br>
              <a:rPr lang="en-US" altLang="en-US" sz="2000"/>
            </a:br>
            <a:r>
              <a:rPr lang="en-US" altLang="en-US" sz="2000" b="1"/>
              <a:t>(2) Delete</a:t>
            </a:r>
            <a:br>
              <a:rPr lang="en-US" altLang="en-US" sz="2000"/>
            </a:br>
            <a:r>
              <a:rPr lang="en-US" altLang="en-US" sz="2000" b="1"/>
              <a:t>(3) Selection</a:t>
            </a:r>
            <a:br>
              <a:rPr lang="en-US" altLang="en-US" sz="2000"/>
            </a:br>
            <a:r>
              <a:rPr lang="en-US" altLang="en-US" sz="2000" b="1"/>
              <a:t>(4) Update</a:t>
            </a:r>
            <a:endParaRPr lang="en-US" altLang="en-US" sz="2000"/>
          </a:p>
          <a:p>
            <a:pPr algn="just" eaLnBrk="1" hangingPunct="1"/>
            <a:r>
              <a:rPr lang="en-US" altLang="en-US" sz="2200" b="1"/>
              <a:t>CREATE operation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200"/>
              <a:t>	</a:t>
            </a:r>
            <a:r>
              <a:rPr lang="en-US" altLang="en-US" sz="2000"/>
              <a:t>The </a:t>
            </a:r>
            <a:r>
              <a:rPr lang="en-US" altLang="en-US" sz="2000" b="1"/>
              <a:t>CREATE operation</a:t>
            </a:r>
            <a:r>
              <a:rPr lang="en-US" altLang="en-US" sz="2000"/>
              <a:t> (it can be defined) results in reserving memory for the program elements.</a:t>
            </a:r>
            <a:br>
              <a:rPr lang="en-US" altLang="en-US" sz="2000"/>
            </a:br>
            <a:r>
              <a:rPr lang="en-US" altLang="en-US" sz="2000"/>
              <a:t>This can be done by a declaration statement.</a:t>
            </a:r>
            <a:br>
              <a:rPr lang="en-US" altLang="en-US" sz="2000"/>
            </a:br>
            <a:r>
              <a:rPr lang="en-US" altLang="en-US" sz="2000"/>
              <a:t>The creation of data structure may take place either during compile -time or during Runtime.</a:t>
            </a:r>
          </a:p>
          <a:p>
            <a:pPr eaLnBrk="1" hangingPunct="1"/>
            <a:endParaRPr lang="en-US" altLang="en-US" sz="2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2">
            <a:extLst>
              <a:ext uri="{FF2B5EF4-FFF2-40B4-BE49-F238E27FC236}">
                <a16:creationId xmlns:a16="http://schemas.microsoft.com/office/drawing/2014/main" id="{EBCCF60C-ED12-48E3-AB77-26AD19FD2CE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8077200" cy="6016625"/>
          </a:xfrm>
        </p:spPr>
        <p:txBody>
          <a:bodyPr/>
          <a:lstStyle/>
          <a:p>
            <a:pPr eaLnBrk="1" hangingPunct="1"/>
            <a:r>
              <a:rPr lang="en-US" altLang="en-US" sz="2000" b="1"/>
              <a:t>DELETE operation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000" b="1"/>
              <a:t>	DELETE operation</a:t>
            </a:r>
            <a:r>
              <a:rPr lang="en-US" altLang="en-US" sz="2000"/>
              <a:t> destroys the memory space allocated for the specified data structure Malloc() and free ()</a:t>
            </a:r>
            <a:br>
              <a:rPr lang="en-US" altLang="en-US" sz="2000"/>
            </a:br>
            <a:r>
              <a:rPr lang="en-US" altLang="en-US" sz="2000"/>
              <a:t>as a result, the function of C language is used for these two operations respectively.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en-US" sz="2000"/>
          </a:p>
          <a:p>
            <a:pPr algn="just" eaLnBrk="1" hangingPunct="1"/>
            <a:r>
              <a:rPr lang="en-US" altLang="en-US" sz="2000" b="1"/>
              <a:t>The SELECTION operation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	The </a:t>
            </a:r>
            <a:r>
              <a:rPr lang="en-US" altLang="en-US" sz="2000" b="1"/>
              <a:t>SELECTION operation</a:t>
            </a:r>
            <a:r>
              <a:rPr lang="en-US" altLang="en-US" sz="2000"/>
              <a:t> can be defined as its deals with accessing particular data within a data structure.</a:t>
            </a:r>
            <a:br>
              <a:rPr lang="en-US" altLang="en-US" sz="2000"/>
            </a:br>
            <a:r>
              <a:rPr lang="en-US" altLang="en-US" sz="2000"/>
              <a:t>And the last operations 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en-US" sz="2000" b="1"/>
          </a:p>
          <a:p>
            <a:pPr algn="just" eaLnBrk="1" hangingPunct="1"/>
            <a:r>
              <a:rPr lang="en-US" altLang="en-US" sz="2000" b="1"/>
              <a:t>The UPDATE operation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000" b="1"/>
              <a:t>	UPDATE</a:t>
            </a:r>
            <a:r>
              <a:rPr lang="en-US" altLang="en-US" sz="2000"/>
              <a:t>, as the name implies, it updates or modifies the data in the data structure.</a:t>
            </a:r>
            <a:br>
              <a:rPr lang="en-US" altLang="en-US" sz="2000"/>
            </a:br>
            <a:r>
              <a:rPr lang="en-US" altLang="en-US" sz="2000"/>
              <a:t>hence, in the Classification of Data Structure the operation Probably new data may be entered or previously stored data may be deleted.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en-US" sz="2000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2A38AACC-6C87-4E93-9025-A94EC7BA71E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382000" cy="6169025"/>
          </a:xfrm>
        </p:spPr>
        <p:txBody>
          <a:bodyPr/>
          <a:lstStyle/>
          <a:p>
            <a:pPr eaLnBrk="1" hangingPunct="1"/>
            <a:r>
              <a:rPr lang="en-US" altLang="en-US" sz="2000"/>
              <a:t>So, in Classification of Data Structure, Other operations performed on data structure include: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/>
              <a:t>	(1) Searching</a:t>
            </a:r>
            <a:br>
              <a:rPr lang="en-US" altLang="en-US" sz="2000"/>
            </a:br>
            <a:r>
              <a:rPr lang="en-US" altLang="en-US" sz="2000" b="1"/>
              <a:t>(2) Sorting</a:t>
            </a:r>
            <a:br>
              <a:rPr lang="en-US" altLang="en-US" sz="2000"/>
            </a:br>
            <a:r>
              <a:rPr lang="en-US" altLang="en-US" sz="2000" b="1"/>
              <a:t>(3) Merging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/>
          </a:p>
          <a:p>
            <a:pPr eaLnBrk="1" hangingPunct="1"/>
            <a:r>
              <a:rPr lang="en-US" altLang="en-US" sz="2000" b="1"/>
              <a:t>Searching operation</a:t>
            </a:r>
            <a:r>
              <a:rPr lang="en-US" altLang="en-US" sz="2000"/>
              <a:t> finds the presence of the desired data item in the list of the data item.</a:t>
            </a:r>
            <a:br>
              <a:rPr lang="en-US" altLang="en-US" sz="2000"/>
            </a:br>
            <a:endParaRPr lang="en-US" altLang="en-US" sz="2000"/>
          </a:p>
          <a:p>
            <a:pPr eaLnBrk="1" hangingPunct="1"/>
            <a:r>
              <a:rPr lang="en-US" altLang="en-US" sz="2000" b="1"/>
              <a:t>Sorting</a:t>
            </a:r>
            <a:r>
              <a:rPr lang="en-US" altLang="en-US" sz="2000"/>
              <a:t> is the process of arranging all data items in a data structure in a particular order say for example, either in ascending order or in descending order.</a:t>
            </a:r>
            <a:br>
              <a:rPr lang="en-US" altLang="en-US" sz="2000"/>
            </a:br>
            <a:endParaRPr lang="en-US" altLang="en-US" sz="2000"/>
          </a:p>
          <a:p>
            <a:pPr eaLnBrk="1" hangingPunct="1"/>
            <a:r>
              <a:rPr lang="en-US" altLang="en-US" sz="2000"/>
              <a:t> </a:t>
            </a:r>
            <a:r>
              <a:rPr lang="en-US" altLang="en-US" sz="2000" b="1"/>
              <a:t>MERGING</a:t>
            </a:r>
            <a:r>
              <a:rPr lang="en-US" altLang="en-US" sz="2000"/>
              <a:t> is a process of combining the data items of two different sorted lists into a single sorted list.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E865-452B-495E-BA8A-97E852D6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Basic Terminologies </a:t>
            </a:r>
            <a:br>
              <a:rPr lang="en-US" dirty="0"/>
            </a:br>
            <a:endParaRPr lang="en-US" dirty="0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0F92C061-6B80-4DAF-A956-DAFBCB404F1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625"/>
          </a:xfrm>
        </p:spPr>
        <p:txBody>
          <a:bodyPr/>
          <a:lstStyle/>
          <a:p>
            <a:pPr eaLnBrk="1" hangingPunct="1"/>
            <a:r>
              <a:rPr lang="en-US" altLang="en-US" b="1"/>
              <a:t>Data</a:t>
            </a:r>
            <a:r>
              <a:rPr lang="en-US" altLang="en-US"/>
              <a:t> : </a:t>
            </a:r>
            <a:r>
              <a:rPr lang="en-US" altLang="en-US" sz="2000"/>
              <a:t>Simply value or Set of values.</a:t>
            </a:r>
          </a:p>
          <a:p>
            <a:pPr algn="just" eaLnBrk="1" hangingPunct="1"/>
            <a:r>
              <a:rPr lang="en-US" altLang="en-US" b="1"/>
              <a:t>Data item</a:t>
            </a:r>
            <a:r>
              <a:rPr lang="en-US" altLang="en-US"/>
              <a:t>: </a:t>
            </a:r>
            <a:r>
              <a:rPr lang="en-US" altLang="en-US" sz="2000"/>
              <a:t>Single unit of values. Those data item further sub divided are called group item. E.g. Name , Address etc.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	Those data items that can not be further subdivided are called Elementary item. E.g. Age, Roll No etc.</a:t>
            </a:r>
          </a:p>
        </p:txBody>
      </p:sp>
      <p:pic>
        <p:nvPicPr>
          <p:cNvPr id="11268" name="Picture 3">
            <a:extLst>
              <a:ext uri="{FF2B5EF4-FFF2-40B4-BE49-F238E27FC236}">
                <a16:creationId xmlns:a16="http://schemas.microsoft.com/office/drawing/2014/main" id="{D6F7F156-F262-4AFE-BC35-014A4CDC1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200400"/>
            <a:ext cx="23907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>
            <a:extLst>
              <a:ext uri="{FF2B5EF4-FFF2-40B4-BE49-F238E27FC236}">
                <a16:creationId xmlns:a16="http://schemas.microsoft.com/office/drawing/2014/main" id="{70E45A30-AE51-4C7B-81F1-514B4458A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124200"/>
            <a:ext cx="155257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>
            <a:extLst>
              <a:ext uri="{FF2B5EF4-FFF2-40B4-BE49-F238E27FC236}">
                <a16:creationId xmlns:a16="http://schemas.microsoft.com/office/drawing/2014/main" id="{272D786A-5DC8-4BE6-B917-48BBE4CBA5D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229600" cy="6169025"/>
          </a:xfrm>
        </p:spPr>
        <p:txBody>
          <a:bodyPr/>
          <a:lstStyle/>
          <a:p>
            <a:pPr algn="just" eaLnBrk="1" hangingPunct="1"/>
            <a:r>
              <a:rPr lang="en-US" altLang="en-US" b="1"/>
              <a:t>Entity: </a:t>
            </a:r>
            <a:r>
              <a:rPr lang="en-US" altLang="en-US" sz="2000"/>
              <a:t>Entity is something which exists in this real-world and whose information can be stored.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	E.g. A student is an entity. The possible attributes of Student comprises of Roll no, Name, Gender, Age, Course etc.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en-US" sz="2000"/>
          </a:p>
          <a:p>
            <a:pPr algn="just" eaLnBrk="1" hangingPunct="1"/>
            <a:r>
              <a:rPr lang="en-US" altLang="en-US" b="1"/>
              <a:t>Entity Set: </a:t>
            </a:r>
            <a:r>
              <a:rPr lang="en-US" altLang="en-US" sz="2000"/>
              <a:t>Collection of similar entities. E.g. Students of a class, Employees of an organization etc.</a:t>
            </a:r>
          </a:p>
          <a:p>
            <a:pPr algn="just" eaLnBrk="1" hangingPunct="1"/>
            <a:endParaRPr lang="en-US" altLang="en-US" sz="2000"/>
          </a:p>
          <a:p>
            <a:pPr algn="just" eaLnBrk="1" hangingPunct="1"/>
            <a:r>
              <a:rPr lang="en-US" altLang="en-US" b="1"/>
              <a:t>Record</a:t>
            </a:r>
            <a:r>
              <a:rPr lang="en-US" altLang="en-US"/>
              <a:t>:  </a:t>
            </a:r>
            <a:r>
              <a:rPr lang="en-US" altLang="en-US" sz="2000"/>
              <a:t>Collection of related data items. E.g. Roll no, Name, date of birth, gender, class of particular student  such as 32, Ravi, 23/8/2005, M, 11. A record represents an entity.</a:t>
            </a:r>
          </a:p>
          <a:p>
            <a:pPr algn="just" eaLnBrk="1" hangingPunct="1"/>
            <a:endParaRPr lang="en-US" altLang="en-US" sz="2000"/>
          </a:p>
          <a:p>
            <a:pPr algn="just" eaLnBrk="1" hangingPunct="1"/>
            <a:r>
              <a:rPr lang="en-US" altLang="en-US" b="1"/>
              <a:t>File</a:t>
            </a:r>
            <a:r>
              <a:rPr lang="en-US" altLang="en-US"/>
              <a:t>: </a:t>
            </a:r>
            <a:r>
              <a:rPr lang="en-US" altLang="en-US" sz="2000"/>
              <a:t>Collection of related records. E.g. A file containing records of all students in class. In fact a file represents an entity set.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E9C3-4E37-4DE5-80B7-73A11CAC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6556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Need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1DD1C-EAB6-48EB-9E26-A6811CFB30A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407025"/>
          </a:xfrm>
        </p:spPr>
        <p:txBody>
          <a:bodyPr>
            <a:normAutofit lnSpcReduction="10000"/>
          </a:bodyPr>
          <a:lstStyle/>
          <a:p>
            <a:pPr marL="274320" indent="-274320" algn="just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 dirty="0"/>
              <a:t>Data is a collection of raw facts which when refined gives information.</a:t>
            </a:r>
          </a:p>
          <a:p>
            <a:pPr marL="274320" indent="-274320" algn="just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 dirty="0"/>
              <a:t>So, it is very difficult to draw a hold line that can differentiate the two terms </a:t>
            </a:r>
            <a:r>
              <a:rPr lang="en-US" sz="2000" b="1" dirty="0"/>
              <a:t>“Data and Information”</a:t>
            </a:r>
            <a:r>
              <a:rPr lang="en-US" sz="2000" dirty="0"/>
              <a:t>. we can get this concept through the following Diagram.</a:t>
            </a:r>
          </a:p>
          <a:p>
            <a:pPr marL="274320" indent="-274320" algn="just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sz="2000" dirty="0"/>
          </a:p>
          <a:p>
            <a:pPr marL="274320" indent="-274320" algn="just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sz="2000" dirty="0"/>
          </a:p>
          <a:p>
            <a:pPr marL="274320" indent="-274320" algn="just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sz="2000" dirty="0"/>
          </a:p>
          <a:p>
            <a:pPr marL="274320" indent="-274320" algn="just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sz="2000" dirty="0"/>
          </a:p>
          <a:p>
            <a:pPr marL="274320" indent="-274320" algn="just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sz="2000" dirty="0"/>
          </a:p>
          <a:p>
            <a:pPr marL="274320" indent="-274320" algn="just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 dirty="0"/>
              <a:t>Therefore, we can convert data into information and again information into data means it is a cyclic process.</a:t>
            </a:r>
            <a:br>
              <a:rPr lang="en-US" sz="2000" dirty="0"/>
            </a:br>
            <a:endParaRPr lang="en-US" sz="2000" dirty="0"/>
          </a:p>
          <a:p>
            <a:pPr marL="274320" indent="-274320" algn="just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 dirty="0"/>
              <a:t>Data that is acting as information may act as data for another person or at another level while taking the decision.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</p:txBody>
      </p:sp>
      <p:sp>
        <p:nvSpPr>
          <p:cNvPr id="13316" name="AutoShape 4" descr="Data Structures">
            <a:extLst>
              <a:ext uri="{FF2B5EF4-FFF2-40B4-BE49-F238E27FC236}">
                <a16:creationId xmlns:a16="http://schemas.microsoft.com/office/drawing/2014/main" id="{F6F13B13-169F-45B5-9EA4-EDE1297414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entury Schoolbook" panose="02040604050505020304" pitchFamily="18" charset="0"/>
            </a:endParaRPr>
          </a:p>
        </p:txBody>
      </p:sp>
      <p:pic>
        <p:nvPicPr>
          <p:cNvPr id="13317" name="Picture 5">
            <a:extLst>
              <a:ext uri="{FF2B5EF4-FFF2-40B4-BE49-F238E27FC236}">
                <a16:creationId xmlns:a16="http://schemas.microsoft.com/office/drawing/2014/main" id="{EE0E9C58-98B6-4F1E-905E-132B5FA33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2590800"/>
            <a:ext cx="42100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2C79-3ECA-42E3-835D-E5EF4DF6C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Data Type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C91F4342-34BB-47B0-B1C7-4EED5DACB3B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625"/>
          </a:xfrm>
        </p:spPr>
        <p:txBody>
          <a:bodyPr/>
          <a:lstStyle/>
          <a:p>
            <a:pPr algn="just" eaLnBrk="1" hangingPunct="1"/>
            <a:r>
              <a:rPr lang="en-US" altLang="en-US" sz="2000"/>
              <a:t>A Data type in a programming language is an attribute of data which specify computer (or programmer) important things about the concerned data. It declare</a:t>
            </a:r>
          </a:p>
          <a:p>
            <a:pPr lvl="2" algn="just" eaLnBrk="1" hangingPunct="1"/>
            <a:r>
              <a:rPr lang="en-US" altLang="en-US" sz="1800"/>
              <a:t>Set of values</a:t>
            </a:r>
          </a:p>
          <a:p>
            <a:pPr lvl="2" algn="just" eaLnBrk="1" hangingPunct="1"/>
            <a:r>
              <a:rPr lang="en-US" altLang="en-US" sz="1800"/>
              <a:t>Set of Operations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endParaRPr lang="en-US" altLang="en-US" sz="1800"/>
          </a:p>
          <a:p>
            <a:pPr algn="just" eaLnBrk="1" hangingPunct="1">
              <a:buFont typeface="Wingdings" panose="05000000000000000000" pitchFamily="2" charset="2"/>
              <a:buChar char="q"/>
            </a:pPr>
            <a:r>
              <a:rPr lang="en-US" altLang="en-US" b="1"/>
              <a:t>Integer</a:t>
            </a:r>
            <a:r>
              <a:rPr lang="en-US" altLang="en-US"/>
              <a:t>: </a:t>
            </a:r>
            <a:r>
              <a:rPr lang="en-US" altLang="en-US" sz="2000"/>
              <a:t>Whole Number, a number has no fractional part. It takes digits as its set of values and perform operation +,-,*, /,% etc. E.g. 12</a:t>
            </a:r>
          </a:p>
          <a:p>
            <a:pPr algn="just" eaLnBrk="1" hangingPunct="1">
              <a:buFont typeface="Wingdings" panose="05000000000000000000" pitchFamily="2" charset="2"/>
              <a:buChar char="q"/>
            </a:pPr>
            <a:r>
              <a:rPr lang="en-US" altLang="en-US" sz="2000" b="1"/>
              <a:t>Floating point</a:t>
            </a:r>
            <a:r>
              <a:rPr lang="en-US" altLang="en-US"/>
              <a:t>: </a:t>
            </a:r>
            <a:r>
              <a:rPr lang="en-US" altLang="en-US" sz="2000"/>
              <a:t>A number with decimal point. E.g. 12.4 </a:t>
            </a:r>
          </a:p>
          <a:p>
            <a:pPr algn="just" eaLnBrk="1" hangingPunct="1">
              <a:buFont typeface="Wingdings" panose="05000000000000000000" pitchFamily="2" charset="2"/>
              <a:buChar char="q"/>
            </a:pPr>
            <a:r>
              <a:rPr lang="en-US" altLang="en-US" sz="2000" b="1"/>
              <a:t>Character: </a:t>
            </a:r>
            <a:r>
              <a:rPr lang="en-US" altLang="en-US" sz="2000"/>
              <a:t>Readable text</a:t>
            </a:r>
          </a:p>
          <a:p>
            <a:pPr algn="just" eaLnBrk="1" hangingPunct="1"/>
            <a:endParaRPr lang="en-US" altLang="en-US"/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F5AF-1372-4A83-AF2D-4E8FE9B50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Important forms of Data types</a:t>
            </a:r>
          </a:p>
        </p:txBody>
      </p:sp>
      <p:pic>
        <p:nvPicPr>
          <p:cNvPr id="15363" name="Picture 3">
            <a:extLst>
              <a:ext uri="{FF2B5EF4-FFF2-40B4-BE49-F238E27FC236}">
                <a16:creationId xmlns:a16="http://schemas.microsoft.com/office/drawing/2014/main" id="{31CF3F20-F720-419A-BF1F-354DB923F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2043113"/>
            <a:ext cx="847725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85D2-5F7C-49FA-8807-3045EE901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Primitive Data Type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73FE2E28-0047-4D3F-A1AB-6F341A69233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625"/>
          </a:xfrm>
        </p:spPr>
        <p:txBody>
          <a:bodyPr/>
          <a:lstStyle/>
          <a:p>
            <a:pPr eaLnBrk="1" hangingPunct="1"/>
            <a:r>
              <a:rPr lang="en-US" altLang="en-US"/>
              <a:t>Basic data type or built in data type or simple data type.</a:t>
            </a:r>
          </a:p>
          <a:p>
            <a:pPr eaLnBrk="1" hangingPunct="1"/>
            <a:r>
              <a:rPr lang="en-US" altLang="en-US"/>
              <a:t>Primitive data types are predefined. Need not to define data type before use.</a:t>
            </a:r>
          </a:p>
          <a:p>
            <a:pPr eaLnBrk="1" hangingPunct="1"/>
            <a:r>
              <a:rPr lang="en-US" altLang="en-US"/>
              <a:t>E.g. C programming language provides built in support for integers (int, long), real ( float, Double) and characters (char).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200</TotalTime>
  <Words>2128</Words>
  <Application>Microsoft Office PowerPoint</Application>
  <PresentationFormat>On-screen Show (4:3)</PresentationFormat>
  <Paragraphs>241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Oriel</vt:lpstr>
      <vt:lpstr>INTRODUCTION TO DATA STRUCTURE</vt:lpstr>
      <vt:lpstr>Lecture  1</vt:lpstr>
      <vt:lpstr>Content</vt:lpstr>
      <vt:lpstr>Basic Terminologies  </vt:lpstr>
      <vt:lpstr>PowerPoint Presentation</vt:lpstr>
      <vt:lpstr>Need of Data</vt:lpstr>
      <vt:lpstr>Data Type</vt:lpstr>
      <vt:lpstr>Important forms of Data types</vt:lpstr>
      <vt:lpstr>Primitive Data Type</vt:lpstr>
      <vt:lpstr>Composite Data type</vt:lpstr>
      <vt:lpstr>Abstract Data Type</vt:lpstr>
      <vt:lpstr>PowerPoint Presentation</vt:lpstr>
      <vt:lpstr>PowerPoint Presentation</vt:lpstr>
      <vt:lpstr>Definition of Data Structure</vt:lpstr>
      <vt:lpstr>How to Choose Particular Data Structure </vt:lpstr>
      <vt:lpstr>Classification of data Structure</vt:lpstr>
      <vt:lpstr>Difference between Primitive Data Structure and Non-Primitive Data Structure</vt:lpstr>
      <vt:lpstr>Lecture   2</vt:lpstr>
      <vt:lpstr>Content </vt:lpstr>
      <vt:lpstr>Difference between Linear List  and Non-Linear List</vt:lpstr>
      <vt:lpstr>Brief Introduction of Data Structure</vt:lpstr>
      <vt:lpstr>What is Arrays? </vt:lpstr>
      <vt:lpstr>PowerPoint Presentation</vt:lpstr>
      <vt:lpstr>PowerPoint Presentation</vt:lpstr>
      <vt:lpstr>What is List</vt:lpstr>
      <vt:lpstr>PowerPoint Presentation</vt:lpstr>
      <vt:lpstr>What is Files? </vt:lpstr>
      <vt:lpstr>PowerPoint Presentation</vt:lpstr>
      <vt:lpstr>What is Stack?</vt:lpstr>
      <vt:lpstr>PowerPoint Presentation</vt:lpstr>
      <vt:lpstr>What is Queue?</vt:lpstr>
      <vt:lpstr>PowerPoint Presentation</vt:lpstr>
      <vt:lpstr>What are the Graphs?</vt:lpstr>
      <vt:lpstr>PowerPoint Presentation</vt:lpstr>
      <vt:lpstr>What are the trees?</vt:lpstr>
      <vt:lpstr>PowerPoint Presentation</vt:lpstr>
      <vt:lpstr>The most common operations performed on Data Structure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MANISHAKORANGA@gehu.ac.in</cp:lastModifiedBy>
  <cp:revision>54</cp:revision>
  <dcterms:created xsi:type="dcterms:W3CDTF">2021-04-17T04:59:37Z</dcterms:created>
  <dcterms:modified xsi:type="dcterms:W3CDTF">2021-04-22T06:37:32Z</dcterms:modified>
</cp:coreProperties>
</file>