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1"/>
  </p:notes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7" r:id="rId11"/>
    <p:sldId id="263" r:id="rId12"/>
    <p:sldId id="264" r:id="rId13"/>
    <p:sldId id="269" r:id="rId14"/>
    <p:sldId id="271" r:id="rId15"/>
    <p:sldId id="270" r:id="rId16"/>
    <p:sldId id="286" r:id="rId17"/>
    <p:sldId id="268" r:id="rId18"/>
    <p:sldId id="287" r:id="rId19"/>
    <p:sldId id="285" r:id="rId20"/>
    <p:sldId id="289" r:id="rId21"/>
    <p:sldId id="288" r:id="rId22"/>
    <p:sldId id="290" r:id="rId23"/>
    <p:sldId id="272" r:id="rId24"/>
    <p:sldId id="273" r:id="rId25"/>
    <p:sldId id="274" r:id="rId26"/>
    <p:sldId id="276" r:id="rId27"/>
    <p:sldId id="277" r:id="rId28"/>
    <p:sldId id="278" r:id="rId29"/>
    <p:sldId id="275" r:id="rId30"/>
    <p:sldId id="279" r:id="rId31"/>
    <p:sldId id="280" r:id="rId32"/>
    <p:sldId id="281" r:id="rId33"/>
    <p:sldId id="282" r:id="rId34"/>
    <p:sldId id="283" r:id="rId35"/>
    <p:sldId id="284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B02-4594-447E-9E91-2D2554D57CFA}" type="datetimeFigureOut">
              <a:rPr lang="en-IN" smtClean="0"/>
              <a:pPr/>
              <a:t>26-01-2018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3F06-F546-4D51-A3E9-3D313B19BB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C4776A-E88B-4EB2-86B4-872E4DBFB2E4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147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4D08-0407-492E-BFC9-0505206C852C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4EB0-3277-4959-AC08-9E43B7AB7F82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7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855D-56E1-4F4E-B6F7-3C76016901E4}" type="datetime1">
              <a:rPr lang="en-IN" smtClean="0"/>
              <a:pPr/>
              <a:t>26-01-2018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1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173897-C9B5-4C8E-BE9D-75BB6F0AE408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874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0591-B32C-409F-AAA2-13C7DC36951B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431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454-50F2-4180-A814-0A0867DC829F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094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CD-90BD-4A89-B411-2580DE6C0E70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FD1-ABAF-4E25-9306-5E8D6CD4D1F1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38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6BC81B-B349-40CE-9197-C435DD6927EA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910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870FE691-4358-4CE2-8C8E-348D22370545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8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F316D-1D0D-4916-950C-4B7F50DF547B}" type="datetime1">
              <a:rPr lang="en-IN" smtClean="0"/>
              <a:pPr/>
              <a:t>26-01-2018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89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/>
          <a:lstStyle/>
          <a:p>
            <a:r>
              <a:rPr lang="en-IN" dirty="0" err="1" smtClean="0"/>
              <a:t>ak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43636" y="2285992"/>
          <a:ext cx="857256" cy="228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285993"/>
          <a:ext cx="761984" cy="22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8" y="52863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Memory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6512" y="442913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be a linear array in the memory of the computer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LOC(LA[K]) = address of the element LA[K] of the array LA</a:t>
            </a:r>
          </a:p>
          <a:p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are stored in the successive memory cells</a:t>
            </a:r>
          </a:p>
          <a:p>
            <a:r>
              <a:rPr lang="en-US" dirty="0" smtClean="0"/>
              <a:t>Computer does not need to keep  track of the address of every element of </a:t>
            </a:r>
            <a:r>
              <a:rPr lang="en-US" b="1" dirty="0" smtClean="0">
                <a:solidFill>
                  <a:srgbClr val="FF0000"/>
                </a:solidFill>
              </a:rPr>
              <a:t>LA,</a:t>
            </a:r>
            <a:r>
              <a:rPr lang="en-US" dirty="0" smtClean="0"/>
              <a:t> but need to track only the address of the first element of the array denoted by </a:t>
            </a:r>
            <a:r>
              <a:rPr lang="en-US" b="1" dirty="0" smtClean="0">
                <a:solidFill>
                  <a:srgbClr val="FF0000"/>
                </a:solidFill>
              </a:rPr>
              <a:t>Base(LA) </a:t>
            </a:r>
            <a:r>
              <a:rPr lang="en-US" dirty="0" smtClean="0"/>
              <a:t>called the </a:t>
            </a:r>
            <a:r>
              <a:rPr lang="en-US" b="1" dirty="0" smtClean="0">
                <a:solidFill>
                  <a:srgbClr val="FF0000"/>
                </a:solidFill>
              </a:rPr>
              <a:t>base address </a:t>
            </a:r>
            <a:r>
              <a:rPr lang="en-US" dirty="0" smtClean="0"/>
              <a:t>of LA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LOC(LA[K]) = Base(LA) + w(K – lower bound)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the number of words per memory cell of the array LA [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is aka size of the </a:t>
            </a:r>
            <a:r>
              <a:rPr lang="en-US" b="1" dirty="0" smtClean="0">
                <a:solidFill>
                  <a:srgbClr val="FF0000"/>
                </a:solidFill>
              </a:rPr>
              <a:t>data type</a:t>
            </a:r>
            <a:r>
              <a:rPr lang="en-US" dirty="0" smtClean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1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16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LA[7]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LA[8]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16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LA[6]</a:t>
            </a:r>
          </a:p>
          <a:p>
            <a:r>
              <a:rPr lang="en-US" sz="2000" dirty="0" smtClean="0"/>
              <a:t>Each element of the array occupy 1 byte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LOC(LA[6]) = 200 + 1(6 – 1)  = 205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454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LA[3]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LA[4]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 the address for LA[16]</a:t>
            </a:r>
          </a:p>
          <a:p>
            <a:r>
              <a:rPr lang="en-US" sz="2000" dirty="0" smtClean="0"/>
              <a:t>Each element of the array occupy 2 byte  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LOC(LA[K]) = Base(LA) + w(K – lower bound)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LOC(LA[16]) = 200 + 2(16 – 1)  = 230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: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Representation of Linear Array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any value of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, time to calculate </a:t>
            </a:r>
            <a:r>
              <a:rPr lang="en-US" b="1" dirty="0" smtClean="0">
                <a:solidFill>
                  <a:srgbClr val="FF0000"/>
                </a:solidFill>
              </a:rPr>
              <a:t>LOC(LA[K]) </a:t>
            </a:r>
            <a:r>
              <a:rPr lang="en-US" dirty="0" smtClean="0"/>
              <a:t>is same</a:t>
            </a:r>
          </a:p>
          <a:p>
            <a:r>
              <a:rPr lang="en-US" dirty="0" smtClean="0"/>
              <a:t>Given any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one can access and locate  the content of  </a:t>
            </a:r>
            <a:r>
              <a:rPr lang="en-US" b="1" dirty="0" smtClean="0">
                <a:solidFill>
                  <a:srgbClr val="FF0000"/>
                </a:solidFill>
              </a:rPr>
              <a:t>LA[K]</a:t>
            </a:r>
            <a:r>
              <a:rPr lang="en-US" dirty="0" smtClean="0"/>
              <a:t> without scanning any other element of </a:t>
            </a:r>
            <a:r>
              <a:rPr lang="en-US" b="1" dirty="0" smtClean="0">
                <a:solidFill>
                  <a:srgbClr val="FF0000"/>
                </a:solidFill>
              </a:rPr>
              <a:t>LA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 collection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of data element is said to be index if any element of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called </a:t>
            </a:r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can be located and processed in time that  is independent of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357290" y="485776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3902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 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Storage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48880"/>
            <a:ext cx="8229600" cy="396300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Data Structure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: The logical or mathematical model of a particular organization of data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Storage Structure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: Representation of a particular data structure in the memory of a computer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There are many possible storage structure to a particular data structur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</a:p>
          <a:p>
            <a:pPr marL="742950" lvl="2" indent="-342900"/>
            <a:r>
              <a:rPr lang="en-US" dirty="0" smtClean="0">
                <a:cs typeface="Times New Roman" pitchFamily="18" charset="0"/>
              </a:rPr>
              <a:t>Ex: there are a number of storage structure for a data structure such as array </a:t>
            </a:r>
          </a:p>
          <a:p>
            <a:pPr marL="342900" lvl="1" indent="-342900"/>
            <a:r>
              <a:rPr lang="en-US" dirty="0" smtClean="0">
                <a:cs typeface="Times New Roman" pitchFamily="18" charset="0"/>
              </a:rPr>
              <a:t>It is possible for two DS to represented by the same storage structure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71553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Linear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•••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91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Array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5429264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Repeat for K = LB to UB</a:t>
            </a:r>
          </a:p>
          <a:p>
            <a:pPr marL="342900" indent="-342900"/>
            <a:r>
              <a:rPr lang="en-US" dirty="0" smtClean="0"/>
              <a:t>	Apply PROCESS to LA[K]</a:t>
            </a:r>
          </a:p>
          <a:p>
            <a:pPr marL="342900" indent="-342900"/>
            <a:r>
              <a:rPr lang="en-US" dirty="0" smtClean="0"/>
              <a:t>	[End of Loop]</a:t>
            </a:r>
          </a:p>
          <a:p>
            <a:pPr marL="342900" indent="-342900"/>
            <a:r>
              <a:rPr lang="en-US" dirty="0" smtClean="0"/>
              <a:t>2.  Exit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46158"/>
          </a:xfrm>
        </p:spPr>
        <p:txBody>
          <a:bodyPr/>
          <a:lstStyle/>
          <a:p>
            <a:r>
              <a:rPr lang="en-US" dirty="0" smtClean="0"/>
              <a:t>Inserting and Deleting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an element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 </a:t>
            </a:r>
          </a:p>
          <a:p>
            <a:pPr lvl="1"/>
            <a:r>
              <a:rPr lang="en-US" dirty="0" smtClean="0"/>
              <a:t>Beginning</a:t>
            </a:r>
          </a:p>
          <a:p>
            <a:pPr lvl="1"/>
            <a:r>
              <a:rPr lang="en-US" dirty="0" smtClean="0"/>
              <a:t>Middle</a:t>
            </a:r>
          </a:p>
          <a:p>
            <a:pPr lvl="1"/>
            <a:r>
              <a:rPr lang="en-US" dirty="0" smtClean="0"/>
              <a:t>End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57173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507207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Ford as the  3</a:t>
            </a:r>
            <a:r>
              <a:rPr lang="en-US" baseline="30000" dirty="0" smtClean="0"/>
              <a:t>rd</a:t>
            </a:r>
            <a:r>
              <a:rPr lang="en-US" dirty="0" smtClean="0"/>
              <a:t> Element  of Array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43108" y="3357562"/>
            <a:ext cx="286546" cy="358778"/>
            <a:chOff x="2500298" y="3286124"/>
            <a:chExt cx="286546" cy="358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86248" y="3000372"/>
            <a:ext cx="286546" cy="358778"/>
            <a:chOff x="2500298" y="3286124"/>
            <a:chExt cx="286546" cy="358778"/>
          </a:xfrm>
        </p:grpSpPr>
        <p:grpSp>
          <p:nvGrpSpPr>
            <p:cNvPr id="22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4"/>
          <p:cNvGraphicFramePr>
            <a:graphicFrameLocks/>
          </p:cNvGraphicFramePr>
          <p:nvPr/>
        </p:nvGraphicFramePr>
        <p:xfrm>
          <a:off x="464343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357950" y="2714620"/>
            <a:ext cx="286546" cy="358778"/>
            <a:chOff x="2500298" y="3286124"/>
            <a:chExt cx="286546" cy="358778"/>
          </a:xfrm>
        </p:grpSpPr>
        <p:grpSp>
          <p:nvGrpSpPr>
            <p:cNvPr id="28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6715140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0095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43042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Insertion is not Possible without loss of data if the array is FULL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26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Wagner  at the  End 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27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14546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 Davis  from the  Array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000496" y="2428868"/>
            <a:ext cx="215108" cy="501654"/>
            <a:chOff x="5286380" y="2214554"/>
            <a:chExt cx="215108" cy="501654"/>
          </a:xfrm>
        </p:grpSpPr>
        <p:grpSp>
          <p:nvGrpSpPr>
            <p:cNvPr id="1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428624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072198" y="2714620"/>
            <a:ext cx="215108" cy="501654"/>
            <a:chOff x="5286380" y="2214554"/>
            <a:chExt cx="215108" cy="501654"/>
          </a:xfrm>
        </p:grpSpPr>
        <p:grpSp>
          <p:nvGrpSpPr>
            <p:cNvPr id="20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6429388" y="2000240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215338" y="3286124"/>
            <a:ext cx="215108" cy="501654"/>
            <a:chOff x="5286380" y="2214554"/>
            <a:chExt cx="215108" cy="501654"/>
          </a:xfrm>
        </p:grpSpPr>
        <p:grpSp>
          <p:nvGrpSpPr>
            <p:cNvPr id="2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43240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507207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No data item can be deleted from an empty  array 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(LA, N , K , ITEM) </a:t>
            </a:r>
            <a:r>
              <a:rPr lang="en-US" sz="2400" dirty="0" smtClean="0"/>
              <a:t>[LA is a linear array with N elements and K is a positive integers such that K ≤ N. This algorithm insert an element ITEM into the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position in LA ] </a:t>
            </a:r>
          </a:p>
          <a:p>
            <a:pPr>
              <a:buNone/>
            </a:pPr>
            <a:r>
              <a:rPr lang="en-US" sz="2400" dirty="0" smtClean="0"/>
              <a:t>	1. 	[Initialize Counter] Set J := N</a:t>
            </a:r>
          </a:p>
          <a:p>
            <a:pPr>
              <a:buNone/>
            </a:pPr>
            <a:r>
              <a:rPr lang="en-US" sz="2400" dirty="0" smtClean="0"/>
              <a:t>	2. 	Repeat Steps 3 and 4 while J ≥ K</a:t>
            </a:r>
          </a:p>
          <a:p>
            <a:pPr>
              <a:buNone/>
            </a:pPr>
            <a:r>
              <a:rPr lang="en-US" sz="2400" dirty="0" smtClean="0"/>
              <a:t>	3. 	[Move the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downward ] Set LA[J + 1] 	:= LA[J] </a:t>
            </a:r>
          </a:p>
          <a:p>
            <a:pPr>
              <a:buNone/>
            </a:pPr>
            <a:r>
              <a:rPr lang="en-US" sz="2400" dirty="0" smtClean="0"/>
              <a:t>	4. 	[Decrease Counter] Set J := J -1</a:t>
            </a:r>
          </a:p>
          <a:p>
            <a:pPr>
              <a:buNone/>
            </a:pPr>
            <a:r>
              <a:rPr lang="en-US" sz="2400" dirty="0" smtClean="0"/>
              <a:t>	5 	[Insert Element] Set LA[K] := ITEM</a:t>
            </a:r>
          </a:p>
          <a:p>
            <a:pPr>
              <a:buNone/>
            </a:pPr>
            <a:r>
              <a:rPr lang="en-US" sz="2400" dirty="0" smtClean="0"/>
              <a:t>	6. 	[Reset N] Set N := N +1;</a:t>
            </a:r>
          </a:p>
          <a:p>
            <a:pPr>
              <a:buNone/>
            </a:pPr>
            <a:r>
              <a:rPr lang="en-US" sz="2400" dirty="0" smtClean="0"/>
              <a:t>	7.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Linear </a:t>
            </a:r>
          </a:p>
          <a:p>
            <a:pPr lvl="1"/>
            <a:r>
              <a:rPr lang="en-US" dirty="0" smtClean="0"/>
              <a:t>Non-Linear 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structure </a:t>
            </a:r>
            <a:r>
              <a:rPr lang="en-US" dirty="0" smtClean="0"/>
              <a:t>is said to be </a:t>
            </a:r>
            <a:r>
              <a:rPr lang="en-US" b="1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if its elements from a sequence or in other words form a linear list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  Algorithm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DELETE (LA, N , K , ITEM) </a:t>
            </a:r>
            <a:r>
              <a:rPr lang="en-US" sz="2400" dirty="0" smtClean="0"/>
              <a:t>[LA is a linear array with N elements and K is a positive integers such that K ≤ N. This algorithm deletes </a:t>
            </a:r>
            <a:r>
              <a:rPr lang="en-US" sz="2400" dirty="0" err="1" smtClean="0"/>
              <a:t>K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from  LA ] </a:t>
            </a:r>
          </a:p>
          <a:p>
            <a:pPr>
              <a:buNone/>
            </a:pPr>
            <a:r>
              <a:rPr lang="en-US" sz="2400" dirty="0" smtClean="0"/>
              <a:t>	1.   Set ITEM := LA[K]</a:t>
            </a:r>
          </a:p>
          <a:p>
            <a:pPr>
              <a:buNone/>
            </a:pPr>
            <a:r>
              <a:rPr lang="en-US" sz="2400" dirty="0" smtClean="0"/>
              <a:t>	2. 	Repeat for J = K to N -1:</a:t>
            </a:r>
          </a:p>
          <a:p>
            <a:pPr>
              <a:buNone/>
            </a:pPr>
            <a:r>
              <a:rPr lang="en-US" sz="2400" dirty="0" smtClean="0"/>
              <a:t>	 	[Move the J + 1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element upward] Set LA[J] 	:= LA[J + 1] </a:t>
            </a:r>
          </a:p>
          <a:p>
            <a:pPr>
              <a:buNone/>
            </a:pPr>
            <a:r>
              <a:rPr lang="en-US" sz="2400" dirty="0" smtClean="0"/>
              <a:t>	3. 	[Reset the number N of elements] Set N := N - 1;</a:t>
            </a:r>
          </a:p>
          <a:p>
            <a:pPr>
              <a:buNone/>
            </a:pPr>
            <a:r>
              <a:rPr lang="en-US" sz="2400" dirty="0" smtClean="0"/>
              <a:t>	4. 	Exit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</a:p>
          <a:p>
            <a:r>
              <a:rPr lang="en-US" dirty="0" smtClean="0"/>
              <a:t>Two-Dimensional Array</a:t>
            </a:r>
          </a:p>
          <a:p>
            <a:r>
              <a:rPr lang="en-US" dirty="0" smtClean="0"/>
              <a:t>Three-Dimensional Array</a:t>
            </a:r>
          </a:p>
          <a:p>
            <a:r>
              <a:rPr lang="en-US" dirty="0" smtClean="0"/>
              <a:t>Some programming Language allows as many as 7 dimension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Two-Dimensional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US" dirty="0" smtClean="0"/>
              <a:t>A Two-Dimensional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a collection of </a:t>
            </a:r>
            <a:r>
              <a:rPr lang="en-US" b="1" dirty="0" smtClean="0">
                <a:solidFill>
                  <a:srgbClr val="FF0000"/>
                </a:solidFill>
              </a:rPr>
              <a:t>m . n </a:t>
            </a:r>
            <a:r>
              <a:rPr lang="en-US" dirty="0" smtClean="0"/>
              <a:t>data elements such that each element is specified by a pair of integer (such as J, K) called subscript with property that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1 ≤ J ≤ m  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1 ≤ K ≤ 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element of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with first subscript </a:t>
            </a:r>
            <a:r>
              <a:rPr lang="en-US" b="1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 and second subscript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will be denoted by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J,K</a:t>
            </a:r>
            <a:r>
              <a:rPr lang="en-US" baseline="-25000" dirty="0" smtClean="0"/>
              <a:t>  </a:t>
            </a:r>
            <a:r>
              <a:rPr lang="en-US" baseline="30000" dirty="0" smtClean="0"/>
              <a:t> 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A[J][K]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857256"/>
          </a:xfrm>
          <a:noFill/>
          <a:ln/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57298"/>
            <a:ext cx="8153400" cy="4714908"/>
          </a:xfrm>
          <a:noFill/>
          <a:ln/>
        </p:spPr>
        <p:txBody>
          <a:bodyPr>
            <a:normAutofit/>
          </a:bodyPr>
          <a:lstStyle/>
          <a:p>
            <a:pPr marL="342900" indent="-342900" algn="l"/>
            <a:r>
              <a:rPr lang="en-US" dirty="0"/>
              <a:t>The elements of a 2-dimensional array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 smtClean="0"/>
              <a:t>is shown as below </a:t>
            </a:r>
            <a:endParaRPr lang="en-US" dirty="0"/>
          </a:p>
          <a:p>
            <a:pPr marL="342900" indent="-342900"/>
            <a:endParaRPr lang="en-US" dirty="0" smtClean="0">
              <a:solidFill>
                <a:schemeClr val="hlink"/>
              </a:solidFill>
            </a:endParaRPr>
          </a:p>
          <a:p>
            <a:pPr marL="342900" indent="-342900"/>
            <a:r>
              <a:rPr lang="en-US" sz="3600" dirty="0" smtClean="0">
                <a:solidFill>
                  <a:schemeClr val="hlink"/>
                </a:solidFill>
              </a:rPr>
              <a:t>a[0</a:t>
            </a:r>
            <a:r>
              <a:rPr lang="en-US" sz="3600" dirty="0">
                <a:solidFill>
                  <a:schemeClr val="hlink"/>
                </a:solidFill>
              </a:rPr>
              <a:t>][0]     a[0][1]    a[0][2]    a[0][3]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Rows Of A 2D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5992"/>
            <a:ext cx="8839200" cy="2428892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 smtClean="0">
                <a:solidFill>
                  <a:schemeClr val="hlink"/>
                </a:solidFill>
              </a:rPr>
              <a:t>a[0</a:t>
            </a:r>
            <a:r>
              <a:rPr lang="en-US" dirty="0">
                <a:solidFill>
                  <a:schemeClr val="hlink"/>
                </a:solidFill>
              </a:rPr>
              <a:t>][0]     a[0][1]    a[0][2]    a[0][3]       </a:t>
            </a:r>
            <a:r>
              <a:rPr lang="en-US" dirty="0"/>
              <a:t>row 0</a:t>
            </a: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a[1][0]     a[1][1]    a[1][2]    a[1][3]       </a:t>
            </a:r>
            <a:r>
              <a:rPr lang="en-US" dirty="0"/>
              <a:t>row 1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a[2][0]     a[2][1]    a[2][2]    a[2][3]       </a:t>
            </a:r>
            <a:r>
              <a:rPr lang="en-US" dirty="0"/>
              <a:t>row 2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2590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1000" y="31242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1000" y="3733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Columns Of A 2D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0"/>
            <a:ext cx="81534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>
              <a:solidFill>
                <a:schemeClr val="hlink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2098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1538" y="4714884"/>
            <a:ext cx="21098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928926" y="4714884"/>
            <a:ext cx="171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14876" y="4786322"/>
            <a:ext cx="16668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286512" y="4714884"/>
            <a:ext cx="17383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be a two-dimensional array </a:t>
            </a:r>
            <a:r>
              <a:rPr lang="en-US" b="1" dirty="0" smtClean="0">
                <a:solidFill>
                  <a:srgbClr val="FF0000"/>
                </a:solidFill>
              </a:rPr>
              <a:t>m x n</a:t>
            </a:r>
          </a:p>
          <a:p>
            <a:r>
              <a:rPr lang="en-US" dirty="0" smtClean="0"/>
              <a:t>The  array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will be represented in the memory by a block of </a:t>
            </a:r>
            <a:r>
              <a:rPr lang="en-US" b="1" dirty="0" smtClean="0">
                <a:solidFill>
                  <a:srgbClr val="FF0000"/>
                </a:solidFill>
              </a:rPr>
              <a:t>m x n </a:t>
            </a:r>
            <a:r>
              <a:rPr lang="en-US" dirty="0" smtClean="0"/>
              <a:t>sequential memory location</a:t>
            </a:r>
          </a:p>
          <a:p>
            <a:r>
              <a:rPr lang="en-US" dirty="0" smtClean="0"/>
              <a:t>Programming language will store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either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 by Column </a:t>
            </a:r>
            <a:r>
              <a:rPr lang="en-US" dirty="0" smtClean="0"/>
              <a:t>(Called Column-Major Order) Ex: Fortran, MATLAB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Row by Row  </a:t>
            </a:r>
            <a:r>
              <a:rPr lang="en-US" dirty="0" smtClean="0"/>
              <a:t>(Called Row-Major Order) Ex: C, C++ , Java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2D Array in Memory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(3,3)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(1,4)</a:t>
                      </a:r>
                      <a:endParaRPr lang="en-IN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Column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Column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167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Column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Column 4</a:t>
            </a:r>
            <a:endParaRPr lang="en-US" b="1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4857752" y="1214422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Subscript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(1,1)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(1,2)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(1,3)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(1,4)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(2,1)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(2,2)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(2,3)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(2,4)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(3,1)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(3,2)</a:t>
                      </a:r>
                      <a:endParaRPr lang="en-IN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2264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Row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140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Row 3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72264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Row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10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Column-Major Order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29190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Row-Major Order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LOC(LA[K]) = Base(LA) + w(K -1)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LOC(A[J,K]) of A[</a:t>
            </a:r>
            <a:r>
              <a:rPr lang="en-US" b="1" dirty="0" err="1" smtClean="0">
                <a:solidFill>
                  <a:srgbClr val="C00000"/>
                </a:solidFill>
              </a:rPr>
              <a:t>m,n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Column-Major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LOC(A[J,K]) = Base(A) + w[m(K-1) + (J-1)]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F0"/>
                </a:solidFill>
              </a:rPr>
              <a:t>Row-Major Order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LOC(A[J,K]) = Base(A) + w[n(J-1) + (K-1)]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25 x 4 array A. Suppose the Base(A) = 200 and w =4. Suppose the programming store 2D array using row-major. Compute LOC(A[12,3])</a:t>
            </a:r>
          </a:p>
          <a:p>
            <a:pPr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LOC(A[J,K]) = Base(A) + w[n(J-1) + (K-1)]</a:t>
            </a:r>
          </a:p>
          <a:p>
            <a:endParaRPr lang="en-US" dirty="0" smtClean="0"/>
          </a:p>
          <a:p>
            <a:r>
              <a:rPr lang="en-US" dirty="0" smtClean="0"/>
              <a:t>LOC(A[12,3]) = 200 + 4[4(12-1) + (3 -1)]</a:t>
            </a:r>
          </a:p>
          <a:p>
            <a:pPr lvl="1">
              <a:buNone/>
            </a:pPr>
            <a:r>
              <a:rPr lang="en-US" dirty="0" smtClean="0"/>
              <a:t>= 384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basic representation in memory </a:t>
            </a:r>
          </a:p>
          <a:p>
            <a:pPr lvl="1"/>
            <a:r>
              <a:rPr lang="en-US" dirty="0" smtClean="0"/>
              <a:t>Have a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</a:rPr>
              <a:t>means of sequential memory locations </a:t>
            </a:r>
            <a:r>
              <a:rPr lang="en-US" dirty="0" smtClean="0"/>
              <a:t>[ Arrays]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Have the linear relationship between the elements represented by </a:t>
            </a:r>
            <a:r>
              <a:rPr lang="en-US" b="1" dirty="0" smtClean="0">
                <a:solidFill>
                  <a:srgbClr val="FF0000"/>
                </a:solidFill>
              </a:rPr>
              <a:t>means of pointer or links</a:t>
            </a:r>
            <a:r>
              <a:rPr lang="en-US" dirty="0" smtClean="0"/>
              <a:t> [ Linked List]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m</a:t>
            </a:r>
            <a:r>
              <a:rPr lang="en-US" baseline="-25000" dirty="0" smtClean="0"/>
              <a:t>1</a:t>
            </a:r>
            <a:r>
              <a:rPr lang="en-US" dirty="0" smtClean="0"/>
              <a:t> x m</a:t>
            </a:r>
            <a:r>
              <a:rPr lang="en-US" baseline="-25000" dirty="0" smtClean="0"/>
              <a:t>2</a:t>
            </a:r>
            <a:r>
              <a:rPr lang="en-US" dirty="0" smtClean="0"/>
              <a:t> x …. X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 array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is a collection of m</a:t>
            </a:r>
            <a:r>
              <a:rPr lang="en-US" baseline="-25000" dirty="0" smtClean="0"/>
              <a:t>1</a:t>
            </a:r>
            <a:r>
              <a:rPr lang="en-US" dirty="0" smtClean="0"/>
              <a:t>.m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m</a:t>
            </a:r>
            <a:r>
              <a:rPr lang="en-US" baseline="-25000" dirty="0" err="1" smtClean="0"/>
              <a:t>n</a:t>
            </a:r>
            <a:r>
              <a:rPr lang="en-US" dirty="0" smtClean="0"/>
              <a:t> data elements in which each element is specified by a list of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integers – such as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– called subscript with the property that</a:t>
            </a:r>
          </a:p>
          <a:p>
            <a:pPr>
              <a:buNone/>
            </a:pPr>
            <a:r>
              <a:rPr lang="en-US" dirty="0" smtClean="0"/>
              <a:t>	1≤K</a:t>
            </a:r>
            <a:r>
              <a:rPr lang="en-US" baseline="-25000" dirty="0" smtClean="0"/>
              <a:t>1</a:t>
            </a:r>
            <a:r>
              <a:rPr lang="en-US" dirty="0" smtClean="0"/>
              <a:t>≤m</a:t>
            </a:r>
            <a:r>
              <a:rPr lang="en-US" baseline="-25000" dirty="0" smtClean="0"/>
              <a:t>1</a:t>
            </a:r>
            <a:r>
              <a:rPr lang="en-US" dirty="0" smtClean="0"/>
              <a:t>,  1≤K</a:t>
            </a:r>
            <a:r>
              <a:rPr lang="en-US" baseline="-25000" dirty="0" smtClean="0"/>
              <a:t>2</a:t>
            </a:r>
            <a:r>
              <a:rPr lang="en-US" dirty="0" smtClean="0"/>
              <a:t>≤m</a:t>
            </a:r>
            <a:r>
              <a:rPr lang="en-US" baseline="-25000" dirty="0" smtClean="0"/>
              <a:t>2</a:t>
            </a:r>
            <a:r>
              <a:rPr lang="en-US" dirty="0" smtClean="0"/>
              <a:t>,  ….   1≤K</a:t>
            </a:r>
            <a:r>
              <a:rPr lang="en-US" baseline="-25000" dirty="0" smtClean="0"/>
              <a:t>n</a:t>
            </a:r>
            <a:r>
              <a:rPr lang="en-US" dirty="0" smtClean="0"/>
              <a:t>≤m</a:t>
            </a:r>
            <a:r>
              <a:rPr lang="en-US" baseline="-25000" dirty="0" smtClean="0"/>
              <a:t>n</a:t>
            </a:r>
          </a:p>
          <a:p>
            <a:pPr>
              <a:buNone/>
            </a:pPr>
            <a:r>
              <a:rPr lang="en-US" dirty="0" smtClean="0"/>
              <a:t>The Element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with subscript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will be denoted by</a:t>
            </a:r>
          </a:p>
          <a:p>
            <a:pPr>
              <a:buNone/>
            </a:pPr>
            <a:r>
              <a:rPr lang="en-US" dirty="0" smtClean="0"/>
              <a:t>		B</a:t>
            </a:r>
            <a:r>
              <a:rPr lang="en-US" baseline="-25000" dirty="0" smtClean="0"/>
              <a:t>K1,K2, …,</a:t>
            </a:r>
            <a:r>
              <a:rPr lang="en-US" baseline="-25000" dirty="0" err="1" smtClean="0"/>
              <a:t>Kn</a:t>
            </a:r>
            <a:r>
              <a:rPr lang="en-US" dirty="0" smtClean="0"/>
              <a:t>      or   B[K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,….,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be a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-dimensional array</a:t>
            </a:r>
          </a:p>
          <a:p>
            <a:r>
              <a:rPr lang="en-US" dirty="0" smtClean="0"/>
              <a:t>Length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dimension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is the number of elements in the index set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= UB – LB + 1</a:t>
            </a:r>
          </a:p>
          <a:p>
            <a:r>
              <a:rPr lang="en-US" dirty="0" smtClean="0"/>
              <a:t>For a given subscript </a:t>
            </a:r>
            <a:r>
              <a:rPr lang="en-US" b="1" dirty="0" err="1" smtClean="0">
                <a:solidFill>
                  <a:srgbClr val="00B050"/>
                </a:solidFill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,  the effective index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is the number of indices preceding </a:t>
            </a:r>
            <a:r>
              <a:rPr lang="en-US" b="1" dirty="0" err="1" smtClean="0">
                <a:solidFill>
                  <a:srgbClr val="00B050"/>
                </a:solidFill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in the index set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– LB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>
            <a:normAutofit/>
          </a:bodyPr>
          <a:lstStyle/>
          <a:p>
            <a:r>
              <a:rPr lang="en-US" dirty="0" smtClean="0"/>
              <a:t>Address LOC(C[K</a:t>
            </a:r>
            <a:r>
              <a:rPr lang="en-US" baseline="-25000" dirty="0" smtClean="0"/>
              <a:t>1</a:t>
            </a:r>
            <a:r>
              <a:rPr lang="en-US" dirty="0" smtClean="0"/>
              <a:t>,K</a:t>
            </a:r>
            <a:r>
              <a:rPr lang="en-US" baseline="-25000" dirty="0" smtClean="0"/>
              <a:t>2</a:t>
            </a:r>
            <a:r>
              <a:rPr lang="en-US" dirty="0" smtClean="0"/>
              <a:t>, ….,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]) of an arbitrary element of C can be obtained as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Column-Major Order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Base( C) + w[((( … (E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N-2</a:t>
            </a:r>
            <a:r>
              <a:rPr lang="en-US" b="1" dirty="0" smtClean="0">
                <a:solidFill>
                  <a:srgbClr val="00B050"/>
                </a:solidFill>
              </a:rPr>
              <a:t>) + ….. +E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+E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+E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Row-Major Order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Base( C) + w[(… ((E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+ E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+ ….. +E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)L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 +E</a:t>
            </a:r>
            <a:r>
              <a:rPr lang="en-US" b="1" baseline="-25000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MAZE(2:8, -4:1, 6:10)</a:t>
            </a:r>
          </a:p>
          <a:p>
            <a:r>
              <a:rPr lang="en-US" dirty="0" smtClean="0"/>
              <a:t>Calculate the address of </a:t>
            </a:r>
            <a:r>
              <a:rPr lang="en-US" b="1" dirty="0" smtClean="0">
                <a:solidFill>
                  <a:srgbClr val="FF0000"/>
                </a:solidFill>
              </a:rPr>
              <a:t>MAZE[5,-1,8]</a:t>
            </a:r>
          </a:p>
          <a:p>
            <a:r>
              <a:rPr lang="en-US" dirty="0" smtClean="0"/>
              <a:t>Given: Base(MAZE) = 200, w = 4, MAZE is stored in Row-Major order </a:t>
            </a:r>
          </a:p>
          <a:p>
            <a:r>
              <a:rPr lang="en-US" dirty="0" smtClean="0"/>
              <a:t>L1 = 8-2+1 = 7, L2 = 6, L3 = 5</a:t>
            </a:r>
          </a:p>
          <a:p>
            <a:r>
              <a:rPr lang="en-US" dirty="0" smtClean="0"/>
              <a:t>E1 = 5 -2 = 3, E2 = 3, E3 =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Contd</a:t>
            </a:r>
            <a:r>
              <a:rPr lang="en-US" dirty="0" smtClean="0"/>
              <a:t> 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Base( C) + w[(… ((E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+ E</a:t>
            </a:r>
            <a:r>
              <a:rPr lang="en-US" baseline="-25000" dirty="0" smtClean="0"/>
              <a:t>3</a:t>
            </a:r>
            <a:r>
              <a:rPr lang="en-US" dirty="0" smtClean="0"/>
              <a:t>)L</a:t>
            </a:r>
            <a:r>
              <a:rPr lang="en-US" baseline="-25000" dirty="0" smtClean="0"/>
              <a:t>4</a:t>
            </a:r>
            <a:r>
              <a:rPr lang="en-US" dirty="0" smtClean="0"/>
              <a:t> + ….. +E</a:t>
            </a:r>
            <a:r>
              <a:rPr lang="en-US" baseline="-25000" dirty="0" smtClean="0"/>
              <a:t>N-1</a:t>
            </a:r>
            <a:r>
              <a:rPr lang="en-US" dirty="0" smtClean="0"/>
              <a:t>)L</a:t>
            </a:r>
            <a:r>
              <a:rPr lang="en-US" baseline="-25000" dirty="0" smtClean="0"/>
              <a:t>N</a:t>
            </a:r>
            <a:r>
              <a:rPr lang="en-US" dirty="0" smtClean="0"/>
              <a:t> +E</a:t>
            </a:r>
            <a:r>
              <a:rPr lang="en-US" baseline="-25000" dirty="0" smtClean="0"/>
              <a:t>N</a:t>
            </a:r>
            <a:r>
              <a:rPr lang="en-US" dirty="0" smtClean="0"/>
              <a:t>]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= 3 . 6 = 18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 = 18 + 3 = 21</a:t>
            </a:r>
          </a:p>
          <a:p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+ 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= 21 . 5 = 105</a:t>
            </a:r>
          </a:p>
          <a:p>
            <a:r>
              <a:rPr lang="en-US" dirty="0" smtClean="0"/>
              <a:t>(E</a:t>
            </a:r>
            <a:r>
              <a:rPr lang="en-US" baseline="-25000" dirty="0" smtClean="0"/>
              <a:t>1</a:t>
            </a:r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+E</a:t>
            </a:r>
            <a:r>
              <a:rPr lang="en-US" baseline="-25000" dirty="0" smtClean="0"/>
              <a:t>2</a:t>
            </a:r>
            <a:r>
              <a:rPr lang="en-US" dirty="0" smtClean="0"/>
              <a:t>)L</a:t>
            </a:r>
            <a:r>
              <a:rPr lang="en-US" baseline="-25000" dirty="0" smtClean="0"/>
              <a:t>3</a:t>
            </a:r>
            <a:r>
              <a:rPr lang="en-US" dirty="0" smtClean="0"/>
              <a:t> + E</a:t>
            </a:r>
            <a:r>
              <a:rPr lang="en-US" baseline="-25000" dirty="0" smtClean="0"/>
              <a:t>3</a:t>
            </a:r>
            <a:r>
              <a:rPr lang="en-US" dirty="0" smtClean="0"/>
              <a:t> = 105 + 2 = 107</a:t>
            </a:r>
          </a:p>
          <a:p>
            <a:r>
              <a:rPr lang="en-US" dirty="0" smtClean="0"/>
              <a:t>MAZE[5,-1,8] = 200 + 4(107) = 200 + 248 = 628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Pointer, Pointer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be any array</a:t>
            </a:r>
          </a:p>
          <a:p>
            <a:r>
              <a:rPr lang="en-US" dirty="0" smtClean="0"/>
              <a:t>A variable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is called a pointer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points to an element in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contains  the address of an element in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 array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called a pointer array if each element of </a:t>
            </a:r>
            <a:r>
              <a:rPr lang="en-US" b="1" dirty="0" smtClean="0">
                <a:solidFill>
                  <a:srgbClr val="FF0000"/>
                </a:solidFill>
              </a:rPr>
              <a:t>PTR</a:t>
            </a:r>
            <a:r>
              <a:rPr lang="en-US" dirty="0" smtClean="0"/>
              <a:t> is a pointer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1538" y="2000240"/>
          <a:ext cx="48577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Lewis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357430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Two Dimensional 4x9 or 9x4 array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85786" y="294456"/>
          <a:ext cx="2571768" cy="656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Evan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Harris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Lewis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Shaw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Conrad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Wagner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Davis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Segal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Baker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121442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Group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278605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Group 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Group 3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992" y="500063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4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4414" y="142852"/>
          <a:ext cx="2571768" cy="755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Evan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Shaw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Conrad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Wagner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Davis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17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Segal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18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Baker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  <a:endParaRPr lang="en-US" sz="2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64291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Group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23574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Group 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9058" y="407194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Group 3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9058" y="59293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4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1857364"/>
            <a:ext cx="371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are not index in this representation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57752" y="294456"/>
          <a:ext cx="2571768" cy="660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Evan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Harris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Lewis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Shaw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Conrad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Wagner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14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Davis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15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F0"/>
                          </a:solidFill>
                        </a:rPr>
                        <a:t>Segal</a:t>
                      </a:r>
                      <a:endParaRPr lang="en-US" sz="2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Baker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22</a:t>
                      </a:r>
                      <a:endParaRPr 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$$$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429488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Group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488" y="264318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Group 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488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Group 3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9488" y="507207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4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8" y="1785926"/>
          <a:ext cx="9286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7356" y="100010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2714612" y="571480"/>
            <a:ext cx="2714644" cy="1430348"/>
            <a:chOff x="2714612" y="571480"/>
            <a:chExt cx="2714644" cy="1430348"/>
          </a:xfrm>
        </p:grpSpPr>
        <p:grpSp>
          <p:nvGrpSpPr>
            <p:cNvPr id="40" name="Group 39"/>
            <p:cNvGrpSpPr/>
            <p:nvPr/>
          </p:nvGrpSpPr>
          <p:grpSpPr>
            <a:xfrm>
              <a:off x="2714612" y="572274"/>
              <a:ext cx="929488" cy="1429554"/>
              <a:chOff x="2714612" y="572274"/>
              <a:chExt cx="929488" cy="142955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714612" y="2000240"/>
                <a:ext cx="92869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928926" y="1285860"/>
                <a:ext cx="142876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3643306" y="571480"/>
              <a:ext cx="178595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2714612" y="2357430"/>
            <a:ext cx="2714644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14612" y="2714620"/>
            <a:ext cx="2714644" cy="1144596"/>
            <a:chOff x="2714612" y="2714620"/>
            <a:chExt cx="2714644" cy="1144596"/>
          </a:xfrm>
        </p:grpSpPr>
        <p:grpSp>
          <p:nvGrpSpPr>
            <p:cNvPr id="42" name="Group 41"/>
            <p:cNvGrpSpPr/>
            <p:nvPr/>
          </p:nvGrpSpPr>
          <p:grpSpPr>
            <a:xfrm>
              <a:off x="2714612" y="2714620"/>
              <a:ext cx="1500992" cy="1143802"/>
              <a:chOff x="2714612" y="2714620"/>
              <a:chExt cx="1500992" cy="114380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14612" y="2714620"/>
                <a:ext cx="150019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3643306" y="3286124"/>
                <a:ext cx="114300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4214810" y="3857628"/>
              <a:ext cx="121444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714612" y="3143248"/>
            <a:ext cx="2714644" cy="1644662"/>
            <a:chOff x="2714612" y="3143248"/>
            <a:chExt cx="2714644" cy="1644662"/>
          </a:xfrm>
        </p:grpSpPr>
        <p:grpSp>
          <p:nvGrpSpPr>
            <p:cNvPr id="44" name="Group 43"/>
            <p:cNvGrpSpPr/>
            <p:nvPr/>
          </p:nvGrpSpPr>
          <p:grpSpPr>
            <a:xfrm>
              <a:off x="2714612" y="3143248"/>
              <a:ext cx="1215240" cy="1643868"/>
              <a:chOff x="2714612" y="3143248"/>
              <a:chExt cx="1215240" cy="164386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714612" y="3143248"/>
                <a:ext cx="121444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3107521" y="3964785"/>
                <a:ext cx="164307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3929058" y="4786322"/>
              <a:ext cx="150019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714612" y="3429000"/>
            <a:ext cx="2714644" cy="2857520"/>
            <a:chOff x="2714612" y="3429000"/>
            <a:chExt cx="2714644" cy="2857520"/>
          </a:xfrm>
        </p:grpSpPr>
        <p:grpSp>
          <p:nvGrpSpPr>
            <p:cNvPr id="46" name="Group 45"/>
            <p:cNvGrpSpPr/>
            <p:nvPr/>
          </p:nvGrpSpPr>
          <p:grpSpPr>
            <a:xfrm>
              <a:off x="2714612" y="3429000"/>
              <a:ext cx="786612" cy="2786876"/>
              <a:chOff x="2714612" y="3429000"/>
              <a:chExt cx="786612" cy="278687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714612" y="3429000"/>
                <a:ext cx="785818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2107389" y="4822041"/>
                <a:ext cx="2786082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500430" y="6215082"/>
              <a:ext cx="1928826" cy="714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on Linear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Traversal </a:t>
            </a:r>
            <a:r>
              <a:rPr lang="en-US" dirty="0" smtClean="0"/>
              <a:t>: Processing each element in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Search </a:t>
            </a:r>
            <a:r>
              <a:rPr lang="en-US" dirty="0" smtClean="0"/>
              <a:t>: Finding the location of the element with a given value or the record with a given key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: Adding a new element to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Deletion</a:t>
            </a:r>
            <a:r>
              <a:rPr lang="en-US" dirty="0" smtClean="0"/>
              <a:t>: Removing an elements from the list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 : Arranging the elements in some type of order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Merging</a:t>
            </a:r>
            <a:r>
              <a:rPr lang="en-US" dirty="0" smtClean="0"/>
              <a:t> : Combining two list into a single list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			</a:t>
            </a:r>
            <a:r>
              <a:rPr lang="en-US" sz="4800" b="1" dirty="0" smtClean="0">
                <a:solidFill>
                  <a:srgbClr val="FF0000"/>
                </a:solidFill>
              </a:rPr>
              <a:t>Array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linear array is a list of a finite number of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homogeneous data elements ( that is data elements of the same type) such that </a:t>
            </a:r>
          </a:p>
          <a:p>
            <a:pPr lvl="1"/>
            <a:r>
              <a:rPr lang="en-US" dirty="0" smtClean="0"/>
              <a:t>The elements are of the arrays are referenced respectively by an index set consisting of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consecutive numbers </a:t>
            </a:r>
          </a:p>
          <a:p>
            <a:pPr lvl="1"/>
            <a:r>
              <a:rPr lang="en-US" dirty="0" smtClean="0"/>
              <a:t>The elements of the arrays are stored respectively in </a:t>
            </a:r>
            <a:r>
              <a:rPr lang="en-US" b="1" dirty="0" smtClean="0">
                <a:solidFill>
                  <a:srgbClr val="FF0000"/>
                </a:solidFill>
              </a:rPr>
              <a:t>successive memory locations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elements is called the length or size of the array.  </a:t>
            </a:r>
          </a:p>
          <a:p>
            <a:r>
              <a:rPr lang="en-US" dirty="0" smtClean="0"/>
              <a:t>The index set consists of the integer </a:t>
            </a:r>
            <a:r>
              <a:rPr lang="en-US" b="1" dirty="0" smtClean="0">
                <a:solidFill>
                  <a:srgbClr val="FF0000"/>
                </a:solidFill>
              </a:rPr>
              <a:t>1, 2, … 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or the number of data elements of the array can be obtained from the index set by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Length = UB – LB + 1 </a:t>
            </a:r>
            <a:r>
              <a:rPr lang="en-US" dirty="0" smtClean="0"/>
              <a:t>where </a:t>
            </a:r>
            <a:r>
              <a:rPr lang="en-US" b="1" dirty="0" smtClean="0">
                <a:solidFill>
                  <a:srgbClr val="FF0000"/>
                </a:solidFill>
              </a:rPr>
              <a:t>UB</a:t>
            </a:r>
            <a:r>
              <a:rPr lang="en-US" dirty="0" smtClean="0"/>
              <a:t> is the largest index called the </a:t>
            </a:r>
            <a:r>
              <a:rPr lang="en-US" b="1" dirty="0" smtClean="0">
                <a:solidFill>
                  <a:srgbClr val="FF0000"/>
                </a:solidFill>
              </a:rPr>
              <a:t>upper bound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LB</a:t>
            </a:r>
            <a:r>
              <a:rPr lang="en-US" dirty="0" smtClean="0"/>
              <a:t> is the smallest index called the </a:t>
            </a:r>
            <a:r>
              <a:rPr lang="en-US" b="1" dirty="0" smtClean="0">
                <a:solidFill>
                  <a:srgbClr val="FF0000"/>
                </a:solidFill>
              </a:rPr>
              <a:t>lower bound </a:t>
            </a:r>
            <a:r>
              <a:rPr lang="en-US" dirty="0" smtClean="0"/>
              <a:t>of the arrays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of an array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may be denoted by </a:t>
            </a:r>
          </a:p>
          <a:p>
            <a:pPr lvl="1"/>
            <a:r>
              <a:rPr lang="en-US" dirty="0" smtClean="0"/>
              <a:t>Subscript notation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A</a:t>
            </a:r>
            <a:r>
              <a:rPr 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, , …. , A</a:t>
            </a:r>
            <a:r>
              <a:rPr lang="en-US" b="1" baseline="-25000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 smtClean="0"/>
              <a:t>Parenthesis notation </a:t>
            </a:r>
            <a:r>
              <a:rPr lang="en-US" b="1" dirty="0" smtClean="0">
                <a:solidFill>
                  <a:srgbClr val="FF0000"/>
                </a:solidFill>
              </a:rPr>
              <a:t>A(1), A(2), …. , A(n)</a:t>
            </a:r>
          </a:p>
          <a:p>
            <a:pPr lvl="1"/>
            <a:r>
              <a:rPr lang="en-US" dirty="0" smtClean="0"/>
              <a:t>Bracket notation </a:t>
            </a:r>
            <a:r>
              <a:rPr lang="en-US" b="1" dirty="0" smtClean="0">
                <a:solidFill>
                  <a:srgbClr val="FF0000"/>
                </a:solidFill>
              </a:rPr>
              <a:t>A[1], A[2], ….. , A[n] </a:t>
            </a:r>
          </a:p>
          <a:p>
            <a:pPr lvl="1"/>
            <a:endParaRPr lang="en-US" dirty="0"/>
          </a:p>
          <a:p>
            <a:r>
              <a:rPr lang="en-US" dirty="0" smtClean="0"/>
              <a:t>The number </a:t>
            </a:r>
            <a:r>
              <a:rPr lang="en-US" b="1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in A[K] is called subscript or an index and A[K] is called a </a:t>
            </a:r>
            <a:r>
              <a:rPr lang="en-US" b="1" dirty="0" smtClean="0">
                <a:solidFill>
                  <a:srgbClr val="FF0000"/>
                </a:solidFill>
              </a:rPr>
              <a:t>subscripted variable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914</TotalTime>
  <Words>2179</Words>
  <Application>Microsoft Office PowerPoint</Application>
  <PresentationFormat>On-screen Show (4:3)</PresentationFormat>
  <Paragraphs>651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Comic Sans MS</vt:lpstr>
      <vt:lpstr>Gill Sans MT</vt:lpstr>
      <vt:lpstr>Impact</vt:lpstr>
      <vt:lpstr>Times New Roman</vt:lpstr>
      <vt:lpstr>Badge</vt:lpstr>
      <vt:lpstr>Data Structure and Algorithm </vt:lpstr>
      <vt:lpstr>Data Structure   vs  Storage Structure </vt:lpstr>
      <vt:lpstr>Classification </vt:lpstr>
      <vt:lpstr>Representation in Memory</vt:lpstr>
      <vt:lpstr>Operation on Linear Structure </vt:lpstr>
      <vt:lpstr>PowerPoint Presentation</vt:lpstr>
      <vt:lpstr>Linear  Arrays</vt:lpstr>
      <vt:lpstr>Linear  Arrays</vt:lpstr>
      <vt:lpstr>Linear  Arrays</vt:lpstr>
      <vt:lpstr>Representation of Linear Array in Memory</vt:lpstr>
      <vt:lpstr>Representation of Linear Array in Memory</vt:lpstr>
      <vt:lpstr>Representation of Linear Array in Memory</vt:lpstr>
      <vt:lpstr>Example 1  </vt:lpstr>
      <vt:lpstr>Example 2</vt:lpstr>
      <vt:lpstr>Representation of Linear Array in Memory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Inserting and Deleting </vt:lpstr>
      <vt:lpstr>Insertion </vt:lpstr>
      <vt:lpstr>Insertion </vt:lpstr>
      <vt:lpstr>Deletion </vt:lpstr>
      <vt:lpstr>Deletion </vt:lpstr>
      <vt:lpstr>Deletion </vt:lpstr>
      <vt:lpstr>Insertion Algorithm  </vt:lpstr>
      <vt:lpstr>Deletion  Algorithm  </vt:lpstr>
      <vt:lpstr>Multidimensional Array </vt:lpstr>
      <vt:lpstr>Two-Dimensional Array </vt:lpstr>
      <vt:lpstr>2D Arrays</vt:lpstr>
      <vt:lpstr>Rows Of A 2D Array</vt:lpstr>
      <vt:lpstr>Columns Of A 2D Array</vt:lpstr>
      <vt:lpstr>2D Array </vt:lpstr>
      <vt:lpstr>2D Array in Memory</vt:lpstr>
      <vt:lpstr>2D Array </vt:lpstr>
      <vt:lpstr>2D Array Example</vt:lpstr>
      <vt:lpstr>Multidimensional Array </vt:lpstr>
      <vt:lpstr>Multidimensional Array </vt:lpstr>
      <vt:lpstr>Multidimensional Array </vt:lpstr>
      <vt:lpstr>Example </vt:lpstr>
      <vt:lpstr>Example Contd .. </vt:lpstr>
      <vt:lpstr>Pointer, Pointer Array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rrays</dc:title>
  <dc:creator>akhil</dc:creator>
  <cp:lastModifiedBy>Akhil</cp:lastModifiedBy>
  <cp:revision>70</cp:revision>
  <dcterms:created xsi:type="dcterms:W3CDTF">2011-01-09T23:32:13Z</dcterms:created>
  <dcterms:modified xsi:type="dcterms:W3CDTF">2018-01-25T19:24:35Z</dcterms:modified>
</cp:coreProperties>
</file>