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78" r:id="rId3"/>
    <p:sldId id="289" r:id="rId4"/>
    <p:sldId id="291" r:id="rId5"/>
    <p:sldId id="265" r:id="rId6"/>
    <p:sldId id="279" r:id="rId7"/>
    <p:sldId id="266" r:id="rId8"/>
    <p:sldId id="280" r:id="rId9"/>
    <p:sldId id="272" r:id="rId10"/>
    <p:sldId id="273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7" autoAdjust="0"/>
    <p:restoredTop sz="91935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22/04/21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772400" cy="1362456"/>
          </a:xfrm>
        </p:spPr>
        <p:txBody>
          <a:bodyPr/>
          <a:lstStyle/>
          <a:p>
            <a:r>
              <a:rPr smtClean="0">
                <a:solidFill>
                  <a:srgbClr val="002060"/>
                </a:solidFill>
              </a:rPr>
              <a:t>           LECTURE </a:t>
            </a:r>
            <a:br>
              <a:rPr smtClean="0">
                <a:solidFill>
                  <a:srgbClr val="002060"/>
                </a:solidFill>
              </a:rPr>
            </a:br>
            <a:r>
              <a:rPr smtClean="0">
                <a:solidFill>
                  <a:srgbClr val="002060"/>
                </a:solidFill>
              </a:rPr>
              <a:t>                 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04664"/>
            <a:ext cx="8763000" cy="1509712"/>
          </a:xfrm>
        </p:spPr>
        <p:txBody>
          <a:bodyPr>
            <a:normAutofit fontScale="92500"/>
          </a:bodyPr>
          <a:lstStyle/>
          <a:p>
            <a:r>
              <a:rPr lang="en-US" sz="58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</a:t>
            </a:r>
            <a:r>
              <a:rPr lang="en-US" sz="5800" b="1" dirty="0" smtClean="0">
                <a:solidFill>
                  <a:srgbClr val="002060"/>
                </a:solidFill>
                <a:latin typeface="+mj-lt"/>
              </a:rPr>
              <a:t>COMPLEMENTS OF NUMBER</a:t>
            </a:r>
            <a:endParaRPr lang="en-US" sz="58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829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Alternative method for 2’s Complement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845552" cy="4800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Ex1:     2’s complement of      10111001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                      01000111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          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Ex2:     2’s complement of      10100010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                     01011110</a:t>
            </a:r>
          </a:p>
          <a:p>
            <a:endParaRPr lang="en-US" sz="2800" b="1" dirty="0" smtClean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Ex3:     2’s complement of      10100010</a:t>
            </a:r>
          </a:p>
          <a:p>
            <a:endParaRPr lang="en-US" sz="2800" b="1" dirty="0" smtClean="0">
              <a:solidFill>
                <a:srgbClr val="FFFF00"/>
              </a:solidFill>
            </a:endParaRP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62000"/>
          </a:xfrm>
        </p:spPr>
        <p:txBody>
          <a:bodyPr/>
          <a:lstStyle/>
          <a:p>
            <a:r>
              <a:rPr smtClean="0">
                <a:solidFill>
                  <a:srgbClr val="FF0000"/>
                </a:solidFill>
              </a:rPr>
              <a:t>7’s   Complements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845552" cy="464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Ex 1:  7’s complement of 245</a:t>
            </a:r>
          </a:p>
          <a:p>
            <a:pPr lvl="1"/>
            <a:r>
              <a:rPr lang="en-US" sz="3200" dirty="0" smtClean="0"/>
              <a:t>       </a:t>
            </a:r>
            <a:r>
              <a:rPr lang="en-US" sz="3200" b="1" dirty="0" smtClean="0"/>
              <a:t>777-245 = 532</a:t>
            </a:r>
          </a:p>
          <a:p>
            <a:pPr lvl="1"/>
            <a:endParaRPr lang="en-US" sz="3200" dirty="0" smtClean="0"/>
          </a:p>
          <a:p>
            <a:r>
              <a:rPr lang="en-US" sz="3600" b="1" dirty="0" smtClean="0">
                <a:solidFill>
                  <a:srgbClr val="FFFF00"/>
                </a:solidFill>
              </a:rPr>
              <a:t>Ex2    7’s complement of  1157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                 7777-1157=6620</a:t>
            </a:r>
          </a:p>
          <a:p>
            <a:pPr lvl="1"/>
            <a:r>
              <a:rPr lang="en-US" sz="3200" b="1" dirty="0" smtClean="0"/>
              <a:t>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685800"/>
          </a:xfrm>
        </p:spPr>
        <p:txBody>
          <a:bodyPr/>
          <a:lstStyle/>
          <a:p>
            <a:r>
              <a:rPr smtClean="0">
                <a:solidFill>
                  <a:srgbClr val="FF0000"/>
                </a:solidFill>
              </a:rPr>
              <a:t>8’s   Complements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7921752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Ex 1:  8’s complement of 245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         first 7’s complement of 245</a:t>
            </a:r>
          </a:p>
          <a:p>
            <a:pPr lvl="1"/>
            <a:r>
              <a:rPr lang="en-US" sz="3200" dirty="0" smtClean="0"/>
              <a:t>       777-245 = 532</a:t>
            </a:r>
          </a:p>
          <a:p>
            <a:pPr lvl="1"/>
            <a:r>
              <a:rPr lang="en-US" sz="3200" dirty="0" smtClean="0"/>
              <a:t>Then ADD 1</a:t>
            </a:r>
          </a:p>
          <a:p>
            <a:pPr lvl="1"/>
            <a:r>
              <a:rPr lang="en-US" sz="3200" dirty="0" smtClean="0"/>
              <a:t>532+1=533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Ex2    8’s complement of  1157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first 7’s complement of 1157</a:t>
            </a:r>
            <a:endParaRPr lang="en-US" sz="3600" b="1" dirty="0" smtClean="0">
              <a:solidFill>
                <a:schemeClr val="tx2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2"/>
                </a:solidFill>
              </a:rPr>
              <a:t>7777-1157=6620</a:t>
            </a:r>
          </a:p>
          <a:p>
            <a:pPr lvl="1"/>
            <a:r>
              <a:rPr lang="en-US" sz="3200" b="1" dirty="0" smtClean="0">
                <a:solidFill>
                  <a:schemeClr val="tx2"/>
                </a:solidFill>
              </a:rPr>
              <a:t>THEN ADD 1 IN  7’S  COMPLEMENT</a:t>
            </a:r>
          </a:p>
          <a:p>
            <a:pPr lvl="1"/>
            <a:r>
              <a:rPr lang="en-US" sz="3200" b="1" dirty="0" smtClean="0">
                <a:solidFill>
                  <a:schemeClr val="tx2"/>
                </a:solidFill>
              </a:rPr>
              <a:t>6620+1=6621</a:t>
            </a:r>
            <a:endParaRPr lang="en-US" sz="32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1-04-19 at 11.15.5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1-04-19 at 11.06.41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sz="4400" b="1" dirty="0" smtClean="0"/>
              <a:t>COMPLEMENTS OF NUMBERS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Complements are used in digital computers to simplify the subtraction operation and for logical manipulation.</a:t>
            </a:r>
          </a:p>
          <a:p>
            <a:pPr>
              <a:buNone/>
            </a:pPr>
            <a:r>
              <a:rPr lang="en-US" dirty="0" smtClean="0"/>
              <a:t>There are two types of complements for each base-r system: </a:t>
            </a:r>
          </a:p>
          <a:p>
            <a:pPr>
              <a:buNone/>
            </a:pPr>
            <a:r>
              <a:rPr lang="en-US" dirty="0" smtClean="0"/>
              <a:t>the radix complement and the diminished radix complements. </a:t>
            </a:r>
          </a:p>
          <a:p>
            <a:pPr>
              <a:buNone/>
            </a:pPr>
            <a:r>
              <a:rPr lang="en-US" dirty="0" smtClean="0"/>
              <a:t>The first is referred to as the </a:t>
            </a:r>
            <a:r>
              <a:rPr lang="en-US" dirty="0" err="1" smtClean="0"/>
              <a:t>r’s</a:t>
            </a:r>
            <a:r>
              <a:rPr lang="en-US" dirty="0" smtClean="0"/>
              <a:t> complements and the second as the (r-1)’s complement.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8686800" cy="6629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Complement of a number with any base b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525780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Steps to find (r-1)’s complement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pPr fontAlgn="base">
              <a:buNone/>
            </a:pPr>
            <a:r>
              <a:rPr lang="en-US" dirty="0" smtClean="0"/>
              <a:t>     To find (r-1)’s complement, Subtract each digit of the number from the largest number in the number system with base .</a:t>
            </a:r>
          </a:p>
          <a:p>
            <a:pPr lvl="0" fontAlgn="base">
              <a:buNone/>
            </a:pPr>
            <a:r>
              <a:rPr lang="en-US" dirty="0" smtClean="0"/>
              <a:t>For example, if the number is a three digit number in base 10, then subtract the number from 999 as 9 is the largest number in base 10 number system.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Steps to find </a:t>
            </a:r>
            <a:r>
              <a:rPr lang="en-US" b="1" dirty="0" err="1" smtClean="0">
                <a:solidFill>
                  <a:srgbClr val="FF0000"/>
                </a:solidFill>
              </a:rPr>
              <a:t>r’s</a:t>
            </a:r>
            <a:r>
              <a:rPr lang="en-US" b="1" dirty="0" smtClean="0">
                <a:solidFill>
                  <a:srgbClr val="FF0000"/>
                </a:solidFill>
              </a:rPr>
              <a:t> complement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pPr fontAlgn="base">
              <a:buNone/>
            </a:pPr>
            <a:r>
              <a:rPr lang="en-US" dirty="0" smtClean="0"/>
              <a:t>To find </a:t>
            </a:r>
            <a:r>
              <a:rPr lang="en-US" dirty="0" err="1" smtClean="0"/>
              <a:t>r’s</a:t>
            </a:r>
            <a:r>
              <a:rPr lang="en-US" dirty="0" smtClean="0"/>
              <a:t> complement, just add 1 to the calculated     (r-1)’s complement.</a:t>
            </a:r>
          </a:p>
          <a:p>
            <a:pPr>
              <a:buNone/>
            </a:pPr>
            <a:r>
              <a:rPr lang="en-US" dirty="0" smtClean="0"/>
              <a:t>Now this holds true for any base in the number system that exists. It can be tested with familiar bases that is the 1’s and 2’s complement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9’s Complements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9' complement of a number given in decimal representation is formed by replacing each digit with nine minus that digit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Ex 1:  9’s </a:t>
            </a:r>
            <a:r>
              <a:rPr lang="en-US" b="1" dirty="0">
                <a:solidFill>
                  <a:schemeClr val="tx2"/>
                </a:solidFill>
              </a:rPr>
              <a:t>complement of 674653</a:t>
            </a:r>
          </a:p>
          <a:p>
            <a:pPr lvl="1"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999999-674653 </a:t>
            </a:r>
            <a:r>
              <a:rPr lang="en-US" b="1" dirty="0"/>
              <a:t>= </a:t>
            </a:r>
            <a:r>
              <a:rPr lang="en-US" b="1" dirty="0" smtClean="0"/>
              <a:t>325346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Ex2    9’s </a:t>
            </a:r>
            <a:r>
              <a:rPr lang="en-US" b="1" dirty="0">
                <a:solidFill>
                  <a:schemeClr val="tx2"/>
                </a:solidFill>
              </a:rPr>
              <a:t>complement of 023421</a:t>
            </a:r>
          </a:p>
          <a:p>
            <a:pPr lvl="1">
              <a:buNone/>
            </a:pPr>
            <a:r>
              <a:rPr lang="en-US" b="1" dirty="0" smtClean="0"/>
              <a:t>         999999-023421 </a:t>
            </a:r>
            <a:r>
              <a:rPr lang="en-US" b="1" dirty="0"/>
              <a:t>= </a:t>
            </a:r>
            <a:r>
              <a:rPr lang="en-US" b="1" dirty="0" smtClean="0"/>
              <a:t>976578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Ex3    9’s complement of 256</a:t>
            </a:r>
          </a:p>
          <a:p>
            <a:pPr lvl="1">
              <a:buNone/>
            </a:pPr>
            <a:r>
              <a:rPr lang="en-US" b="1" dirty="0" smtClean="0"/>
              <a:t>               999-256= 743</a:t>
            </a:r>
          </a:p>
          <a:p>
            <a:pPr lvl="1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5285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10’s Complements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381000" y="762000"/>
            <a:ext cx="81534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300" b="1" dirty="0" smtClean="0">
                <a:solidFill>
                  <a:srgbClr val="FFFF00"/>
                </a:solidFill>
              </a:rPr>
              <a:t>Ex1:  10’s complement of 674653</a:t>
            </a:r>
          </a:p>
          <a:p>
            <a:pPr>
              <a:buNone/>
            </a:pPr>
            <a:r>
              <a:rPr lang="en-US" sz="3300" b="1" dirty="0" smtClean="0">
                <a:solidFill>
                  <a:schemeClr val="tx2">
                    <a:lumMod val="10000"/>
                  </a:schemeClr>
                </a:solidFill>
              </a:rPr>
              <a:t>            9’s complement of 674653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10000"/>
                  </a:schemeClr>
                </a:solidFill>
              </a:rPr>
              <a:t>            999999-674653 = 325346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10000"/>
                  </a:schemeClr>
                </a:solidFill>
              </a:rPr>
              <a:t>Then Add 1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10000"/>
                  </a:schemeClr>
                </a:solidFill>
              </a:rPr>
              <a:t>        325346+1 = 325347</a:t>
            </a:r>
          </a:p>
          <a:p>
            <a:pPr lvl="1">
              <a:buNone/>
            </a:pPr>
            <a:endParaRPr lang="en-US" sz="24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3300" b="1" dirty="0" smtClean="0">
                <a:solidFill>
                  <a:srgbClr val="FFFF00"/>
                </a:solidFill>
              </a:rPr>
              <a:t>Ex2:    10’s complement of 023421</a:t>
            </a:r>
          </a:p>
          <a:p>
            <a:pPr>
              <a:buNone/>
            </a:pPr>
            <a:r>
              <a:rPr lang="en-US" sz="3300" b="1" dirty="0" smtClean="0">
                <a:solidFill>
                  <a:schemeClr val="tx2">
                    <a:lumMod val="10000"/>
                  </a:schemeClr>
                </a:solidFill>
              </a:rPr>
              <a:t>            9’s complement of 023421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10000"/>
                  </a:schemeClr>
                </a:solidFill>
              </a:rPr>
              <a:t>          999999-023421 = 976578</a:t>
            </a:r>
          </a:p>
          <a:p>
            <a:pPr>
              <a:buNone/>
            </a:pPr>
            <a:r>
              <a:rPr lang="en-US" sz="3300" b="1" dirty="0" smtClean="0">
                <a:solidFill>
                  <a:schemeClr val="tx2">
                    <a:lumMod val="10000"/>
                  </a:schemeClr>
                </a:solidFill>
              </a:rPr>
              <a:t>     Then add 1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10000"/>
                  </a:schemeClr>
                </a:solidFill>
              </a:rPr>
              <a:t>         976578+1=976579</a:t>
            </a:r>
          </a:p>
          <a:p>
            <a:pPr lvl="1">
              <a:buNone/>
            </a:pPr>
            <a:endParaRPr lang="en-US" sz="2400" b="1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3000" b="1" dirty="0" smtClean="0">
                <a:solidFill>
                  <a:srgbClr val="FFFF00"/>
                </a:solidFill>
              </a:rPr>
              <a:t>Ex3:     10’s complement of 256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                 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4088"/>
            <a:ext cx="7924800" cy="6675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1’s  Complements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48200"/>
          </a:xfrm>
          <a:noFill/>
          <a:ln/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Ex1:    1’s </a:t>
            </a:r>
            <a:r>
              <a:rPr lang="en-US" b="1" dirty="0">
                <a:solidFill>
                  <a:schemeClr val="accent1"/>
                </a:solidFill>
              </a:rPr>
              <a:t>complement of 10111001</a:t>
            </a:r>
          </a:p>
          <a:p>
            <a:pPr lvl="1">
              <a:buNone/>
            </a:pPr>
            <a:r>
              <a:rPr lang="en-US" dirty="0" smtClean="0"/>
              <a:t>    11111111 </a:t>
            </a:r>
            <a:r>
              <a:rPr lang="en-US" dirty="0"/>
              <a:t>– 10111001 = 01000110</a:t>
            </a:r>
          </a:p>
          <a:p>
            <a:pPr lvl="1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 OR</a:t>
            </a:r>
          </a:p>
          <a:p>
            <a:pPr lvl="1">
              <a:buNone/>
            </a:pPr>
            <a:r>
              <a:rPr lang="en-US" dirty="0" smtClean="0"/>
              <a:t>Simply </a:t>
            </a:r>
            <a:r>
              <a:rPr lang="en-US" dirty="0"/>
              <a:t>replace 1’s and </a:t>
            </a:r>
            <a:r>
              <a:rPr lang="en-US" dirty="0" smtClean="0"/>
              <a:t>0’s</a:t>
            </a:r>
          </a:p>
          <a:p>
            <a:pPr lvl="1">
              <a:buNone/>
            </a:pPr>
            <a:r>
              <a:rPr lang="en-US" dirty="0" smtClean="0"/>
              <a:t>         10111001 = 01000110</a:t>
            </a: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Ex2:     1’s </a:t>
            </a:r>
            <a:r>
              <a:rPr lang="en-US" b="1" dirty="0">
                <a:solidFill>
                  <a:schemeClr val="accent1"/>
                </a:solidFill>
              </a:rPr>
              <a:t>complement of 10100010</a:t>
            </a:r>
          </a:p>
          <a:p>
            <a:pPr lvl="1">
              <a:buNone/>
            </a:pPr>
            <a:r>
              <a:rPr lang="en-US" dirty="0" smtClean="0"/>
              <a:t>                 01011101</a:t>
            </a: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Ex3:     1’s complement of 01011111</a:t>
            </a:r>
          </a:p>
          <a:p>
            <a:pPr>
              <a:buNone/>
            </a:pPr>
            <a:r>
              <a:rPr lang="en-US" dirty="0" smtClean="0"/>
              <a:t>              ?????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2’s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Ex1:     2’s complement of 10111001</a:t>
            </a:r>
          </a:p>
          <a:p>
            <a:pPr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1’s complement of 10111001</a:t>
            </a:r>
          </a:p>
          <a:p>
            <a:pPr>
              <a:buNone/>
            </a:pPr>
            <a:r>
              <a:rPr lang="en-US" dirty="0" smtClean="0"/>
              <a:t>                       01000110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Then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Add 1 to 1’s complement</a:t>
            </a:r>
          </a:p>
          <a:p>
            <a:pPr lvl="1">
              <a:buNone/>
            </a:pPr>
            <a:r>
              <a:rPr lang="en-US" dirty="0" smtClean="0"/>
              <a:t>    01000110 + 1 = 01000111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Ex2:     2’s complement of 10100010</a:t>
            </a:r>
          </a:p>
          <a:p>
            <a:pPr lvl="1">
              <a:buNone/>
            </a:pPr>
            <a:r>
              <a:rPr lang="en-US" b="1" dirty="0" smtClean="0"/>
              <a:t>   </a:t>
            </a:r>
            <a:r>
              <a:rPr lang="en-US" dirty="0" smtClean="0"/>
              <a:t>1’s complement of </a:t>
            </a:r>
            <a:r>
              <a:rPr lang="en-US" b="1" dirty="0" smtClean="0"/>
              <a:t>10100010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01011101</a:t>
            </a:r>
          </a:p>
          <a:p>
            <a:pPr lvl="1">
              <a:buNone/>
            </a:pPr>
            <a:r>
              <a:rPr lang="en-US" b="1" dirty="0" smtClean="0"/>
              <a:t>Then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Add 1 to 1’s complement</a:t>
            </a:r>
          </a:p>
          <a:p>
            <a:pPr lvl="1">
              <a:buNone/>
            </a:pPr>
            <a:r>
              <a:rPr lang="en-US" dirty="0" smtClean="0"/>
              <a:t>          01011101 + 1 = 01011110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Alternative method for 2’s Complement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444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          LECTURE                   ON</vt:lpstr>
      <vt:lpstr>    COMPLEMENTS OF NUMBERS</vt:lpstr>
      <vt:lpstr>Slide 3</vt:lpstr>
      <vt:lpstr>Complement of a number with any base b  </vt:lpstr>
      <vt:lpstr>       9’s Complements</vt:lpstr>
      <vt:lpstr>      10’s Complements</vt:lpstr>
      <vt:lpstr>    1’s  Complements</vt:lpstr>
      <vt:lpstr>      2’s Complements</vt:lpstr>
      <vt:lpstr>Alternative method for 2’s Complement</vt:lpstr>
      <vt:lpstr>Alternative method for 2’s Complement</vt:lpstr>
      <vt:lpstr>7’s   Complements</vt:lpstr>
      <vt:lpstr>8’s   Complements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GEHU</dc:creator>
  <cp:lastModifiedBy>kukku</cp:lastModifiedBy>
  <cp:revision>121</cp:revision>
  <dcterms:created xsi:type="dcterms:W3CDTF">2006-08-16T00:00:00Z</dcterms:created>
  <dcterms:modified xsi:type="dcterms:W3CDTF">2021-04-23T03:49:38Z</dcterms:modified>
</cp:coreProperties>
</file>