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257" r:id="rId3"/>
    <p:sldId id="258" r:id="rId4"/>
    <p:sldId id="274" r:id="rId5"/>
    <p:sldId id="260" r:id="rId6"/>
    <p:sldId id="291" r:id="rId7"/>
    <p:sldId id="262" r:id="rId8"/>
    <p:sldId id="270" r:id="rId9"/>
    <p:sldId id="277" r:id="rId10"/>
    <p:sldId id="292" r:id="rId11"/>
    <p:sldId id="293" r:id="rId12"/>
    <p:sldId id="298" r:id="rId13"/>
    <p:sldId id="301" r:id="rId14"/>
    <p:sldId id="299" r:id="rId15"/>
    <p:sldId id="294" r:id="rId16"/>
    <p:sldId id="275" r:id="rId17"/>
    <p:sldId id="276" r:id="rId18"/>
    <p:sldId id="295" r:id="rId19"/>
    <p:sldId id="296" r:id="rId20"/>
    <p:sldId id="297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1935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F5E6-D30F-4E3B-B92A-19AA9640CE2A}" type="datetimeFigureOut">
              <a:rPr lang="en-US" smtClean="0"/>
              <a:t>29/04/2021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18C6-B21C-4930-A998-0082622416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2C2D-6EB2-4AA6-B88C-E19929611A0A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43F9-B6BC-47B9-9A45-074BBA91C783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AD1A-101F-4A1D-86AF-43958C9D7BF0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30A9-9AEE-487A-8232-2684D571DFF4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4024-B7CA-400C-8A9E-7075FC26F543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08A-49F9-4C73-AF20-7457E8DE541F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751-584D-4460-9D2D-805630836360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1659-41E9-4C55-8AF2-60552011EE06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687C-03C0-490D-9C32-81FA97A3E5C5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C2-BBD1-425A-805F-A53A1B0AF086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0325-F659-4B1B-8FD6-7E0D37212A02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96B1FC-2787-4928-94EC-A157C49F070A}" type="datetime1">
              <a:rPr lang="en-US" smtClean="0"/>
              <a:t>29/04/2021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772400" cy="1362456"/>
          </a:xfrm>
        </p:spPr>
        <p:txBody>
          <a:bodyPr/>
          <a:lstStyle/>
          <a:p>
            <a:r>
              <a:rPr smtClean="0">
                <a:solidFill>
                  <a:srgbClr val="002060"/>
                </a:solidFill>
              </a:rPr>
              <a:t>           LECTURE </a:t>
            </a:r>
            <a:br>
              <a:rPr smtClean="0">
                <a:solidFill>
                  <a:srgbClr val="002060"/>
                </a:solidFill>
              </a:rPr>
            </a:br>
            <a:r>
              <a:rPr smtClean="0">
                <a:solidFill>
                  <a:srgbClr val="002060"/>
                </a:solidFill>
              </a:rPr>
              <a:t>                 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04664"/>
            <a:ext cx="8763000" cy="15097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5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 </a:t>
            </a:r>
            <a:r>
              <a:rPr lang="en-US" sz="4400" b="1" u="sng" dirty="0" smtClean="0">
                <a:solidFill>
                  <a:srgbClr val="002060"/>
                </a:solidFill>
              </a:rPr>
              <a:t>Unsigned and Signed Binary     Numbers</a:t>
            </a:r>
            <a:endParaRPr lang="en-US" sz="5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2.  1’S COMPLEMENT REPRESENTATION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45552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 a binary number, if each 1 is replaced by 0 and each 0 by 1, the resulting number is known as the one’s complement of first number.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1’s complement of   101    is    010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1’s complement of    1011   is   0100</a:t>
            </a:r>
          </a:p>
          <a:p>
            <a:pPr>
              <a:buNone/>
            </a:pPr>
            <a:r>
              <a:rPr lang="en-US" sz="2400" b="1" dirty="0" smtClean="0"/>
              <a:t>In fact both the numbers are complementing each other. If one of these number is positive, then the other number will be negative with same magnitude and vice versa.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Ex.</a:t>
            </a:r>
            <a:r>
              <a:rPr lang="en-US" sz="2400" b="1" dirty="0" smtClean="0"/>
              <a:t> (0101)  represent (+5) whereas</a:t>
            </a:r>
          </a:p>
          <a:p>
            <a:pPr>
              <a:buNone/>
            </a:pPr>
            <a:r>
              <a:rPr lang="en-US" sz="2400" b="1" dirty="0" smtClean="0"/>
              <a:t>       (1010) represent (-5) in 1’s complement representation.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63000" cy="6858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  </a:t>
            </a:r>
            <a:r>
              <a:rPr lang="en-US" sz="4000" b="1" dirty="0" smtClean="0">
                <a:solidFill>
                  <a:srgbClr val="FFFF00"/>
                </a:solidFill>
              </a:rPr>
              <a:t>3.   2’S COMPLEMENT REPRESENTATION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82000" cy="5334000"/>
          </a:xfrm>
        </p:spPr>
        <p:txBody>
          <a:bodyPr/>
          <a:lstStyle/>
          <a:p>
            <a:r>
              <a:rPr lang="en-US" b="1" dirty="0" smtClean="0"/>
              <a:t>If 1 added to 1’s complement of a binary number ,the resulting number is known as the 2’s complement of the binary number.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2’s complement of      101  is   010+1=011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2’s complement of      1011  is   0100+1=0101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r>
              <a:rPr lang="en-US" sz="2000" b="1" dirty="0" smtClean="0"/>
              <a:t>  (0101)  represent (+5) whereas</a:t>
            </a:r>
          </a:p>
          <a:p>
            <a:r>
              <a:rPr lang="en-US" sz="2000" b="1" dirty="0" smtClean="0"/>
              <a:t>   (1011)   represent   (-5)   in   2’s complement representation.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In this representation also (same as 1‘s complement ) if the MSB is 0 the number is positive, whereas if the MSB is  1 the number is negative.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752600"/>
          </a:xfrm>
        </p:spPr>
        <p:txBody>
          <a:bodyPr/>
          <a:lstStyle/>
          <a:p>
            <a:r>
              <a:rPr sz="4000" smtClean="0">
                <a:solidFill>
                  <a:schemeClr val="bg1"/>
                </a:solidFill>
              </a:rPr>
              <a:t/>
            </a:r>
            <a:br>
              <a:rPr sz="4000" smtClean="0">
                <a:solidFill>
                  <a:schemeClr val="bg1"/>
                </a:solidFill>
              </a:rPr>
            </a:br>
            <a:r>
              <a:rPr sz="4000" smtClean="0">
                <a:solidFill>
                  <a:schemeClr val="bg1"/>
                </a:solidFill>
              </a:rPr>
              <a:t/>
            </a:r>
            <a:br>
              <a:rPr sz="4000" smtClean="0">
                <a:solidFill>
                  <a:schemeClr val="bg1"/>
                </a:solidFill>
              </a:rPr>
            </a:br>
            <a:r>
              <a:rPr sz="4000" smtClean="0">
                <a:solidFill>
                  <a:schemeClr val="bg1"/>
                </a:solidFill>
              </a:rPr>
              <a:t/>
            </a:r>
            <a:br>
              <a:rPr sz="4000" smtClean="0">
                <a:solidFill>
                  <a:schemeClr val="bg1"/>
                </a:solidFill>
              </a:rPr>
            </a:br>
            <a:r>
              <a:rPr sz="3200" u="sng" smtClean="0">
                <a:solidFill>
                  <a:schemeClr val="bg1"/>
                </a:solidFill>
              </a:rPr>
              <a:t>Example:</a:t>
            </a:r>
            <a:r>
              <a:rPr sz="3200" smtClean="0">
                <a:solidFill>
                  <a:schemeClr val="bg1"/>
                </a:solidFill>
              </a:rPr>
              <a:t>  </a:t>
            </a:r>
            <a:r>
              <a:rPr sz="2800" smtClean="0">
                <a:solidFill>
                  <a:srgbClr val="FFFF00"/>
                </a:solidFill>
              </a:rPr>
              <a:t>Represent Decimal number -168 in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(i) signed magnitude representation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(ii) 1's complement representation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(iii) 2's complement representation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534400" cy="48768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</a:rPr>
              <a:t>Solution: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 </a:t>
            </a:r>
            <a:r>
              <a:rPr lang="en-US" dirty="0" smtClean="0"/>
              <a:t>Binary representation of   168 = 10101000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sz="2400" dirty="0" smtClean="0">
                <a:solidFill>
                  <a:srgbClr val="FFFF00"/>
                </a:solidFill>
              </a:rPr>
              <a:t>signed magnitude representation of  -168 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</a:t>
            </a:r>
            <a:r>
              <a:rPr lang="en-US" sz="2400" dirty="0" smtClean="0"/>
              <a:t>in a sign magnitude representation first bit is stored for sign bit and remaining for magnitude of a number so</a:t>
            </a:r>
          </a:p>
          <a:p>
            <a:r>
              <a:rPr lang="en-US" sz="2400" dirty="0" smtClean="0"/>
              <a:t>                       </a:t>
            </a:r>
          </a:p>
          <a:p>
            <a:r>
              <a:rPr lang="en-US" sz="2400" dirty="0" smtClean="0"/>
              <a:t>                So for  -168 =</a:t>
            </a:r>
          </a:p>
          <a:p>
            <a:r>
              <a:rPr lang="en-US" sz="2400" dirty="0" smtClean="0"/>
              <a:t>  </a:t>
            </a:r>
            <a:r>
              <a:rPr lang="en-US" sz="2400" b="1" dirty="0" smtClean="0"/>
              <a:t>(-168) = 110101000  in sign magnitude representation.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(ii) </a:t>
            </a:r>
            <a:r>
              <a:rPr lang="en-US" sz="2400" dirty="0" smtClean="0">
                <a:solidFill>
                  <a:srgbClr val="FFFF00"/>
                </a:solidFill>
              </a:rPr>
              <a:t>1's complement representation of (-168) :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</a:t>
            </a:r>
          </a:p>
          <a:p>
            <a:r>
              <a:rPr lang="en-US" sz="2400" dirty="0" smtClean="0"/>
              <a:t>          So for  -168 =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b="1" dirty="0" smtClean="0"/>
              <a:t> </a:t>
            </a:r>
            <a:r>
              <a:rPr lang="en-US" sz="2000" b="1" dirty="0" smtClean="0"/>
              <a:t>(-168) = (101010111)  in 1’s complement representation.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3581400"/>
          <a:ext cx="39624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SIGN BIT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MAGNITUDE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41148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10101000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5410200"/>
          <a:ext cx="48006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3600452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SIGN BIT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1’s complement of  1010 1000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19400" y="5943600"/>
          <a:ext cx="4876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657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     1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01010111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7848600" cy="1143000"/>
          </a:xfrm>
        </p:spPr>
        <p:txBody>
          <a:bodyPr/>
          <a:lstStyle/>
          <a:p>
            <a:r>
              <a:rPr sz="2800" smtClean="0">
                <a:solidFill>
                  <a:srgbClr val="FFFF00"/>
                </a:solidFill>
              </a:rPr>
              <a:t>  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/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/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/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/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/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(ii) 2's complement representation</a:t>
            </a:r>
            <a:r>
              <a:rPr sz="3600" smtClean="0">
                <a:solidFill>
                  <a:srgbClr val="FFFF00"/>
                </a:solidFill>
              </a:rPr>
              <a:t> of (-168)</a:t>
            </a:r>
            <a:r>
              <a:rPr sz="4800" smtClean="0">
                <a:solidFill>
                  <a:srgbClr val="FFFF00"/>
                </a:solidFill>
              </a:rPr>
              <a:t/>
            </a:r>
            <a:br>
              <a:rPr sz="4800" smtClean="0">
                <a:solidFill>
                  <a:srgbClr val="FFFF00"/>
                </a:solidFill>
              </a:rPr>
            </a:b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7921752" cy="2233176"/>
          </a:xfrm>
        </p:spPr>
        <p:txBody>
          <a:bodyPr/>
          <a:lstStyle/>
          <a:p>
            <a:pPr fontAlgn="t"/>
            <a:r>
              <a:rPr lang="en-US" sz="2000" dirty="0" smtClean="0"/>
              <a:t>     </a:t>
            </a:r>
            <a:r>
              <a:rPr lang="en-US" sz="2400" dirty="0" smtClean="0"/>
              <a:t>So for  -168 =</a:t>
            </a:r>
          </a:p>
          <a:p>
            <a:pPr fontAlgn="t"/>
            <a:endParaRPr lang="en-US" sz="2400" b="1" dirty="0" smtClean="0"/>
          </a:p>
          <a:p>
            <a:pPr fontAlgn="t"/>
            <a:r>
              <a:rPr lang="en-US" sz="2400" b="1" dirty="0" smtClean="0"/>
              <a:t>(-168) = (101011000)  in 2’s complement representation.</a:t>
            </a:r>
            <a:endParaRPr 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371600"/>
          <a:ext cx="48006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3600452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SIGN BIT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2’s complement of  1010 1000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1981200"/>
          <a:ext cx="48768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657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        1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01011000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7772400" cy="1362456"/>
          </a:xfrm>
        </p:spPr>
        <p:txBody>
          <a:bodyPr/>
          <a:lstStyle/>
          <a:p>
            <a:r>
              <a:rPr sz="3200" smtClean="0">
                <a:solidFill>
                  <a:schemeClr val="bg1"/>
                </a:solidFill>
              </a:rPr>
              <a:t>Example:  </a:t>
            </a:r>
            <a:r>
              <a:rPr sz="2800" smtClean="0">
                <a:solidFill>
                  <a:srgbClr val="FFFF00"/>
                </a:solidFill>
              </a:rPr>
              <a:t>Represent Decimal number -44 in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(i) signed magnitude representation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(ii) 1's complement representation</a:t>
            </a:r>
            <a:br>
              <a:rPr sz="2800" smtClean="0">
                <a:solidFill>
                  <a:srgbClr val="FFFF00"/>
                </a:solidFill>
              </a:rPr>
            </a:br>
            <a:r>
              <a:rPr sz="2800" smtClean="0">
                <a:solidFill>
                  <a:srgbClr val="FFFF00"/>
                </a:solidFill>
              </a:rPr>
              <a:t>(iii) 2's complement representation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057400"/>
            <a:ext cx="8763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</a:rPr>
              <a:t>Solution: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   </a:t>
            </a:r>
            <a:r>
              <a:rPr lang="en-US" dirty="0" smtClean="0"/>
              <a:t>Binary representation of   44 = 101100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sz="2000" dirty="0" smtClean="0">
                <a:solidFill>
                  <a:srgbClr val="FFFF00"/>
                </a:solidFill>
              </a:rPr>
              <a:t>signed magnitude representation of  -44 :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</a:t>
            </a:r>
            <a:r>
              <a:rPr lang="en-US" sz="2000" dirty="0" smtClean="0"/>
              <a:t>in a sign magnitude representation first bit is stored for sign bit and remaining  bit for magnitude of a number so here</a:t>
            </a:r>
          </a:p>
          <a:p>
            <a:r>
              <a:rPr lang="en-US" sz="2000" dirty="0" smtClean="0"/>
              <a:t>          first bit=sign bit= 1      and        remaining bit=magnitude = 101100</a:t>
            </a:r>
          </a:p>
          <a:p>
            <a:r>
              <a:rPr lang="en-US" sz="2000" dirty="0" smtClean="0"/>
              <a:t>        </a:t>
            </a:r>
            <a:r>
              <a:rPr lang="en-US" sz="2000" b="1" dirty="0" smtClean="0"/>
              <a:t>(-44) = 1101100  in sign magnitude representation.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(ii) </a:t>
            </a:r>
            <a:r>
              <a:rPr lang="en-US" sz="2000" dirty="0" smtClean="0">
                <a:solidFill>
                  <a:srgbClr val="FFFF00"/>
                </a:solidFill>
              </a:rPr>
              <a:t>1's complement representation of (-44) : </a:t>
            </a:r>
            <a:endParaRPr lang="en-US" sz="2000" dirty="0" smtClean="0"/>
          </a:p>
          <a:p>
            <a:r>
              <a:rPr lang="en-US" sz="2000" dirty="0" smtClean="0"/>
              <a:t>  first bit=sign bit= 1    and     remaining bit= 1’s complement of (101100)=010011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</a:t>
            </a:r>
            <a:r>
              <a:rPr lang="en-US" b="1" dirty="0" smtClean="0"/>
              <a:t>    </a:t>
            </a:r>
            <a:r>
              <a:rPr lang="en-US" sz="2000" b="1" dirty="0" smtClean="0"/>
              <a:t>(-44) = (1010011)  in 1’s complement representation.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(ii) 2's complement representation of (-44) : </a:t>
            </a:r>
          </a:p>
          <a:p>
            <a:r>
              <a:rPr lang="en-US" sz="2000" dirty="0" smtClean="0"/>
              <a:t>   first bit=sign bit= 1    and     remaining bit= 2’s complement of (101100)=010100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</a:t>
            </a:r>
            <a:r>
              <a:rPr lang="en-US" sz="2000" b="1" dirty="0" smtClean="0"/>
              <a:t>    (-44) = (1010100)  in 2’s complement representation.</a:t>
            </a:r>
            <a:endParaRPr lang="en-US" sz="1800" b="1" dirty="0" smtClean="0"/>
          </a:p>
          <a:p>
            <a:endParaRPr lang="en-US" sz="1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1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 </a:t>
            </a:r>
            <a:r>
              <a:rPr lang="en-US" sz="3600" b="1" dirty="0" smtClean="0"/>
              <a:t>same example </a:t>
            </a:r>
            <a:endParaRPr lang="en-US" b="1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Sign magnitude,1’s complement &amp; 2’s complement Representation using four bit</a:t>
            </a:r>
            <a:endParaRPr lang="en-US" sz="3200" b="1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1600200"/>
          </a:xfrm>
        </p:spPr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Example:</a:t>
            </a:r>
            <a:r>
              <a:rPr smtClean="0"/>
              <a:t> </a:t>
            </a:r>
            <a:r>
              <a:rPr sz="3200" smtClean="0">
                <a:solidFill>
                  <a:srgbClr val="FFFF00"/>
                </a:solidFill>
              </a:rPr>
              <a:t>Convert the sign magnitude binary number  N=01100  a negative value having the same magnitude. 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09800"/>
            <a:ext cx="8074152" cy="4419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921752" cy="1917192"/>
          </a:xfrm>
        </p:spPr>
        <p:txBody>
          <a:bodyPr/>
          <a:lstStyle/>
          <a:p>
            <a:r>
              <a:rPr sz="4000" smtClean="0">
                <a:solidFill>
                  <a:schemeClr val="bg1"/>
                </a:solidFill>
              </a:rPr>
              <a:t>Example:</a:t>
            </a:r>
            <a:r>
              <a:rPr sz="4000" smtClean="0"/>
              <a:t> </a:t>
            </a:r>
            <a:r>
              <a:rPr sz="4000" smtClean="0">
                <a:solidFill>
                  <a:srgbClr val="FFFF00"/>
                </a:solidFill>
              </a:rPr>
              <a:t>What decimal number does the signed magnitude binary number  N=10011 represent?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667000"/>
            <a:ext cx="7997952" cy="15473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97231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          </a:t>
            </a:r>
            <a:r>
              <a:rPr lang="en-US" sz="3200" b="1" u="sng" dirty="0" smtClean="0">
                <a:solidFill>
                  <a:srgbClr val="FF0000"/>
                </a:solidFill>
              </a:rPr>
              <a:t>Unsigned and Signed Binary Numbers</a:t>
            </a:r>
            <a:r>
              <a:rPr lang="en-US" sz="2800" b="1" u="sng" dirty="0" smtClean="0">
                <a:solidFill>
                  <a:srgbClr val="FF0000"/>
                </a:solidFill>
              </a:rPr>
              <a:t/>
            </a:r>
            <a:br>
              <a:rPr lang="en-US" sz="2800" b="1" u="sng" dirty="0" smtClean="0">
                <a:solidFill>
                  <a:srgbClr val="FF0000"/>
                </a:solidFill>
              </a:rPr>
            </a:b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324600" cy="351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Example: </a:t>
            </a:r>
            <a:r>
              <a:rPr sz="4000" smtClean="0">
                <a:solidFill>
                  <a:srgbClr val="FFFF00"/>
                </a:solidFill>
              </a:rPr>
              <a:t>What unsigned binary  number is represented by the string of bits 11001.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Answer: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95400"/>
          </a:xfrm>
        </p:spPr>
        <p:txBody>
          <a:bodyPr/>
          <a:lstStyle/>
          <a:p>
            <a:r>
              <a:rPr sz="4000" u="sng" smtClean="0">
                <a:solidFill>
                  <a:schemeClr val="bg1"/>
                </a:solidFill>
              </a:rPr>
              <a:t>Example:</a:t>
            </a:r>
            <a:r>
              <a:rPr sz="4000" smtClean="0"/>
              <a:t> </a:t>
            </a:r>
            <a:r>
              <a:rPr sz="4000" smtClean="0">
                <a:solidFill>
                  <a:srgbClr val="FFFF00"/>
                </a:solidFill>
              </a:rPr>
              <a:t>Which bit of a signed binary number represent the sign?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8074152" cy="2537976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Answer: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696200" cy="104851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Unsigned Binary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/>
              <a:t>Unsigned numbers don’t have any sign, these can contain only magnitude of the number. </a:t>
            </a:r>
            <a:r>
              <a:rPr lang="en-US" sz="1800" dirty="0" smtClean="0"/>
              <a:t>So, representation of unsigned binary numbers are all positive numbers only. For example, representation of positive decimal numbers are positive by default. We always assume that there is a positive sign symbol in front of every number.</a:t>
            </a:r>
          </a:p>
          <a:p>
            <a:pPr algn="just"/>
            <a:endParaRPr lang="en-US" sz="1800" dirty="0" smtClean="0"/>
          </a:p>
          <a:p>
            <a:pPr algn="just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Representation of Unsigned Binary Numbers:</a:t>
            </a:r>
          </a:p>
          <a:p>
            <a:pPr algn="just"/>
            <a:r>
              <a:rPr lang="en-US" sz="1800" dirty="0" smtClean="0"/>
              <a:t>Since there is no sign bit in this unsigned binary number, so N bit binary number represent its magnitude only.</a:t>
            </a:r>
          </a:p>
          <a:p>
            <a:pPr algn="just"/>
            <a:r>
              <a:rPr lang="en-US" sz="1800" dirty="0" smtClean="0"/>
              <a:t>The range of unsigned binary number is from  0 to (2</a:t>
            </a:r>
            <a:r>
              <a:rPr lang="en-US" sz="1800" baseline="30000" dirty="0" smtClean="0"/>
              <a:t>n</a:t>
            </a:r>
            <a:r>
              <a:rPr lang="en-US" sz="1800" dirty="0" smtClean="0"/>
              <a:t>-1).</a:t>
            </a:r>
          </a:p>
          <a:p>
            <a:pPr algn="just"/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n= number of bits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1389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FF0000"/>
                </a:solidFill>
              </a:rPr>
              <a:t>Unsigned Binary Numbers   </a:t>
            </a:r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1 :    Represent decimal number 92 in unsigned binary number.</a:t>
            </a:r>
          </a:p>
          <a:p>
            <a:pPr>
              <a:buNone/>
            </a:pPr>
            <a:r>
              <a:rPr lang="en-US" dirty="0" smtClean="0"/>
              <a:t>Simply convert it into Binary number, it contains only magnitude of the given number.</a:t>
            </a:r>
            <a:br>
              <a:rPr lang="en-US" dirty="0" smtClean="0"/>
            </a:br>
            <a:r>
              <a:rPr lang="en-US" dirty="0" smtClean="0"/>
              <a:t>= (92)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 (1011100)</a:t>
            </a:r>
            <a:r>
              <a:rPr lang="en-US" baseline="-25000" dirty="0" smtClean="0"/>
              <a:t>2         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It’s 7 bit binary magnitude of the decimal number 92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4088"/>
            <a:ext cx="7848600" cy="6675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Unsigned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32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/>
              <a:t>Example 2:   Represent decimal number 47 in unsigned binary number.</a:t>
            </a:r>
          </a:p>
          <a:p>
            <a:pPr>
              <a:buNone/>
            </a:pPr>
            <a:r>
              <a:rPr lang="en-US" dirty="0" smtClean="0"/>
              <a:t>Simply convert it into Binary number, it contains only magnitude of the given number.</a:t>
            </a:r>
            <a:br>
              <a:rPr lang="en-US" dirty="0" smtClean="0"/>
            </a:br>
            <a:r>
              <a:rPr lang="en-US" dirty="0" smtClean="0"/>
              <a:t>= (47)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= (101111)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r>
              <a:rPr lang="en-US" dirty="0" smtClean="0"/>
              <a:t>It’s 6 bit binary magnitude of the decimal number 92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   </a:t>
            </a:r>
            <a:r>
              <a:rPr lang="en-US" sz="4800" b="1" u="sng" dirty="0" smtClean="0">
                <a:solidFill>
                  <a:srgbClr val="FF0000"/>
                </a:solidFill>
              </a:rPr>
              <a:t>Signed Binary Numbers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real life we have to represent signed numbers      (like:-12, -45, -32, +11, 12).</a:t>
            </a:r>
          </a:p>
          <a:p>
            <a:pPr>
              <a:buNone/>
            </a:pPr>
            <a:r>
              <a:rPr lang="en-US" dirty="0" smtClean="0"/>
              <a:t>Three different systems have been used</a:t>
            </a:r>
          </a:p>
          <a:p>
            <a:pPr lvl="1"/>
            <a:r>
              <a:rPr lang="en-US" dirty="0" smtClean="0"/>
              <a:t>Signed magnitude Representation</a:t>
            </a:r>
          </a:p>
          <a:p>
            <a:pPr lvl="1"/>
            <a:r>
              <a:rPr lang="en-US" dirty="0" smtClean="0"/>
              <a:t>One’s complement Representation</a:t>
            </a:r>
          </a:p>
          <a:p>
            <a:pPr lvl="1"/>
            <a:r>
              <a:rPr lang="en-US" dirty="0" smtClean="0"/>
              <a:t>Two’s complement Representation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NOTE</a:t>
            </a:r>
            <a:r>
              <a:rPr lang="en-US" u="sng" dirty="0" smtClean="0"/>
              <a:t>: </a:t>
            </a:r>
            <a:r>
              <a:rPr lang="en-US" dirty="0" smtClean="0"/>
              <a:t>For </a:t>
            </a:r>
            <a:r>
              <a:rPr lang="en-US" b="1" dirty="0" smtClean="0"/>
              <a:t>negative numbers the sign bit is always 1</a:t>
            </a:r>
            <a:r>
              <a:rPr lang="en-US" dirty="0" smtClean="0"/>
              <a:t>, and for </a:t>
            </a:r>
            <a:r>
              <a:rPr lang="en-US" b="1" dirty="0" smtClean="0"/>
              <a:t>positive numbers it is 0</a:t>
            </a:r>
            <a:r>
              <a:rPr lang="en-US" dirty="0" smtClean="0"/>
              <a:t> in these three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1.Signed Magnitude Representation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7769352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leftmost bit is the sign bit (0 is + and 1 is - ) and the remaining bits hold the absolute magnitude of the number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Examples</a:t>
            </a:r>
          </a:p>
          <a:p>
            <a:pPr lvl="2"/>
            <a:r>
              <a:rPr lang="en-US" sz="2000" dirty="0" smtClean="0"/>
              <a:t>-47 =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 0 1 0 1 1 1 1</a:t>
            </a:r>
          </a:p>
          <a:p>
            <a:pPr lvl="2"/>
            <a:r>
              <a:rPr lang="en-US" sz="2000" dirty="0" smtClean="0"/>
              <a:t> 47 = 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 0 1 0 1 1 1 1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4114799" cy="114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1430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Words>897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           LECTURE                   ON</vt:lpstr>
      <vt:lpstr>            Unsigned and Signed Binary Numbers </vt:lpstr>
      <vt:lpstr>Unsigned Binary Numbers</vt:lpstr>
      <vt:lpstr> Unsigned Binary Numbers   Examples</vt:lpstr>
      <vt:lpstr>Unsigned Binary Numbers</vt:lpstr>
      <vt:lpstr>    Signed Binary Numbers</vt:lpstr>
      <vt:lpstr>1.Signed Magnitude Representation</vt:lpstr>
      <vt:lpstr>Example:</vt:lpstr>
      <vt:lpstr>Example:</vt:lpstr>
      <vt:lpstr>2.  1’S COMPLEMENT REPRESENTATION</vt:lpstr>
      <vt:lpstr>   3.   2’S COMPLEMENT REPRESENTATION</vt:lpstr>
      <vt:lpstr>   Example:  Represent Decimal number -168 in (i) signed magnitude representation (ii) 1's complement representation (iii) 2's complement representation</vt:lpstr>
      <vt:lpstr>        (ii) 2's complement representation of (-168) </vt:lpstr>
      <vt:lpstr>Example:  Represent Decimal number -44 in (i) signed magnitude representation (ii) 1's complement representation (iii) 2's complement representation</vt:lpstr>
      <vt:lpstr>Example:</vt:lpstr>
      <vt:lpstr>Example: same example </vt:lpstr>
      <vt:lpstr>Sign magnitude,1’s complement &amp; 2’s complement Representation using four bit</vt:lpstr>
      <vt:lpstr>Example: Convert the sign magnitude binary number  N=01100  a negative value having the same magnitude.  </vt:lpstr>
      <vt:lpstr>Example: What decimal number does the signed magnitude binary number  N=10011 represent? </vt:lpstr>
      <vt:lpstr>Example: What unsigned binary  number is represented by the string of bits 11001.</vt:lpstr>
      <vt:lpstr>Example: Which bit of a signed binary number represent the sign?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GEHU</dc:creator>
  <cp:lastModifiedBy>Windows User</cp:lastModifiedBy>
  <cp:revision>203</cp:revision>
  <dcterms:created xsi:type="dcterms:W3CDTF">2006-08-16T00:00:00Z</dcterms:created>
  <dcterms:modified xsi:type="dcterms:W3CDTF">2021-04-29T11:54:46Z</dcterms:modified>
</cp:coreProperties>
</file>