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8698-C364-45B2-954C-4A20E8F2FFC7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24D5-479C-47BA-9FEF-CB7304106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424D5-479C-47BA-9FEF-CB7304106B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524000"/>
            <a:ext cx="4727448" cy="914400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 smtClean="0"/>
              <a:t>Unit  3  </a:t>
            </a:r>
            <a:endParaRPr lang="en-US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029264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COMBINATIONAL   CIRCUITS</a:t>
            </a:r>
            <a:endParaRPr lang="en-US" sz="4400" b="1" i="1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6576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Solving truth table for SUM &amp; CARRY using K-Map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5908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S = A’B’C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 + A’BC’</a:t>
            </a:r>
            <a:r>
              <a:rPr lang="en-US" baseline="-25000" dirty="0" smtClean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+ AB’C’</a:t>
            </a:r>
            <a:r>
              <a:rPr lang="en-US" baseline="-25000" dirty="0" smtClean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+ ABC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aseline="-25000" dirty="0" smtClean="0">
                <a:solidFill>
                  <a:srgbClr val="FFFF00"/>
                </a:solidFill>
              </a:rPr>
              <a:t>       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2004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= A’B’C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 + ABC 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 + A’BC’</a:t>
            </a:r>
            <a:r>
              <a:rPr lang="en-US" baseline="-25000" dirty="0" smtClean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+ AB’C’</a:t>
            </a:r>
            <a:r>
              <a:rPr lang="en-US" baseline="-25000" dirty="0" smtClean="0">
                <a:solidFill>
                  <a:srgbClr val="FFFF00"/>
                </a:solidFill>
              </a:rPr>
              <a:t>in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=(A’B’+ AB)C 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 + (A’B</a:t>
            </a:r>
            <a:r>
              <a:rPr lang="en-US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+ AB’)C’</a:t>
            </a:r>
            <a:r>
              <a:rPr lang="en-US" baseline="-25000" dirty="0" smtClean="0">
                <a:solidFill>
                  <a:srgbClr val="FFFF00"/>
                </a:solidFill>
              </a:rPr>
              <a:t>in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=(A ⊕ B)’C </a:t>
            </a:r>
            <a:r>
              <a:rPr lang="en-US" baseline="-25000" dirty="0" smtClean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+(A ⊕ B)</a:t>
            </a:r>
            <a:r>
              <a:rPr lang="en-US" baseline="-25000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C’ </a:t>
            </a:r>
            <a:r>
              <a:rPr lang="en-US" baseline="-25000" dirty="0" smtClean="0">
                <a:solidFill>
                  <a:srgbClr val="FFFF00"/>
                </a:solidFill>
              </a:rPr>
              <a:t>in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  = A ⊕ B ⊕C </a:t>
            </a:r>
            <a:r>
              <a:rPr lang="en-US" baseline="-25000" dirty="0" smtClean="0">
                <a:solidFill>
                  <a:srgbClr val="FFFF00"/>
                </a:solidFill>
              </a:rPr>
              <a:t>in</a:t>
            </a:r>
            <a:r>
              <a:rPr lang="en-US" dirty="0" smtClean="0">
                <a:solidFill>
                  <a:srgbClr val="FFFF00"/>
                </a:solidFill>
              </a:rPr>
              <a:t> 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This is the Boolean expression for  </a:t>
            </a:r>
            <a:r>
              <a:rPr lang="en-US" b="1" dirty="0" smtClean="0">
                <a:solidFill>
                  <a:srgbClr val="FFFF00"/>
                </a:solidFill>
              </a:rPr>
              <a:t>SUM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762000"/>
            <a:ext cx="4191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67200" y="1905000"/>
            <a:ext cx="4648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b="1" baseline="-25000" dirty="0" smtClean="0">
                <a:solidFill>
                  <a:schemeClr val="bg1"/>
                </a:solidFill>
              </a:rPr>
              <a:t>o</a:t>
            </a:r>
            <a:r>
              <a:rPr lang="en-US" b="1" dirty="0" smtClean="0">
                <a:solidFill>
                  <a:schemeClr val="bg1"/>
                </a:solidFill>
              </a:rPr>
              <a:t> = BC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+ AC </a:t>
            </a:r>
            <a:r>
              <a:rPr lang="en-US" b="1" baseline="-25000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chemeClr val="bg1"/>
                </a:solidFill>
              </a:rPr>
              <a:t>+ AB      This is the   Boolean expression for CARRY.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Or </a:t>
            </a:r>
            <a:r>
              <a:rPr lang="en-US" sz="2000" dirty="0" smtClean="0"/>
              <a:t>K-map for CARRY can also be drawn as.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50292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</a:p>
          <a:p>
            <a:r>
              <a:rPr lang="en-US" dirty="0" smtClean="0"/>
              <a:t>               </a:t>
            </a:r>
          </a:p>
          <a:p>
            <a:r>
              <a:rPr lang="en-US" dirty="0" smtClean="0"/>
              <a:t>                C</a:t>
            </a:r>
            <a:r>
              <a:rPr lang="en-US" baseline="-25000" dirty="0" smtClean="0"/>
              <a:t>o</a:t>
            </a:r>
            <a:r>
              <a:rPr lang="en-US" dirty="0" smtClean="0"/>
              <a:t> = A’BC </a:t>
            </a:r>
            <a:r>
              <a:rPr lang="en-US" baseline="-25000" dirty="0" smtClean="0"/>
              <a:t>in</a:t>
            </a:r>
            <a:r>
              <a:rPr lang="en-US" dirty="0" smtClean="0"/>
              <a:t> + AB’C </a:t>
            </a:r>
            <a:r>
              <a:rPr lang="en-US" baseline="-25000" dirty="0" smtClean="0"/>
              <a:t>in </a:t>
            </a:r>
            <a:r>
              <a:rPr lang="en-US" dirty="0" smtClean="0"/>
              <a:t>+ AB </a:t>
            </a:r>
          </a:p>
          <a:p>
            <a:r>
              <a:rPr lang="en-US" dirty="0" smtClean="0"/>
              <a:t>                     = AB + C </a:t>
            </a:r>
            <a:r>
              <a:rPr lang="en-US" baseline="-25000" dirty="0" smtClean="0"/>
              <a:t>in </a:t>
            </a:r>
            <a:r>
              <a:rPr lang="en-US" dirty="0" smtClean="0"/>
              <a:t>(A’B+ AB’</a:t>
            </a:r>
            <a:r>
              <a:rPr lang="en-US" baseline="-25000" dirty="0" smtClean="0"/>
              <a:t> 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smtClean="0"/>
              <a:t>                = AB + C </a:t>
            </a:r>
            <a:r>
              <a:rPr lang="en-US" baseline="-25000" dirty="0" smtClean="0"/>
              <a:t>in</a:t>
            </a:r>
            <a:r>
              <a:rPr lang="en-US" dirty="0" smtClean="0"/>
              <a:t> (A ⊕ B)</a:t>
            </a:r>
          </a:p>
          <a:p>
            <a:r>
              <a:rPr lang="en-US" dirty="0" smtClean="0"/>
              <a:t> This is the Boolean expression for  CARRY.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886200"/>
            <a:ext cx="3886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85800"/>
            <a:ext cx="5457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3352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or</a:t>
            </a:r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733800"/>
            <a:ext cx="56578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Logic Diagram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281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For: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   S =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 ⊕ B ⊕C 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</a:rPr>
              <a:t>in    </a:t>
            </a:r>
          </a:p>
          <a:p>
            <a:r>
              <a:rPr lang="en-US" dirty="0" smtClean="0"/>
              <a:t>Carry</a:t>
            </a:r>
          </a:p>
          <a:p>
            <a:r>
              <a:rPr lang="en-US" dirty="0" smtClean="0"/>
              <a:t>   C = AB + C </a:t>
            </a:r>
            <a:r>
              <a:rPr lang="en-US" baseline="-25000" dirty="0" smtClean="0"/>
              <a:t>in</a:t>
            </a:r>
            <a:r>
              <a:rPr lang="en-US" dirty="0" smtClean="0"/>
              <a:t> (A ⊕ B)</a:t>
            </a:r>
            <a:endParaRPr lang="en-US" baseline="-25000" dirty="0" smtClean="0">
              <a:solidFill>
                <a:srgbClr val="FFFF00"/>
              </a:solidFill>
            </a:endParaRPr>
          </a:p>
          <a:p>
            <a:endParaRPr lang="en-US" baseline="-25000" dirty="0" smtClean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62400"/>
            <a:ext cx="2612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For: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   S =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 ⊕ B ⊕C 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</a:rPr>
              <a:t>in    </a:t>
            </a:r>
          </a:p>
          <a:p>
            <a:r>
              <a:rPr lang="en-US" dirty="0" smtClean="0"/>
              <a:t>Carry</a:t>
            </a:r>
          </a:p>
          <a:p>
            <a:r>
              <a:rPr lang="en-US" dirty="0" smtClean="0"/>
              <a:t>   C =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BC </a:t>
            </a:r>
            <a:r>
              <a:rPr lang="en-US" b="1" baseline="-25000" dirty="0" smtClean="0">
                <a:solidFill>
                  <a:schemeClr val="tx1">
                    <a:lumMod val="95000"/>
                  </a:schemeClr>
                </a:solidFill>
              </a:rPr>
              <a:t>in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+ AC </a:t>
            </a:r>
            <a:r>
              <a:rPr lang="en-US" b="1" baseline="-25000" dirty="0" smtClean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+ AB </a:t>
            </a:r>
            <a:endParaRPr lang="en-US" baseline="-250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baseline="-250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0668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solidFill>
                  <a:srgbClr val="FFFF00"/>
                </a:solidFill>
              </a:rPr>
              <a:t> </a:t>
            </a:r>
            <a:br>
              <a:rPr lang="en-US" sz="3200" b="1" i="1" u="sng" dirty="0" smtClean="0">
                <a:solidFill>
                  <a:srgbClr val="FFFF00"/>
                </a:solidFill>
              </a:rPr>
            </a:br>
            <a:r>
              <a:rPr lang="en-US" sz="3600" b="1" i="1" u="sng" dirty="0" smtClean="0">
                <a:solidFill>
                  <a:srgbClr val="FFFF00"/>
                </a:solidFill>
                <a:latin typeface="Arial Black" pitchFamily="34" charset="0"/>
              </a:rPr>
              <a:t>COMBINATIONAL CIRCUITS</a:t>
            </a:r>
            <a:r>
              <a:rPr lang="en-US" sz="3200" b="1" i="1" u="sng" dirty="0" smtClean="0">
                <a:solidFill>
                  <a:srgbClr val="FFFF00"/>
                </a:solidFill>
              </a:rPr>
              <a:t/>
            </a:r>
            <a:br>
              <a:rPr lang="en-US" sz="3200" b="1" i="1" u="sng" dirty="0" smtClean="0">
                <a:solidFill>
                  <a:srgbClr val="FFFF00"/>
                </a:solidFill>
              </a:rPr>
            </a:br>
            <a:endParaRPr lang="en-US" sz="2800" i="1" u="sng" dirty="0">
              <a:solidFill>
                <a:srgbClr val="FFFF0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218" y="1371600"/>
            <a:ext cx="819958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C000"/>
                </a:solidFill>
              </a:rPr>
              <a:t> Characteristics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smtClean="0">
                <a:solidFill>
                  <a:srgbClr val="FFC000"/>
                </a:solidFill>
                <a:effectLst/>
              </a:rPr>
              <a:t> Block Diagram</a:t>
            </a:r>
            <a:endParaRPr lang="en-US" sz="4400" dirty="0">
              <a:solidFill>
                <a:srgbClr val="FFC000"/>
              </a:solidFill>
              <a:effectLst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46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97952" cy="68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000" smtClean="0">
                <a:solidFill>
                  <a:srgbClr val="FFC000"/>
                </a:solidFill>
                <a:effectLst/>
              </a:rPr>
              <a:t>Classification of Combinational Logic</a:t>
            </a:r>
            <a:endParaRPr lang="en-US" sz="40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616952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Adder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</a:schemeClr>
                </a:solidFill>
              </a:rPr>
              <a:t>Subtractors</a:t>
            </a:r>
            <a:endParaRPr lang="en-US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Encoders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Decoders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Multiplexers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Demultiplexers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676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000" smtClean="0">
                <a:solidFill>
                  <a:srgbClr val="FFC000"/>
                </a:solidFill>
                <a:effectLst/>
              </a:rPr>
              <a:t> Design procedure of a Combinational Circuit</a:t>
            </a:r>
            <a:br>
              <a:rPr sz="4000" smtClean="0">
                <a:solidFill>
                  <a:srgbClr val="FFC000"/>
                </a:solidFill>
                <a:effectLst/>
              </a:rPr>
            </a:br>
            <a:endParaRPr lang="en-US" sz="40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764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design procedure of a combinational circuit involves the following steps: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problem is stated.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total number of available input variables and required output variables is determined.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input and output variables are allocated with letter symbols.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exact truth table that defines the required relationships between inputs and outputs is derived.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simplified Boolean function is obtained from each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logic diagram is drawn.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002792"/>
          </a:xfrm>
        </p:spPr>
        <p:txBody>
          <a:bodyPr/>
          <a:lstStyle/>
          <a:p>
            <a:r>
              <a:rPr sz="2800" u="sng" smtClean="0">
                <a:solidFill>
                  <a:srgbClr val="FFC000"/>
                </a:solidFill>
                <a:effectLst/>
              </a:rPr>
              <a:t>Prob</a:t>
            </a:r>
            <a:r>
              <a:rPr sz="2800" smtClean="0">
                <a:solidFill>
                  <a:srgbClr val="FFC000"/>
                </a:solidFill>
                <a:effectLst/>
              </a:rPr>
              <a:t>: Design a combinational ckt with two i/ps that produes high output when gives odd 1's input.</a:t>
            </a:r>
            <a:endParaRPr lang="en-US" sz="28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845552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429000"/>
          <a:ext cx="1752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57200"/>
                <a:gridCol w="762000"/>
              </a:tblGrid>
              <a:tr h="44450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I/P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O/P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27193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114800"/>
            <a:ext cx="3352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600200"/>
            <a:ext cx="49720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343400"/>
            <a:ext cx="2590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2819400"/>
            <a:ext cx="18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</a:t>
            </a: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6172200"/>
            <a:ext cx="160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</a:t>
            </a:r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6172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r>
              <a:rPr lang="en-US" dirty="0" smtClean="0"/>
              <a:t>Boolean Function using K-map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9784" y="5791200"/>
            <a:ext cx="243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2000" dirty="0" smtClean="0"/>
              <a:t>4.</a:t>
            </a:r>
            <a:r>
              <a:rPr lang="en-US" dirty="0" smtClean="0"/>
              <a:t>Logic Diagram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581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Logic Diagram for Y=AB’+A’B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2200" y="6172200"/>
            <a:ext cx="2555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0752" cy="6217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smtClean="0">
                <a:solidFill>
                  <a:srgbClr val="FFC000"/>
                </a:solidFill>
              </a:rPr>
              <a:t> Half Adder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150971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Half adder is a combinational logic circuit with two inputs and two outputs. The half adder circuit is designed to add two single bit binary number A and B. It is the basic building block for addition of two </a:t>
            </a:r>
            <a:r>
              <a:rPr lang="en-US" b="1" dirty="0" smtClean="0"/>
              <a:t>single</a:t>
            </a:r>
            <a:r>
              <a:rPr lang="en-US" dirty="0" smtClean="0"/>
              <a:t> bit numbers. This circuit has two outputs </a:t>
            </a:r>
            <a:r>
              <a:rPr lang="en-US" b="1" dirty="0" smtClean="0"/>
              <a:t>carry</a:t>
            </a:r>
            <a:r>
              <a:rPr lang="en-US" dirty="0" smtClean="0"/>
              <a:t> and </a:t>
            </a:r>
            <a:r>
              <a:rPr lang="en-US" b="1" dirty="0" smtClean="0"/>
              <a:t>sum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693152" cy="60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smtClean="0">
                <a:solidFill>
                  <a:srgbClr val="FFC000"/>
                </a:solidFill>
              </a:rPr>
              <a:t> Full Adder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Full adder is developed to overcome the drawback of Half Adder circuit. It can add two one-bit numbers A and B, and carry c. The full adder is a three input and two output combinational circuit.</a:t>
            </a:r>
          </a:p>
          <a:p>
            <a:pPr algn="just"/>
            <a:r>
              <a:rPr lang="en-US" dirty="0" smtClean="0"/>
              <a:t>  “A combinational circuit that perform the addition of three bits at a time is called Full-Adder.</a:t>
            </a:r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819400"/>
            <a:ext cx="327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505200"/>
            <a:ext cx="3505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1407</TotalTime>
  <Words>402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Unit  3  </vt:lpstr>
      <vt:lpstr>  COMBINATIONAL CIRCUITS </vt:lpstr>
      <vt:lpstr> Characteristics</vt:lpstr>
      <vt:lpstr> Block Diagram</vt:lpstr>
      <vt:lpstr>Classification of Combinational Logic</vt:lpstr>
      <vt:lpstr> Design procedure of a Combinational Circuit </vt:lpstr>
      <vt:lpstr>Prob: Design a combinational ckt with two i/ps that produes high output when gives odd 1's input.</vt:lpstr>
      <vt:lpstr> Half Adder</vt:lpstr>
      <vt:lpstr> Full Adder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</dc:creator>
  <cp:lastModifiedBy>Windows User</cp:lastModifiedBy>
  <cp:revision>114</cp:revision>
  <dcterms:created xsi:type="dcterms:W3CDTF">2006-08-16T00:00:00Z</dcterms:created>
  <dcterms:modified xsi:type="dcterms:W3CDTF">2021-06-11T07:34:53Z</dcterms:modified>
</cp:coreProperties>
</file>