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60" r:id="rId3"/>
    <p:sldId id="265" r:id="rId4"/>
    <p:sldId id="257" r:id="rId5"/>
    <p:sldId id="263" r:id="rId6"/>
    <p:sldId id="273" r:id="rId7"/>
    <p:sldId id="272" r:id="rId8"/>
    <p:sldId id="274" r:id="rId9"/>
    <p:sldId id="275" r:id="rId10"/>
    <p:sldId id="270" r:id="rId11"/>
    <p:sldId id="276"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101"/>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9F2E34D-57B0-41D5-A7AF-DF10D1068115}" type="datetime1">
              <a:rPr lang="en-US" smtClean="0"/>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smtClean="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03F8C408-3247-4796-93FF-B91D6887AEC0}"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BA1D282-CC74-49F4-B876-75084EFB56F1}"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F56EAF9-2583-4989-8D87-13F548ED6E0C}"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70E3CFB-BB1B-4B2A-ADF6-B1A4609854C4}"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2B3AEAA8-1A97-412E-935C-2E918F139579}" type="datetime1">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8B0DF1-CA1F-4E36-8C65-C52A9896A8FB}" type="datetime1">
              <a:rPr lang="en-US" smtClean="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DB6173FD-197A-4AD6-8D60-38B6A76F0734}" type="datetime1">
              <a:rPr lang="en-US" smtClean="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BDC3949-07FA-4C7A-A990-D6D1043EED71}" type="datetime1">
              <a:rPr lang="en-US" smtClean="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2E9E2DE8-6D13-4218-A974-D45AA7B6E4FF}" type="datetime1">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CDAB7D7-4BDA-4ABC-B31D-66201C69A314}" type="datetime1">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E3F0A0B-291C-4112-A023-023C51AB2E85}" type="datetime1">
              <a:rPr lang="en-US" smtClean="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p:cNvPicPr>
            <a:picLocks noChangeAspect="1"/>
          </p:cNvPicPr>
          <p:nvPr/>
        </p:nvPicPr>
        <p:blipFill rotWithShape="1">
          <a:blip r:embed="rId1"/>
          <a:srcRect l="1092" t="8101" r="-1" b="8548"/>
          <a:stretch>
            <a:fillRect/>
          </a:stretch>
        </p:blipFill>
        <p:spPr>
          <a:xfrm>
            <a:off x="9545" y="-142865"/>
            <a:ext cx="12191980" cy="6857990"/>
          </a:xfrm>
          <a:prstGeom prst="rect">
            <a:avLst/>
          </a:prstGeom>
        </p:spPr>
      </p:pic>
      <p:sp>
        <p:nvSpPr>
          <p:cNvPr id="17" name="Rectangle 9"/>
          <p:cNvSpPr>
            <a:spLocks noGrp="1" noRot="1" noChangeAspect="1" noMove="1" noResize="1" noEditPoints="1" noAdjustHandles="1" noChangeArrowheads="1" noChangeShapeType="1" noTextEdit="1"/>
          </p:cNvSpPr>
          <p:nvPr/>
        </p:nvSpPr>
        <p:spPr bwMode="white">
          <a:xfrm>
            <a:off x="5567680" y="1295400"/>
            <a:ext cx="6285230" cy="4756785"/>
          </a:xfrm>
          <a:prstGeom prst="rect">
            <a:avLst/>
          </a:pr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774690" y="1741805"/>
            <a:ext cx="5870575" cy="2154555"/>
          </a:xfrm>
        </p:spPr>
        <p:txBody>
          <a:bodyPr>
            <a:noAutofit/>
          </a:bodyPr>
          <a:lstStyle/>
          <a:p>
            <a:r>
              <a:rPr lang="en-US" sz="6000" b="1" dirty="0">
                <a:solidFill>
                  <a:schemeClr val="tx1"/>
                </a:solidFill>
              </a:rPr>
              <a:t>Data Analysis with R Programming</a:t>
            </a:r>
            <a:endParaRPr lang="en-US" sz="6000" b="1" dirty="0">
              <a:solidFill>
                <a:schemeClr val="tx1"/>
              </a:solidFill>
            </a:endParaRPr>
          </a:p>
        </p:txBody>
      </p:sp>
      <p:sp>
        <p:nvSpPr>
          <p:cNvPr id="3" name="Subtitle 2"/>
          <p:cNvSpPr>
            <a:spLocks noGrp="1"/>
          </p:cNvSpPr>
          <p:nvPr>
            <p:ph type="subTitle" idx="1"/>
          </p:nvPr>
        </p:nvSpPr>
        <p:spPr>
          <a:xfrm>
            <a:off x="7178469" y="4993798"/>
            <a:ext cx="4562452" cy="937622"/>
          </a:xfrm>
        </p:spPr>
        <p:txBody>
          <a:bodyPr>
            <a:normAutofit/>
          </a:bodyPr>
          <a:lstStyle/>
          <a:p>
            <a:r>
              <a:rPr lang="en-US" dirty="0">
                <a:solidFill>
                  <a:schemeClr val="tx1"/>
                </a:solidFill>
              </a:rPr>
              <a:t>Deepankar Sharma</a:t>
            </a:r>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91000"/>
                <a:satMod val="164000"/>
                <a:lumMod val="74000"/>
              </a:schemeClr>
              <a:schemeClr val="bg2">
                <a:hueMod val="124000"/>
                <a:satMod val="140000"/>
                <a:lumMod val="142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p:cNvSpPr>
            <a:spLocks noGrp="1"/>
          </p:cNvSpPr>
          <p:nvPr>
            <p:ph type="title"/>
          </p:nvPr>
        </p:nvSpPr>
        <p:spPr>
          <a:xfrm>
            <a:off x="636905" y="1085850"/>
            <a:ext cx="3630295" cy="4686935"/>
          </a:xfrm>
        </p:spPr>
        <p:txBody>
          <a:bodyPr anchor="ctr">
            <a:normAutofit/>
          </a:bodyPr>
          <a:lstStyle/>
          <a:p>
            <a:pPr algn="r"/>
            <a:r>
              <a:rPr lang="en-US" sz="4000" b="1" dirty="0">
                <a:solidFill>
                  <a:schemeClr val="tx1"/>
                </a:solidFill>
              </a:rPr>
              <a:t>Conclusion</a:t>
            </a:r>
            <a:endParaRPr lang="en-US" sz="4000" b="1" dirty="0">
              <a:solidFill>
                <a:schemeClr val="tx1"/>
              </a:solidFill>
            </a:endParaRPr>
          </a:p>
        </p:txBody>
      </p:sp>
      <p:cxnSp>
        <p:nvCxnSpPr>
          <p:cNvPr id="14" name="Straight Connector 13"/>
          <p:cNvCxnSpPr>
            <a:cxnSpLocks noGrp="1" noRot="1" noChangeAspect="1" noMove="1" noResize="1" noEditPoints="1" noAdjustHandles="1" noChangeArrowheads="1" noChangeShapeType="1"/>
          </p:cNvCxnSpPr>
          <p:nvPr/>
        </p:nvCxnSpPr>
        <p:spPr>
          <a:xfrm>
            <a:off x="4654550" y="1365885"/>
            <a:ext cx="0" cy="4218305"/>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041399" y="1085549"/>
            <a:ext cx="5579707" cy="4686903"/>
          </a:xfrm>
        </p:spPr>
        <p:txBody>
          <a:bodyPr anchor="ctr">
            <a:normAutofit lnSpcReduction="10000"/>
          </a:bodyPr>
          <a:lstStyle/>
          <a:p>
            <a:endParaRPr lang="en-US" sz="2400" dirty="0">
              <a:solidFill>
                <a:schemeClr val="tx1"/>
              </a:solidFill>
            </a:endParaRPr>
          </a:p>
          <a:p>
            <a:r>
              <a:rPr lang="en-US" sz="2400" dirty="0"/>
              <a:t>Summary of the course</a:t>
            </a:r>
            <a:endParaRPr lang="en-US" sz="2400" dirty="0"/>
          </a:p>
          <a:p>
            <a:endParaRPr lang="en-US" sz="2400" dirty="0"/>
          </a:p>
          <a:p>
            <a:r>
              <a:rPr lang="en-US" sz="2400" dirty="0"/>
              <a:t>Future scope of data analytics with R programming</a:t>
            </a:r>
            <a:endParaRPr lang="en-US" sz="2400" dirty="0"/>
          </a:p>
          <a:p>
            <a:endParaRPr lang="en-US" sz="2400" dirty="0"/>
          </a:p>
          <a:p>
            <a:r>
              <a:rPr lang="en-US" sz="2400" dirty="0"/>
              <a:t>Resources for further learning ( </a:t>
            </a:r>
            <a:r>
              <a:rPr lang="en-US" sz="2400" dirty="0">
                <a:solidFill>
                  <a:srgbClr val="FFFF00"/>
                </a:solidFill>
              </a:rPr>
              <a:t>Google Data Analyst Profession Certificate </a:t>
            </a:r>
            <a:r>
              <a:rPr lang="en-US" sz="2400" dirty="0"/>
              <a:t>)</a:t>
            </a:r>
            <a:endParaRPr lang="en-US" sz="2400" dirty="0"/>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91000"/>
                <a:satMod val="164000"/>
                <a:lumMod val="74000"/>
              </a:schemeClr>
              <a:schemeClr val="bg2">
                <a:hueMod val="124000"/>
                <a:satMod val="140000"/>
                <a:lumMod val="142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p:cNvSpPr>
            <a:spLocks noGrp="1"/>
          </p:cNvSpPr>
          <p:nvPr>
            <p:ph type="title"/>
          </p:nvPr>
        </p:nvSpPr>
        <p:spPr>
          <a:xfrm>
            <a:off x="4159250" y="995045"/>
            <a:ext cx="3630295" cy="4686935"/>
          </a:xfrm>
        </p:spPr>
        <p:txBody>
          <a:bodyPr anchor="ctr">
            <a:normAutofit/>
          </a:bodyPr>
          <a:lstStyle/>
          <a:p>
            <a:pPr algn="ctr"/>
            <a:r>
              <a:rPr lang="en-US" sz="4000" b="1" dirty="0">
                <a:solidFill>
                  <a:schemeClr val="tx1"/>
                </a:solidFill>
              </a:rPr>
              <a:t>Thank You !!!</a:t>
            </a:r>
            <a:endParaRPr lang="en-US" sz="4000" b="1"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91000"/>
                <a:satMod val="164000"/>
                <a:lumMod val="74000"/>
              </a:schemeClr>
              <a:schemeClr val="bg2">
                <a:hueMod val="124000"/>
                <a:satMod val="140000"/>
                <a:lumMod val="142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p:cNvSpPr>
            <a:spLocks noGrp="1"/>
          </p:cNvSpPr>
          <p:nvPr>
            <p:ph type="title"/>
          </p:nvPr>
        </p:nvSpPr>
        <p:spPr>
          <a:xfrm>
            <a:off x="636905" y="1085850"/>
            <a:ext cx="3630295" cy="4686935"/>
          </a:xfrm>
        </p:spPr>
        <p:txBody>
          <a:bodyPr anchor="ctr">
            <a:normAutofit/>
          </a:bodyPr>
          <a:lstStyle/>
          <a:p>
            <a:pPr algn="r"/>
            <a:r>
              <a:rPr lang="en-US" sz="4000" b="1" dirty="0">
                <a:solidFill>
                  <a:schemeClr val="tx1"/>
                </a:solidFill>
              </a:rPr>
              <a:t>Course Outcomes</a:t>
            </a:r>
            <a:endParaRPr lang="en-US" sz="4000" b="1" dirty="0">
              <a:solidFill>
                <a:schemeClr val="tx1"/>
              </a:solidFill>
            </a:endParaRPr>
          </a:p>
        </p:txBody>
      </p:sp>
      <p:cxnSp>
        <p:nvCxnSpPr>
          <p:cNvPr id="14" name="Straight Connector 13"/>
          <p:cNvCxnSpPr>
            <a:cxnSpLocks noGrp="1" noRot="1" noChangeAspect="1" noMove="1" noResize="1" noEditPoints="1" noAdjustHandles="1" noChangeArrowheads="1" noChangeShapeType="1"/>
          </p:cNvCxnSpPr>
          <p:nvPr/>
        </p:nvCxnSpPr>
        <p:spPr>
          <a:xfrm>
            <a:off x="4654550" y="1365885"/>
            <a:ext cx="0" cy="4218305"/>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041399" y="1085549"/>
            <a:ext cx="5579707" cy="4686903"/>
          </a:xfrm>
        </p:spPr>
        <p:txBody>
          <a:bodyPr anchor="ctr">
            <a:normAutofit/>
          </a:bodyPr>
          <a:lstStyle/>
          <a:p>
            <a:r>
              <a:rPr lang="en-US" sz="2400" dirty="0">
                <a:solidFill>
                  <a:schemeClr val="tx1"/>
                </a:solidFill>
              </a:rPr>
              <a:t>In this course, you’ll learn about the programming language known as R. You’ll find out how to use RStudio, the environment that allows you to work with R. This course will also cover the software applications and tools that are unique to R, such as R packages. </a:t>
            </a:r>
            <a:endParaRPr lang="en-US" sz="2400"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91000"/>
                <a:satMod val="164000"/>
                <a:lumMod val="74000"/>
              </a:schemeClr>
              <a:schemeClr val="bg2">
                <a:hueMod val="124000"/>
                <a:satMod val="140000"/>
                <a:lumMod val="142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p:cNvSpPr>
            <a:spLocks noGrp="1"/>
          </p:cNvSpPr>
          <p:nvPr>
            <p:ph type="title"/>
          </p:nvPr>
        </p:nvSpPr>
        <p:spPr>
          <a:xfrm>
            <a:off x="636905" y="1085850"/>
            <a:ext cx="3630295" cy="4686935"/>
          </a:xfrm>
        </p:spPr>
        <p:txBody>
          <a:bodyPr anchor="ctr">
            <a:normAutofit/>
          </a:bodyPr>
          <a:lstStyle/>
          <a:p>
            <a:pPr algn="r"/>
            <a:r>
              <a:rPr lang="en-US" sz="4000" b="1" dirty="0">
                <a:solidFill>
                  <a:schemeClr val="tx1"/>
                </a:solidFill>
              </a:rPr>
              <a:t>Data Analysis</a:t>
            </a:r>
            <a:endParaRPr lang="en-US" sz="4000" b="1" dirty="0">
              <a:solidFill>
                <a:schemeClr val="tx1"/>
              </a:solidFill>
            </a:endParaRPr>
          </a:p>
        </p:txBody>
      </p:sp>
      <p:cxnSp>
        <p:nvCxnSpPr>
          <p:cNvPr id="14" name="Straight Connector 13"/>
          <p:cNvCxnSpPr>
            <a:cxnSpLocks noGrp="1" noRot="1" noChangeAspect="1" noMove="1" noResize="1" noEditPoints="1" noAdjustHandles="1" noChangeArrowheads="1" noChangeShapeType="1"/>
          </p:cNvCxnSpPr>
          <p:nvPr/>
        </p:nvCxnSpPr>
        <p:spPr>
          <a:xfrm>
            <a:off x="4654550" y="1365885"/>
            <a:ext cx="0" cy="4218305"/>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041399" y="1085549"/>
            <a:ext cx="5579707" cy="4686903"/>
          </a:xfrm>
        </p:spPr>
        <p:txBody>
          <a:bodyPr anchor="ctr">
            <a:normAutofit/>
          </a:bodyPr>
          <a:lstStyle/>
          <a:p>
            <a:r>
              <a:rPr lang="en-US" sz="2400" dirty="0">
                <a:solidFill>
                  <a:schemeClr val="tx1"/>
                </a:solidFill>
              </a:rPr>
              <a:t>Data analysis is the process of cleaning, changing, and processing raw data and extracting actionable, relevant information that helps businesses make informed decisions.</a:t>
            </a:r>
            <a:endParaRPr lang="en-US" sz="2400"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91000"/>
                <a:satMod val="164000"/>
                <a:lumMod val="74000"/>
              </a:schemeClr>
              <a:schemeClr val="bg2">
                <a:hueMod val="124000"/>
                <a:satMod val="140000"/>
                <a:lumMod val="142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p:cNvSpPr>
            <a:spLocks noGrp="1"/>
          </p:cNvSpPr>
          <p:nvPr>
            <p:ph type="title"/>
          </p:nvPr>
        </p:nvSpPr>
        <p:spPr>
          <a:xfrm>
            <a:off x="636905" y="1085850"/>
            <a:ext cx="3630295" cy="4686935"/>
          </a:xfrm>
        </p:spPr>
        <p:txBody>
          <a:bodyPr anchor="ctr">
            <a:normAutofit/>
          </a:bodyPr>
          <a:lstStyle/>
          <a:p>
            <a:pPr algn="r"/>
            <a:r>
              <a:rPr lang="en-US" sz="4000" b="1" dirty="0">
                <a:solidFill>
                  <a:schemeClr val="tx1"/>
                </a:solidFill>
              </a:rPr>
              <a:t> Programming with R</a:t>
            </a:r>
            <a:endParaRPr lang="en-US" sz="4000" b="1" dirty="0">
              <a:solidFill>
                <a:schemeClr val="tx1"/>
              </a:solidFill>
            </a:endParaRPr>
          </a:p>
        </p:txBody>
      </p:sp>
      <p:cxnSp>
        <p:nvCxnSpPr>
          <p:cNvPr id="14" name="Straight Connector 13"/>
          <p:cNvCxnSpPr>
            <a:cxnSpLocks noGrp="1" noRot="1" noChangeAspect="1" noMove="1" noResize="1" noEditPoints="1" noAdjustHandles="1" noChangeArrowheads="1" noChangeShapeType="1"/>
          </p:cNvCxnSpPr>
          <p:nvPr/>
        </p:nvCxnSpPr>
        <p:spPr>
          <a:xfrm>
            <a:off x="4654550" y="1365885"/>
            <a:ext cx="0" cy="4218305"/>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041265" y="1085850"/>
            <a:ext cx="6218555" cy="4686935"/>
          </a:xfrm>
        </p:spPr>
        <p:txBody>
          <a:bodyPr anchor="ctr">
            <a:normAutofit lnSpcReduction="20000"/>
          </a:bodyPr>
          <a:lstStyle/>
          <a:p>
            <a:r>
              <a:rPr lang="en-US" sz="2400" dirty="0">
                <a:solidFill>
                  <a:schemeClr val="tx1"/>
                </a:solidFill>
              </a:rPr>
              <a:t>R is a programming language that can help you in your data analysis process.</a:t>
            </a:r>
            <a:endParaRPr lang="en-US" sz="2400" dirty="0">
              <a:solidFill>
                <a:schemeClr val="tx1"/>
              </a:solidFill>
            </a:endParaRPr>
          </a:p>
          <a:p>
            <a:endParaRPr lang="en-US" sz="2400" dirty="0">
              <a:solidFill>
                <a:schemeClr val="tx1"/>
              </a:solidFill>
            </a:endParaRPr>
          </a:p>
          <a:p>
            <a:r>
              <a:rPr lang="en-US" sz="2400" dirty="0">
                <a:solidFill>
                  <a:schemeClr val="tx1"/>
                </a:solidFill>
              </a:rPr>
              <a:t>RStudio is the environment you’ll use to work in R.</a:t>
            </a:r>
            <a:endParaRPr lang="en-US" sz="2400" dirty="0">
              <a:solidFill>
                <a:schemeClr val="tx1"/>
              </a:solidFill>
            </a:endParaRPr>
          </a:p>
          <a:p>
            <a:endParaRPr lang="en-US" sz="2400" dirty="0">
              <a:solidFill>
                <a:schemeClr val="tx1"/>
              </a:solidFill>
            </a:endParaRPr>
          </a:p>
          <a:p>
            <a:r>
              <a:rPr lang="en-US" sz="2400" dirty="0">
                <a:solidFill>
                  <a:schemeClr val="tx1"/>
                </a:solidFill>
              </a:rPr>
              <a:t>Using R can help you complete your analysis efficiently and effectively.</a:t>
            </a:r>
            <a:endParaRPr lang="en-US" sz="2400" dirty="0">
              <a:solidFill>
                <a:schemeClr val="tx1"/>
              </a:solidFill>
            </a:endParaRPr>
          </a:p>
          <a:p>
            <a:endParaRPr lang="en-US" sz="2400" dirty="0">
              <a:solidFill>
                <a:schemeClr val="tx1"/>
              </a:solidFill>
            </a:endParaRPr>
          </a:p>
          <a:p>
            <a:r>
              <a:rPr lang="en-US" sz="2400" dirty="0">
                <a:solidFill>
                  <a:schemeClr val="tx1"/>
                </a:solidFill>
              </a:rPr>
              <a:t>The R programming language was designed to work with data at all stages of the data analysis process.</a:t>
            </a:r>
            <a:endParaRPr lang="en-US" sz="2400"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91000"/>
                <a:satMod val="164000"/>
                <a:lumMod val="74000"/>
              </a:schemeClr>
              <a:schemeClr val="bg2">
                <a:hueMod val="124000"/>
                <a:satMod val="140000"/>
                <a:lumMod val="142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p:cNvSpPr>
            <a:spLocks noGrp="1"/>
          </p:cNvSpPr>
          <p:nvPr>
            <p:ph type="title"/>
          </p:nvPr>
        </p:nvSpPr>
        <p:spPr>
          <a:xfrm>
            <a:off x="636905" y="1085850"/>
            <a:ext cx="3630295" cy="4686935"/>
          </a:xfrm>
        </p:spPr>
        <p:txBody>
          <a:bodyPr anchor="ctr">
            <a:normAutofit/>
          </a:bodyPr>
          <a:lstStyle/>
          <a:p>
            <a:pPr algn="r"/>
            <a:r>
              <a:rPr lang="en-US" sz="4000" b="1" dirty="0">
                <a:solidFill>
                  <a:schemeClr val="tx1"/>
                </a:solidFill>
              </a:rPr>
              <a:t> Why R ?</a:t>
            </a:r>
            <a:endParaRPr lang="en-US" sz="4000" b="1" dirty="0">
              <a:solidFill>
                <a:schemeClr val="tx1"/>
              </a:solidFill>
            </a:endParaRPr>
          </a:p>
        </p:txBody>
      </p:sp>
      <p:cxnSp>
        <p:nvCxnSpPr>
          <p:cNvPr id="14" name="Straight Connector 13"/>
          <p:cNvCxnSpPr>
            <a:cxnSpLocks noGrp="1" noRot="1" noChangeAspect="1" noMove="1" noResize="1" noEditPoints="1" noAdjustHandles="1" noChangeArrowheads="1" noChangeShapeType="1"/>
          </p:cNvCxnSpPr>
          <p:nvPr/>
        </p:nvCxnSpPr>
        <p:spPr>
          <a:xfrm>
            <a:off x="4654550" y="1365885"/>
            <a:ext cx="0" cy="4218305"/>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041265" y="1085850"/>
            <a:ext cx="6412230" cy="4686935"/>
          </a:xfrm>
        </p:spPr>
        <p:txBody>
          <a:bodyPr anchor="ctr">
            <a:normAutofit/>
          </a:bodyPr>
          <a:lstStyle/>
          <a:p>
            <a:r>
              <a:rPr lang="en-US" sz="2400" dirty="0">
                <a:solidFill>
                  <a:schemeClr val="tx1"/>
                </a:solidFill>
              </a:rPr>
              <a:t>R is free and open source, so it is widely accessible</a:t>
            </a:r>
            <a:endParaRPr lang="en-US" sz="2400" dirty="0">
              <a:solidFill>
                <a:schemeClr val="tx1"/>
              </a:solidFill>
            </a:endParaRPr>
          </a:p>
          <a:p>
            <a:endParaRPr lang="en-US" sz="2400" dirty="0">
              <a:solidFill>
                <a:schemeClr val="tx1"/>
              </a:solidFill>
            </a:endParaRPr>
          </a:p>
          <a:p>
            <a:r>
              <a:rPr lang="en-US" sz="2400" dirty="0">
                <a:solidFill>
                  <a:schemeClr val="tx1"/>
                </a:solidFill>
              </a:rPr>
              <a:t>It has a large and active user community, so there are many resources available for learning and troubleshooting</a:t>
            </a:r>
            <a:endParaRPr lang="en-US" sz="2400" dirty="0">
              <a:solidFill>
                <a:schemeClr val="tx1"/>
              </a:solidFill>
            </a:endParaRPr>
          </a:p>
          <a:p>
            <a:endParaRPr lang="en-US" sz="2400" dirty="0">
              <a:solidFill>
                <a:schemeClr val="tx1"/>
              </a:solidFill>
            </a:endParaRPr>
          </a:p>
          <a:p>
            <a:r>
              <a:rPr lang="en-US" sz="2400" dirty="0">
                <a:solidFill>
                  <a:schemeClr val="tx1"/>
                </a:solidFill>
              </a:rPr>
              <a:t>R has a vast number of libraries and packages available for statistical computing and data analysis</a:t>
            </a:r>
            <a:endParaRPr lang="en-US" sz="2400"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91000"/>
                <a:satMod val="164000"/>
                <a:lumMod val="74000"/>
              </a:schemeClr>
              <a:schemeClr val="bg2">
                <a:hueMod val="124000"/>
                <a:satMod val="140000"/>
                <a:lumMod val="142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p:cNvSpPr>
            <a:spLocks noGrp="1"/>
          </p:cNvSpPr>
          <p:nvPr>
            <p:ph type="title"/>
          </p:nvPr>
        </p:nvSpPr>
        <p:spPr>
          <a:xfrm>
            <a:off x="636905" y="1085850"/>
            <a:ext cx="3630295" cy="4686935"/>
          </a:xfrm>
        </p:spPr>
        <p:txBody>
          <a:bodyPr anchor="ctr">
            <a:normAutofit/>
          </a:bodyPr>
          <a:lstStyle/>
          <a:p>
            <a:pPr algn="r"/>
            <a:r>
              <a:rPr lang="en-US" sz="4000" b="1" dirty="0">
                <a:solidFill>
                  <a:schemeClr val="tx1"/>
                </a:solidFill>
              </a:rPr>
              <a:t>Data Wrangling with R</a:t>
            </a:r>
            <a:endParaRPr lang="en-US" sz="4000" b="1" dirty="0">
              <a:solidFill>
                <a:schemeClr val="tx1"/>
              </a:solidFill>
            </a:endParaRPr>
          </a:p>
        </p:txBody>
      </p:sp>
      <p:cxnSp>
        <p:nvCxnSpPr>
          <p:cNvPr id="14" name="Straight Connector 13"/>
          <p:cNvCxnSpPr>
            <a:cxnSpLocks noGrp="1" noRot="1" noChangeAspect="1" noMove="1" noResize="1" noEditPoints="1" noAdjustHandles="1" noChangeArrowheads="1" noChangeShapeType="1"/>
          </p:cNvCxnSpPr>
          <p:nvPr/>
        </p:nvCxnSpPr>
        <p:spPr>
          <a:xfrm>
            <a:off x="4654550" y="1365885"/>
            <a:ext cx="0" cy="4218305"/>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859020" y="862965"/>
            <a:ext cx="6583680" cy="5426710"/>
          </a:xfrm>
        </p:spPr>
        <p:txBody>
          <a:bodyPr anchor="ctr">
            <a:noAutofit/>
          </a:bodyPr>
          <a:lstStyle/>
          <a:p>
            <a:pPr algn="just"/>
            <a:r>
              <a:rPr lang="en-US" sz="2300" dirty="0">
                <a:solidFill>
                  <a:schemeClr val="tx1"/>
                </a:solidFill>
              </a:rPr>
              <a:t>Also known as </a:t>
            </a:r>
            <a:r>
              <a:rPr lang="en-US" sz="2300" dirty="0">
                <a:solidFill>
                  <a:srgbClr val="FFFF00"/>
                </a:solidFill>
              </a:rPr>
              <a:t>data munging</a:t>
            </a:r>
            <a:r>
              <a:rPr lang="en-US" sz="2300" dirty="0">
                <a:solidFill>
                  <a:schemeClr val="tx1"/>
                </a:solidFill>
              </a:rPr>
              <a:t>, is the process of cleaning and transforming raw data into a format suitable for analysis</a:t>
            </a:r>
            <a:endParaRPr lang="en-US" sz="2300" dirty="0">
              <a:solidFill>
                <a:schemeClr val="tx1"/>
              </a:solidFill>
            </a:endParaRPr>
          </a:p>
          <a:p>
            <a:pPr algn="just"/>
            <a:endParaRPr lang="en-US" sz="2300" dirty="0">
              <a:solidFill>
                <a:schemeClr val="tx1"/>
              </a:solidFill>
            </a:endParaRPr>
          </a:p>
          <a:p>
            <a:pPr algn="just"/>
            <a:r>
              <a:rPr lang="en-US" sz="2300" dirty="0">
                <a:solidFill>
                  <a:schemeClr val="tx1"/>
                </a:solidFill>
              </a:rPr>
              <a:t>It involves tasks such as removing duplicates, filling in missing data, and transforming data types ( </a:t>
            </a:r>
            <a:r>
              <a:rPr lang="en-US" sz="2300" dirty="0">
                <a:solidFill>
                  <a:srgbClr val="FFFF00"/>
                </a:solidFill>
              </a:rPr>
              <a:t>vectors, matrices, arrays, data frames, and lists </a:t>
            </a:r>
            <a:r>
              <a:rPr lang="en-US" sz="2300" dirty="0">
                <a:solidFill>
                  <a:schemeClr val="tx1"/>
                </a:solidFill>
              </a:rPr>
              <a:t>)</a:t>
            </a:r>
            <a:endParaRPr lang="en-US" sz="2300" dirty="0">
              <a:solidFill>
                <a:schemeClr val="tx1"/>
              </a:solidFill>
            </a:endParaRPr>
          </a:p>
          <a:p>
            <a:pPr algn="just"/>
            <a:endParaRPr lang="en-US" sz="2300" dirty="0">
              <a:solidFill>
                <a:schemeClr val="tx1"/>
              </a:solidFill>
            </a:endParaRPr>
          </a:p>
          <a:p>
            <a:pPr algn="just"/>
            <a:r>
              <a:rPr lang="en-US" sz="2300" dirty="0">
                <a:solidFill>
                  <a:schemeClr val="tx1"/>
                </a:solidFill>
              </a:rPr>
              <a:t>Wide range of functions for manipulating data, such as subsetting, merging, and transforming data frames (</a:t>
            </a:r>
            <a:r>
              <a:rPr lang="en-US" sz="2300" dirty="0">
                <a:solidFill>
                  <a:srgbClr val="FFFF00"/>
                </a:solidFill>
                <a:sym typeface="+mn-ea"/>
              </a:rPr>
              <a:t>Tidyverse: dplyr and tidyr</a:t>
            </a:r>
            <a:r>
              <a:rPr lang="en-US" sz="2300" dirty="0">
                <a:solidFill>
                  <a:schemeClr val="tx1"/>
                </a:solidFill>
              </a:rPr>
              <a:t>)</a:t>
            </a:r>
            <a:endParaRPr lang="en-US" sz="2300"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91000"/>
                <a:satMod val="164000"/>
                <a:lumMod val="74000"/>
              </a:schemeClr>
              <a:schemeClr val="bg2">
                <a:hueMod val="124000"/>
                <a:satMod val="140000"/>
                <a:lumMod val="142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p:cNvSpPr>
            <a:spLocks noGrp="1"/>
          </p:cNvSpPr>
          <p:nvPr>
            <p:ph type="title"/>
          </p:nvPr>
        </p:nvSpPr>
        <p:spPr>
          <a:xfrm>
            <a:off x="636905" y="1085850"/>
            <a:ext cx="3630295" cy="4686935"/>
          </a:xfrm>
        </p:spPr>
        <p:txBody>
          <a:bodyPr anchor="ctr">
            <a:normAutofit/>
          </a:bodyPr>
          <a:lstStyle/>
          <a:p>
            <a:pPr algn="r"/>
            <a:r>
              <a:rPr lang="en-US" sz="4000" b="1" dirty="0">
                <a:solidFill>
                  <a:schemeClr val="tx1"/>
                </a:solidFill>
              </a:rPr>
              <a:t>Data Visualization with R</a:t>
            </a:r>
            <a:endParaRPr lang="en-US" sz="4000" b="1" dirty="0">
              <a:solidFill>
                <a:schemeClr val="tx1"/>
              </a:solidFill>
            </a:endParaRPr>
          </a:p>
        </p:txBody>
      </p:sp>
      <p:cxnSp>
        <p:nvCxnSpPr>
          <p:cNvPr id="14" name="Straight Connector 13"/>
          <p:cNvCxnSpPr>
            <a:cxnSpLocks noGrp="1" noRot="1" noChangeAspect="1" noMove="1" noResize="1" noEditPoints="1" noAdjustHandles="1" noChangeArrowheads="1" noChangeShapeType="1"/>
          </p:cNvCxnSpPr>
          <p:nvPr/>
        </p:nvCxnSpPr>
        <p:spPr>
          <a:xfrm>
            <a:off x="4654550" y="1365885"/>
            <a:ext cx="0" cy="4218305"/>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041399" y="1085549"/>
            <a:ext cx="5579707" cy="4686903"/>
          </a:xfrm>
        </p:spPr>
        <p:txBody>
          <a:bodyPr anchor="ctr">
            <a:normAutofit lnSpcReduction="10000"/>
          </a:bodyPr>
          <a:lstStyle/>
          <a:p>
            <a:endParaRPr lang="en-US" sz="2400" dirty="0">
              <a:solidFill>
                <a:schemeClr val="tx1"/>
              </a:solidFill>
            </a:endParaRPr>
          </a:p>
          <a:p>
            <a:r>
              <a:rPr lang="en-US" sz="2400" dirty="0">
                <a:solidFill>
                  <a:schemeClr val="tx1"/>
                </a:solidFill>
              </a:rPr>
              <a:t>Why visualize data? (</a:t>
            </a:r>
            <a:r>
              <a:rPr lang="en-US" sz="2400" dirty="0">
                <a:solidFill>
                  <a:srgbClr val="FFFF00"/>
                </a:solidFill>
              </a:rPr>
              <a:t>understand data: identify patterns, trends, and outliers in the data</a:t>
            </a:r>
            <a:r>
              <a:rPr lang="en-US" sz="2400" dirty="0">
                <a:solidFill>
                  <a:schemeClr val="tx1"/>
                </a:solidFill>
              </a:rPr>
              <a:t>)</a:t>
            </a:r>
            <a:endParaRPr lang="en-US" sz="2400" dirty="0">
              <a:solidFill>
                <a:schemeClr val="tx1"/>
              </a:solidFill>
            </a:endParaRPr>
          </a:p>
          <a:p>
            <a:endParaRPr lang="en-US" sz="2400" dirty="0">
              <a:solidFill>
                <a:schemeClr val="tx1"/>
              </a:solidFill>
            </a:endParaRPr>
          </a:p>
          <a:p>
            <a:r>
              <a:rPr lang="en-US" sz="2400" dirty="0">
                <a:solidFill>
                  <a:schemeClr val="tx1"/>
                </a:solidFill>
              </a:rPr>
              <a:t>Different types of plots in R programming (</a:t>
            </a:r>
            <a:r>
              <a:rPr lang="en-US" sz="2400" dirty="0">
                <a:solidFill>
                  <a:srgbClr val="FFFF00"/>
                </a:solidFill>
              </a:rPr>
              <a:t>Histogram, Scatter Plot , Box Plot,</a:t>
            </a:r>
            <a:r>
              <a:rPr lang="en-US" sz="2400" dirty="0">
                <a:solidFill>
                  <a:schemeClr val="tx1"/>
                </a:solidFill>
              </a:rPr>
              <a:t> ...)</a:t>
            </a:r>
            <a:endParaRPr lang="en-US" sz="2400" dirty="0">
              <a:solidFill>
                <a:schemeClr val="tx1"/>
              </a:solidFill>
            </a:endParaRPr>
          </a:p>
          <a:p>
            <a:endParaRPr lang="en-US" sz="2400" dirty="0">
              <a:solidFill>
                <a:schemeClr val="tx1"/>
              </a:solidFill>
            </a:endParaRPr>
          </a:p>
          <a:p>
            <a:r>
              <a:rPr lang="en-US" sz="2400" dirty="0">
                <a:solidFill>
                  <a:schemeClr val="tx1"/>
                </a:solidFill>
              </a:rPr>
              <a:t>How to create visualizations using R programming? (</a:t>
            </a:r>
            <a:r>
              <a:rPr lang="en-US" sz="2400" dirty="0">
                <a:solidFill>
                  <a:srgbClr val="FFFF00"/>
                </a:solidFill>
              </a:rPr>
              <a:t>Tidyverse: ggplot2 and plotly</a:t>
            </a:r>
            <a:r>
              <a:rPr lang="en-US" sz="2400" dirty="0">
                <a:solidFill>
                  <a:schemeClr val="tx1"/>
                </a:solidFill>
              </a:rPr>
              <a:t>)</a:t>
            </a:r>
            <a:endParaRPr lang="en-US" sz="2400"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91000"/>
                <a:satMod val="164000"/>
                <a:lumMod val="74000"/>
              </a:schemeClr>
              <a:schemeClr val="bg2">
                <a:hueMod val="124000"/>
                <a:satMod val="140000"/>
                <a:lumMod val="142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p:cNvSpPr>
            <a:spLocks noGrp="1"/>
          </p:cNvSpPr>
          <p:nvPr>
            <p:ph type="title"/>
          </p:nvPr>
        </p:nvSpPr>
        <p:spPr>
          <a:xfrm>
            <a:off x="636905" y="1085850"/>
            <a:ext cx="3630295" cy="4686935"/>
          </a:xfrm>
        </p:spPr>
        <p:txBody>
          <a:bodyPr anchor="ctr">
            <a:normAutofit/>
          </a:bodyPr>
          <a:lstStyle/>
          <a:p>
            <a:pPr algn="r"/>
            <a:r>
              <a:rPr lang="en-US" sz="4000" b="1" dirty="0">
                <a:solidFill>
                  <a:schemeClr val="tx1"/>
                </a:solidFill>
              </a:rPr>
              <a:t>Machine Learning</a:t>
            </a:r>
            <a:br>
              <a:rPr lang="en-US" sz="4000" b="1" dirty="0">
                <a:solidFill>
                  <a:schemeClr val="tx1"/>
                </a:solidFill>
              </a:rPr>
            </a:br>
            <a:r>
              <a:rPr lang="en-US" sz="4000" b="1" dirty="0">
                <a:solidFill>
                  <a:schemeClr val="tx1"/>
                </a:solidFill>
              </a:rPr>
              <a:t> with R</a:t>
            </a:r>
            <a:endParaRPr lang="en-US" sz="4000" b="1" dirty="0">
              <a:solidFill>
                <a:schemeClr val="tx1"/>
              </a:solidFill>
            </a:endParaRPr>
          </a:p>
        </p:txBody>
      </p:sp>
      <p:cxnSp>
        <p:nvCxnSpPr>
          <p:cNvPr id="14" name="Straight Connector 13"/>
          <p:cNvCxnSpPr>
            <a:cxnSpLocks noGrp="1" noRot="1" noChangeAspect="1" noMove="1" noResize="1" noEditPoints="1" noAdjustHandles="1" noChangeArrowheads="1" noChangeShapeType="1"/>
          </p:cNvCxnSpPr>
          <p:nvPr/>
        </p:nvCxnSpPr>
        <p:spPr>
          <a:xfrm>
            <a:off x="4654550" y="1365885"/>
            <a:ext cx="0" cy="4218305"/>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041399" y="1085549"/>
            <a:ext cx="5579707" cy="4686903"/>
          </a:xfrm>
        </p:spPr>
        <p:txBody>
          <a:bodyPr anchor="ctr">
            <a:normAutofit lnSpcReduction="10000"/>
          </a:bodyPr>
          <a:lstStyle/>
          <a:p>
            <a:endParaRPr lang="en-US" sz="2400" dirty="0">
              <a:solidFill>
                <a:schemeClr val="tx1"/>
              </a:solidFill>
            </a:endParaRPr>
          </a:p>
          <a:p>
            <a:r>
              <a:rPr lang="en-US" sz="2400" dirty="0">
                <a:solidFill>
                  <a:schemeClr val="tx1"/>
                </a:solidFill>
              </a:rPr>
              <a:t>Machine Learning (</a:t>
            </a:r>
            <a:r>
              <a:rPr lang="en-US" sz="2400" dirty="0">
                <a:solidFill>
                  <a:srgbClr val="FFFF00"/>
                </a:solidFill>
              </a:rPr>
              <a:t>learn from data and make predictions or decisions without being explicitly programmed</a:t>
            </a:r>
            <a:r>
              <a:rPr lang="en-US" sz="2400" dirty="0">
                <a:solidFill>
                  <a:schemeClr val="tx1"/>
                </a:solidFill>
              </a:rPr>
              <a:t>)</a:t>
            </a:r>
            <a:endParaRPr lang="en-US" sz="2400" dirty="0">
              <a:solidFill>
                <a:schemeClr val="tx1"/>
              </a:solidFill>
            </a:endParaRPr>
          </a:p>
          <a:p>
            <a:endParaRPr lang="en-US" sz="2400" dirty="0">
              <a:solidFill>
                <a:schemeClr val="tx1"/>
              </a:solidFill>
            </a:endParaRPr>
          </a:p>
          <a:p>
            <a:r>
              <a:rPr lang="en-US" sz="2400" dirty="0">
                <a:solidFill>
                  <a:schemeClr val="tx1"/>
                </a:solidFill>
              </a:rPr>
              <a:t>Wide range of libraries in R (</a:t>
            </a:r>
            <a:r>
              <a:rPr lang="en-US" sz="2400" dirty="0">
                <a:solidFill>
                  <a:srgbClr val="FFFF00"/>
                </a:solidFill>
              </a:rPr>
              <a:t>caret, mlr, and randomForest</a:t>
            </a:r>
            <a:r>
              <a:rPr lang="en-US" sz="2400" dirty="0">
                <a:solidFill>
                  <a:schemeClr val="tx1"/>
                </a:solidFill>
              </a:rPr>
              <a:t>)</a:t>
            </a:r>
            <a:endParaRPr lang="en-US" sz="2400"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91000"/>
                <a:satMod val="164000"/>
                <a:lumMod val="74000"/>
              </a:schemeClr>
              <a:schemeClr val="bg2">
                <a:hueMod val="124000"/>
                <a:satMod val="140000"/>
                <a:lumMod val="142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p:cNvSpPr>
            <a:spLocks noGrp="1"/>
          </p:cNvSpPr>
          <p:nvPr>
            <p:ph type="title"/>
          </p:nvPr>
        </p:nvSpPr>
        <p:spPr>
          <a:xfrm>
            <a:off x="636905" y="1085850"/>
            <a:ext cx="3630295" cy="4686935"/>
          </a:xfrm>
        </p:spPr>
        <p:txBody>
          <a:bodyPr anchor="ctr">
            <a:normAutofit/>
          </a:bodyPr>
          <a:lstStyle/>
          <a:p>
            <a:pPr algn="r"/>
            <a:r>
              <a:rPr lang="en-US" sz="4000" b="1" dirty="0">
                <a:solidFill>
                  <a:schemeClr val="tx1"/>
                </a:solidFill>
              </a:rPr>
              <a:t>Completion </a:t>
            </a:r>
            <a:endParaRPr lang="en-US" sz="4000" b="1" dirty="0">
              <a:solidFill>
                <a:schemeClr val="tx1"/>
              </a:solidFill>
            </a:endParaRPr>
          </a:p>
        </p:txBody>
      </p:sp>
      <p:cxnSp>
        <p:nvCxnSpPr>
          <p:cNvPr id="14" name="Straight Connector 13"/>
          <p:cNvCxnSpPr>
            <a:cxnSpLocks noGrp="1" noRot="1" noChangeAspect="1" noMove="1" noResize="1" noEditPoints="1" noAdjustHandles="1" noChangeArrowheads="1" noChangeShapeType="1"/>
          </p:cNvCxnSpPr>
          <p:nvPr/>
        </p:nvCxnSpPr>
        <p:spPr>
          <a:xfrm>
            <a:off x="4654550" y="1365885"/>
            <a:ext cx="0" cy="4218305"/>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5" name="Content Placeholder 4"/>
          <p:cNvPicPr>
            <a:picLocks noChangeAspect="1"/>
          </p:cNvPicPr>
          <p:nvPr>
            <p:ph idx="1"/>
          </p:nvPr>
        </p:nvPicPr>
        <p:blipFill>
          <a:blip r:embed="rId2"/>
          <a:stretch>
            <a:fillRect/>
          </a:stretch>
        </p:blipFill>
        <p:spPr>
          <a:xfrm>
            <a:off x="4968240" y="1996440"/>
            <a:ext cx="5702300" cy="3208020"/>
          </a:xfrm>
          <a:prstGeom prst="rect">
            <a:avLst/>
          </a:prstGeom>
        </p:spPr>
      </p:pic>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2172</Words>
  <Application>WPS Presentation</Application>
  <PresentationFormat>Widescreen</PresentationFormat>
  <Paragraphs>64</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SimSun</vt:lpstr>
      <vt:lpstr>Wingdings</vt:lpstr>
      <vt:lpstr>Microsoft YaHei</vt:lpstr>
      <vt:lpstr>Arial Unicode MS</vt:lpstr>
      <vt:lpstr>Calibri</vt:lpstr>
      <vt:lpstr>Data Pie Charts</vt:lpstr>
      <vt:lpstr>Data Analysis with R Programming</vt:lpstr>
      <vt:lpstr>Course Outcomes</vt:lpstr>
      <vt:lpstr>Data Analysis</vt:lpstr>
      <vt:lpstr> Programming with R</vt:lpstr>
      <vt:lpstr> Programming with R</vt:lpstr>
      <vt:lpstr>Data Analysis</vt:lpstr>
      <vt:lpstr>Data Visualization with R</vt:lpstr>
      <vt:lpstr>Data Visualization with R</vt:lpstr>
      <vt:lpstr> Current Progress</vt:lpstr>
      <vt:lpstr>Machine Learning  with R</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with R Programming</dc:title>
  <dc:creator>Deepankar Sharma</dc:creator>
  <cp:lastModifiedBy>deepa</cp:lastModifiedBy>
  <cp:revision>5</cp:revision>
  <dcterms:created xsi:type="dcterms:W3CDTF">2023-02-28T15:29:00Z</dcterms:created>
  <dcterms:modified xsi:type="dcterms:W3CDTF">2023-05-12T13:54:24Z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B07872559BF84F9086A8C1D1575E6B4B</vt:lpwstr>
  </property>
  <property fmtid="{D5CDD505-2E9C-101B-9397-08002B2CF9AE}" pid="4" name="KSOProductBuildVer">
    <vt:lpwstr>1033-11.2.0.11537</vt:lpwstr>
  </property>
</Properties>
</file>