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5854700" cy="3289300"/>
  <p:notesSz cx="5854700" cy="32893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854700" cy="3280410"/>
          </a:xfrm>
          <a:custGeom>
            <a:avLst/>
            <a:gdLst/>
            <a:ahLst/>
            <a:cxnLst/>
            <a:rect l="l" t="t" r="r" b="b"/>
            <a:pathLst>
              <a:path w="5854700" h="3280410">
                <a:moveTo>
                  <a:pt x="0" y="0"/>
                </a:moveTo>
                <a:lnTo>
                  <a:pt x="5854699" y="0"/>
                </a:lnTo>
                <a:lnTo>
                  <a:pt x="5854699" y="3280156"/>
                </a:lnTo>
                <a:lnTo>
                  <a:pt x="0" y="32801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3529" y="825162"/>
            <a:ext cx="4913990" cy="746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9157" y="1842008"/>
            <a:ext cx="4102735" cy="82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3052" y="756539"/>
            <a:ext cx="2549556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8440" y="756539"/>
            <a:ext cx="2549556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106" y="360740"/>
            <a:ext cx="5376836" cy="562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bg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7825" y="1072692"/>
            <a:ext cx="5085398" cy="693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2757" y="3059049"/>
            <a:ext cx="1875536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3052" y="3059049"/>
            <a:ext cx="1348041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9956" y="3059049"/>
            <a:ext cx="1348041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8856" y="0"/>
            <a:ext cx="3355975" cy="3280410"/>
          </a:xfrm>
          <a:custGeom>
            <a:avLst/>
            <a:gdLst/>
            <a:ahLst/>
            <a:cxnLst/>
            <a:rect l="l" t="t" r="r" b="b"/>
            <a:pathLst>
              <a:path w="3355975" h="3280410">
                <a:moveTo>
                  <a:pt x="3355842" y="3280157"/>
                </a:moveTo>
                <a:lnTo>
                  <a:pt x="0" y="3280157"/>
                </a:lnTo>
                <a:lnTo>
                  <a:pt x="0" y="0"/>
                </a:lnTo>
                <a:lnTo>
                  <a:pt x="3355842" y="0"/>
                </a:lnTo>
                <a:lnTo>
                  <a:pt x="3355842" y="32801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2255" y="1060450"/>
            <a:ext cx="2863850" cy="8972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321945" algn="ctr">
              <a:lnSpc>
                <a:spcPts val="3380"/>
              </a:lnSpc>
              <a:spcBef>
                <a:spcPts val="240"/>
              </a:spcBef>
            </a:pPr>
            <a:r>
              <a:rPr sz="2850" spc="-10" dirty="0">
                <a:latin typeface="Arial" panose="020B0604020202020204"/>
                <a:cs typeface="Arial" panose="020B0604020202020204"/>
              </a:rPr>
              <a:t>Core </a:t>
            </a:r>
            <a:r>
              <a:rPr sz="2850" spc="-215" dirty="0">
                <a:latin typeface="Arial" panose="020B0604020202020204"/>
                <a:cs typeface="Arial" panose="020B0604020202020204"/>
              </a:rPr>
              <a:t>Java </a:t>
            </a:r>
            <a:r>
              <a:rPr sz="2850" spc="-21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50" spc="254" dirty="0">
                <a:latin typeface="Arial" panose="020B0604020202020204"/>
                <a:cs typeface="Arial" panose="020B0604020202020204"/>
              </a:rPr>
              <a:t>Presentation</a:t>
            </a:r>
            <a:endParaRPr lang="en-US" sz="28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655" y="366150"/>
            <a:ext cx="1640078" cy="2562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871595" y="2237740"/>
            <a:ext cx="1517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-</a:t>
            </a:r>
            <a:r>
              <a:rPr lang="en-US">
                <a:solidFill>
                  <a:schemeClr val="bg1"/>
                </a:solidFill>
              </a:rPr>
              <a:t>Subham Joshi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765550" y="730250"/>
            <a:ext cx="920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MOOCS</a:t>
            </a:r>
            <a:endParaRPr lang="en-US" b="1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2602701" cy="32801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3993" y="360740"/>
            <a:ext cx="2774950" cy="5626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8430" rIns="0" bIns="0" rtlCol="0">
            <a:spAutoFit/>
          </a:bodyPr>
          <a:lstStyle/>
          <a:p>
            <a:pPr marL="731520">
              <a:lnSpc>
                <a:spcPct val="100000"/>
              </a:lnSpc>
              <a:spcBef>
                <a:spcPts val="1090"/>
              </a:spcBef>
            </a:pPr>
            <a:r>
              <a:rPr spc="15" dirty="0"/>
              <a:t>Introduction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40963" y="1078413"/>
            <a:ext cx="2894330" cy="15576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-635" algn="ctr">
              <a:lnSpc>
                <a:spcPct val="120000"/>
              </a:lnSpc>
              <a:spcBef>
                <a:spcPts val="75"/>
              </a:spcBef>
            </a:pPr>
            <a:r>
              <a:rPr sz="1200" spc="45" dirty="0">
                <a:latin typeface="Verdana" panose="020B0604030504040204"/>
                <a:cs typeface="Verdana" panose="020B0604030504040204"/>
              </a:rPr>
              <a:t>Welcome </a:t>
            </a:r>
            <a:r>
              <a:rPr sz="1200" spc="15" dirty="0">
                <a:latin typeface="Verdana" panose="020B0604030504040204"/>
                <a:cs typeface="Verdana" panose="020B0604030504040204"/>
              </a:rPr>
              <a:t>to </a:t>
            </a:r>
            <a:r>
              <a:rPr sz="1200" b="1" spc="-20" dirty="0">
                <a:latin typeface="Verdana" panose="020B0604030504040204"/>
                <a:cs typeface="Verdana" panose="020B0604030504040204"/>
              </a:rPr>
              <a:t>Mastering </a:t>
            </a:r>
            <a:r>
              <a:rPr sz="1200" b="1" spc="-10" dirty="0">
                <a:latin typeface="Verdana" panose="020B0604030504040204"/>
                <a:cs typeface="Verdana" panose="020B0604030504040204"/>
              </a:rPr>
              <a:t>the </a:t>
            </a:r>
            <a:r>
              <a:rPr sz="1200" b="1" spc="-25" dirty="0">
                <a:latin typeface="Verdana" panose="020B0604030504040204"/>
                <a:cs typeface="Verdana" panose="020B0604030504040204"/>
              </a:rPr>
              <a:t>Fundamentals</a:t>
            </a:r>
            <a:r>
              <a:rPr sz="1200" spc="-25" dirty="0">
                <a:latin typeface="Verdana" panose="020B0604030504040204"/>
                <a:cs typeface="Verdana" panose="020B0604030504040204"/>
              </a:rPr>
              <a:t>, 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a </a:t>
            </a:r>
            <a:r>
              <a:rPr sz="1200" spc="-32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25" dirty="0">
                <a:latin typeface="Verdana" panose="020B0604030504040204"/>
                <a:cs typeface="Verdana" panose="020B0604030504040204"/>
              </a:rPr>
              <a:t>comprehensive </a:t>
            </a:r>
            <a:r>
              <a:rPr sz="1200" spc="45" dirty="0">
                <a:latin typeface="Verdana" panose="020B0604030504040204"/>
                <a:cs typeface="Verdana" panose="020B0604030504040204"/>
              </a:rPr>
              <a:t>guide </a:t>
            </a:r>
            <a:r>
              <a:rPr sz="1200" spc="15" dirty="0">
                <a:latin typeface="Verdana" panose="020B0604030504040204"/>
                <a:cs typeface="Verdana" panose="020B0604030504040204"/>
              </a:rPr>
              <a:t>to </a:t>
            </a:r>
            <a:r>
              <a:rPr sz="1200" b="1" spc="-25" dirty="0">
                <a:latin typeface="Verdana" panose="020B0604030504040204"/>
                <a:cs typeface="Verdana" panose="020B0604030504040204"/>
              </a:rPr>
              <a:t>Core </a:t>
            </a:r>
            <a:r>
              <a:rPr sz="1200" b="1" spc="-35" dirty="0">
                <a:latin typeface="Verdana" panose="020B0604030504040204"/>
                <a:cs typeface="Verdana" panose="020B0604030504040204"/>
              </a:rPr>
              <a:t>Java </a:t>
            </a:r>
            <a:r>
              <a:rPr sz="1200" b="1" spc="-3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-25" dirty="0">
                <a:latin typeface="Verdana" panose="020B0604030504040204"/>
                <a:cs typeface="Verdana" panose="020B0604030504040204"/>
              </a:rPr>
              <a:t>Development</a:t>
            </a:r>
            <a:r>
              <a:rPr sz="1200" spc="-25" dirty="0">
                <a:latin typeface="Verdana" panose="020B0604030504040204"/>
                <a:cs typeface="Verdana" panose="020B0604030504040204"/>
              </a:rPr>
              <a:t>.</a:t>
            </a:r>
            <a:r>
              <a:rPr sz="12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latin typeface="Verdana" panose="020B0604030504040204"/>
                <a:cs typeface="Verdana" panose="020B0604030504040204"/>
              </a:rPr>
              <a:t>This</a:t>
            </a:r>
            <a:r>
              <a:rPr sz="12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20" dirty="0">
                <a:latin typeface="Verdana" panose="020B0604030504040204"/>
                <a:cs typeface="Verdana" panose="020B0604030504040204"/>
              </a:rPr>
              <a:t>presentation</a:t>
            </a:r>
            <a:r>
              <a:rPr sz="12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20" dirty="0">
                <a:latin typeface="Verdana" panose="020B0604030504040204"/>
                <a:cs typeface="Verdana" panose="020B0604030504040204"/>
              </a:rPr>
              <a:t>will</a:t>
            </a:r>
            <a:r>
              <a:rPr sz="12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cover</a:t>
            </a:r>
            <a:r>
              <a:rPr sz="12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35" dirty="0">
                <a:latin typeface="Verdana" panose="020B0604030504040204"/>
                <a:cs typeface="Verdana" panose="020B0604030504040204"/>
              </a:rPr>
              <a:t>the </a:t>
            </a:r>
            <a:r>
              <a:rPr sz="1200" spc="-32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10" dirty="0">
                <a:latin typeface="Verdana" panose="020B0604030504040204"/>
                <a:cs typeface="Verdana" panose="020B0604030504040204"/>
              </a:rPr>
              <a:t>essential </a:t>
            </a:r>
            <a:r>
              <a:rPr sz="1200" spc="35" dirty="0">
                <a:latin typeface="Verdana" panose="020B0604030504040204"/>
                <a:cs typeface="Verdana" panose="020B0604030504040204"/>
              </a:rPr>
              <a:t>concepts </a:t>
            </a:r>
            <a:r>
              <a:rPr sz="1200" spc="40" dirty="0">
                <a:latin typeface="Verdana" panose="020B0604030504040204"/>
                <a:cs typeface="Verdana" panose="020B0604030504040204"/>
              </a:rPr>
              <a:t>and </a:t>
            </a:r>
            <a:r>
              <a:rPr sz="1200" spc="20" dirty="0">
                <a:latin typeface="Verdana" panose="020B0604030504040204"/>
                <a:cs typeface="Verdana" panose="020B0604030504040204"/>
              </a:rPr>
              <a:t>best practices </a:t>
            </a:r>
            <a:r>
              <a:rPr sz="1200" spc="15" dirty="0">
                <a:latin typeface="Verdana" panose="020B0604030504040204"/>
                <a:cs typeface="Verdana" panose="020B0604030504040204"/>
              </a:rPr>
              <a:t>to </a:t>
            </a:r>
            <a:r>
              <a:rPr sz="1200" spc="35" dirty="0">
                <a:latin typeface="Verdana" panose="020B0604030504040204"/>
                <a:cs typeface="Verdana" panose="020B0604030504040204"/>
              </a:rPr>
              <a:t>help </a:t>
            </a:r>
            <a:r>
              <a:rPr sz="1200" spc="-32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10" dirty="0">
                <a:latin typeface="Verdana" panose="020B0604030504040204"/>
                <a:cs typeface="Verdana" panose="020B0604030504040204"/>
              </a:rPr>
              <a:t>you</a:t>
            </a:r>
            <a:r>
              <a:rPr sz="12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50" dirty="0">
                <a:latin typeface="Verdana" panose="020B0604030504040204"/>
                <a:cs typeface="Verdana" panose="020B0604030504040204"/>
              </a:rPr>
              <a:t>become</a:t>
            </a:r>
            <a:r>
              <a:rPr sz="12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a</a:t>
            </a:r>
            <a:r>
              <a:rPr sz="12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35" dirty="0">
                <a:latin typeface="Verdana" panose="020B0604030504040204"/>
                <a:cs typeface="Verdana" panose="020B0604030504040204"/>
              </a:rPr>
              <a:t>proﬁcient</a:t>
            </a:r>
            <a:r>
              <a:rPr sz="12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latin typeface="Verdana" panose="020B0604030504040204"/>
                <a:cs typeface="Verdana" panose="020B0604030504040204"/>
              </a:rPr>
              <a:t>Java</a:t>
            </a:r>
            <a:r>
              <a:rPr sz="12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latin typeface="Verdana" panose="020B0604030504040204"/>
                <a:cs typeface="Verdana" panose="020B0604030504040204"/>
              </a:rPr>
              <a:t>developer.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4700" cy="3280410"/>
          </a:xfrm>
          <a:custGeom>
            <a:avLst/>
            <a:gdLst/>
            <a:ahLst/>
            <a:cxnLst/>
            <a:rect l="l" t="t" r="r" b="b"/>
            <a:pathLst>
              <a:path w="5854700" h="3280410">
                <a:moveTo>
                  <a:pt x="0" y="0"/>
                </a:moveTo>
                <a:lnTo>
                  <a:pt x="5854699" y="0"/>
                </a:lnTo>
                <a:lnTo>
                  <a:pt x="5854699" y="3280157"/>
                </a:lnTo>
                <a:lnTo>
                  <a:pt x="0" y="32801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2150" y="577850"/>
            <a:ext cx="229489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" dirty="0"/>
              <a:t>Data</a:t>
            </a:r>
            <a:r>
              <a:rPr sz="1500" spc="-30" dirty="0"/>
              <a:t> </a:t>
            </a:r>
            <a:r>
              <a:rPr sz="1500" spc="-5" dirty="0"/>
              <a:t>Types</a:t>
            </a:r>
            <a:r>
              <a:rPr sz="1500" spc="10" dirty="0"/>
              <a:t> </a:t>
            </a:r>
            <a:r>
              <a:rPr sz="1500" spc="-5" dirty="0"/>
              <a:t>and</a:t>
            </a:r>
            <a:r>
              <a:rPr sz="1500" spc="-40" dirty="0"/>
              <a:t> </a:t>
            </a:r>
            <a:r>
              <a:rPr sz="1500" spc="-20" dirty="0"/>
              <a:t>Variables</a:t>
            </a:r>
            <a:endParaRPr sz="1500"/>
          </a:p>
        </p:txBody>
      </p:sp>
      <p:sp>
        <p:nvSpPr>
          <p:cNvPr id="4" name="object 4"/>
          <p:cNvSpPr txBox="1"/>
          <p:nvPr/>
        </p:nvSpPr>
        <p:spPr>
          <a:xfrm>
            <a:off x="3024505" y="1013460"/>
            <a:ext cx="2827020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200" b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b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b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b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b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2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200" b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b="1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2700" marR="12319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  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rs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b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b="1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b="1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b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200" b="1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b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b="1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200" b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b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b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 t</a:t>
            </a:r>
            <a:r>
              <a:rPr sz="1200" b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2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200" b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b="1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1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80"/>
              </a:spcBef>
            </a:pPr>
            <a:r>
              <a:rPr sz="1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2927349" cy="32801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4700" cy="3280410"/>
          </a:xfrm>
          <a:custGeom>
            <a:avLst/>
            <a:gdLst/>
            <a:ahLst/>
            <a:cxnLst/>
            <a:rect l="l" t="t" r="r" b="b"/>
            <a:pathLst>
              <a:path w="5854700" h="3280410">
                <a:moveTo>
                  <a:pt x="0" y="0"/>
                </a:moveTo>
                <a:lnTo>
                  <a:pt x="5854699" y="0"/>
                </a:lnTo>
                <a:lnTo>
                  <a:pt x="5854699" y="3280156"/>
                </a:lnTo>
                <a:lnTo>
                  <a:pt x="0" y="32801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5143" y="653949"/>
            <a:ext cx="16414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0" dirty="0"/>
              <a:t>Control</a:t>
            </a:r>
            <a:r>
              <a:rPr sz="1400" spc="-5" dirty="0"/>
              <a:t> </a:t>
            </a:r>
            <a:r>
              <a:rPr sz="1400" spc="5" dirty="0"/>
              <a:t>Statements</a:t>
            </a:r>
            <a:endParaRPr sz="1400"/>
          </a:p>
        </p:txBody>
      </p:sp>
      <p:sp>
        <p:nvSpPr>
          <p:cNvPr id="4" name="object 4"/>
          <p:cNvSpPr txBox="1"/>
          <p:nvPr/>
        </p:nvSpPr>
        <p:spPr>
          <a:xfrm>
            <a:off x="3105150" y="1013460"/>
            <a:ext cx="2489200" cy="1311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ee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200" b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b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12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b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b="1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1200" b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statements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if-else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switch-case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2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b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12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200" b="1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rs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ss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ﬂ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2927349" cy="32801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927350" cy="3280410"/>
            <a:chOff x="0" y="0"/>
            <a:chExt cx="2927350" cy="328041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27350" cy="3280410"/>
            </a:xfrm>
            <a:custGeom>
              <a:avLst/>
              <a:gdLst/>
              <a:ahLst/>
              <a:cxnLst/>
              <a:rect l="l" t="t" r="r" b="b"/>
              <a:pathLst>
                <a:path w="2927350" h="3280410">
                  <a:moveTo>
                    <a:pt x="0" y="0"/>
                  </a:moveTo>
                  <a:lnTo>
                    <a:pt x="2927349" y="0"/>
                  </a:lnTo>
                  <a:lnTo>
                    <a:pt x="2927349" y="3280157"/>
                  </a:lnTo>
                  <a:lnTo>
                    <a:pt x="0" y="3280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27656" y="366150"/>
              <a:ext cx="2069169" cy="2562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9750" y="577850"/>
            <a:ext cx="279273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000000"/>
                </a:solidFill>
              </a:rPr>
              <a:t>Object-Oriented</a:t>
            </a:r>
            <a:r>
              <a:rPr sz="1400" spc="-25" dirty="0">
                <a:solidFill>
                  <a:srgbClr val="000000"/>
                </a:solidFill>
              </a:rPr>
              <a:t> </a:t>
            </a:r>
            <a:r>
              <a:rPr sz="1400" spc="10" dirty="0">
                <a:solidFill>
                  <a:srgbClr val="000000"/>
                </a:solidFill>
              </a:rPr>
              <a:t>Programming</a:t>
            </a:r>
            <a:endParaRPr sz="1400"/>
          </a:p>
        </p:txBody>
      </p:sp>
      <p:sp>
        <p:nvSpPr>
          <p:cNvPr id="6" name="object 6"/>
          <p:cNvSpPr txBox="1"/>
          <p:nvPr/>
        </p:nvSpPr>
        <p:spPr>
          <a:xfrm>
            <a:off x="3162300" y="902335"/>
            <a:ext cx="2451735" cy="11264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200" spc="30" dirty="0">
                <a:latin typeface="Verdana" panose="020B0604030504040204"/>
                <a:cs typeface="Verdana" panose="020B0604030504040204"/>
              </a:rPr>
              <a:t>J</a:t>
            </a:r>
            <a:r>
              <a:rPr sz="12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1200" spc="-25" dirty="0">
                <a:latin typeface="Verdana" panose="020B0604030504040204"/>
                <a:cs typeface="Verdana" panose="020B0604030504040204"/>
              </a:rPr>
              <a:t>s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n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25" dirty="0">
                <a:latin typeface="Tahoma" panose="020B0604030504040204"/>
                <a:cs typeface="Tahoma" panose="020B0604030504040204"/>
              </a:rPr>
              <a:t>o</a:t>
            </a:r>
            <a:r>
              <a:rPr sz="1200" b="1" spc="40" dirty="0">
                <a:latin typeface="Tahoma" panose="020B0604030504040204"/>
                <a:cs typeface="Tahoma" panose="020B0604030504040204"/>
              </a:rPr>
              <a:t>b</a:t>
            </a:r>
            <a:r>
              <a:rPr sz="1200" b="1" spc="-45" dirty="0">
                <a:latin typeface="Tahoma" panose="020B0604030504040204"/>
                <a:cs typeface="Tahoma" panose="020B0604030504040204"/>
              </a:rPr>
              <a:t>j</a:t>
            </a:r>
            <a:r>
              <a:rPr sz="1200" b="1" spc="25" dirty="0">
                <a:latin typeface="Tahoma" panose="020B0604030504040204"/>
                <a:cs typeface="Tahoma" panose="020B0604030504040204"/>
              </a:rPr>
              <a:t>e</a:t>
            </a:r>
            <a:r>
              <a:rPr sz="1200" b="1" spc="50" dirty="0">
                <a:latin typeface="Tahoma" panose="020B0604030504040204"/>
                <a:cs typeface="Tahoma" panose="020B0604030504040204"/>
              </a:rPr>
              <a:t>c</a:t>
            </a:r>
            <a:r>
              <a:rPr sz="1200" b="1" dirty="0">
                <a:latin typeface="Tahoma" panose="020B0604030504040204"/>
                <a:cs typeface="Tahoma" panose="020B0604030504040204"/>
              </a:rPr>
              <a:t>t</a:t>
            </a:r>
            <a:r>
              <a:rPr sz="1200" b="1" spc="-30" dirty="0">
                <a:latin typeface="Tahoma" panose="020B0604030504040204"/>
                <a:cs typeface="Tahoma" panose="020B0604030504040204"/>
              </a:rPr>
              <a:t>-</a:t>
            </a:r>
            <a:r>
              <a:rPr sz="1200" b="1" spc="25" dirty="0">
                <a:latin typeface="Tahoma" panose="020B0604030504040204"/>
                <a:cs typeface="Tahoma" panose="020B0604030504040204"/>
              </a:rPr>
              <a:t>o</a:t>
            </a:r>
            <a:r>
              <a:rPr sz="1200" b="1" spc="-10" dirty="0">
                <a:latin typeface="Tahoma" panose="020B0604030504040204"/>
                <a:cs typeface="Tahoma" panose="020B0604030504040204"/>
              </a:rPr>
              <a:t>r</a:t>
            </a:r>
            <a:r>
              <a:rPr sz="1200" b="1" spc="-5" dirty="0">
                <a:latin typeface="Tahoma" panose="020B0604030504040204"/>
                <a:cs typeface="Tahoma" panose="020B0604030504040204"/>
              </a:rPr>
              <a:t>i</a:t>
            </a:r>
            <a:r>
              <a:rPr sz="1200" b="1" spc="25" dirty="0">
                <a:latin typeface="Tahoma" panose="020B0604030504040204"/>
                <a:cs typeface="Tahoma" panose="020B0604030504040204"/>
              </a:rPr>
              <a:t>e</a:t>
            </a:r>
            <a:r>
              <a:rPr sz="1200" b="1" spc="35" dirty="0">
                <a:latin typeface="Tahoma" panose="020B0604030504040204"/>
                <a:cs typeface="Tahoma" panose="020B0604030504040204"/>
              </a:rPr>
              <a:t>n</a:t>
            </a:r>
            <a:r>
              <a:rPr sz="1200" b="1" spc="-5" dirty="0">
                <a:latin typeface="Tahoma" panose="020B0604030504040204"/>
                <a:cs typeface="Tahoma" panose="020B0604030504040204"/>
              </a:rPr>
              <a:t>t</a:t>
            </a:r>
            <a:r>
              <a:rPr sz="1200" b="1" spc="25" dirty="0">
                <a:latin typeface="Tahoma" panose="020B0604030504040204"/>
                <a:cs typeface="Tahoma" panose="020B0604030504040204"/>
              </a:rPr>
              <a:t>e</a:t>
            </a:r>
            <a:r>
              <a:rPr sz="1200" b="1" spc="30" dirty="0">
                <a:latin typeface="Tahoma" panose="020B0604030504040204"/>
                <a:cs typeface="Tahoma" panose="020B0604030504040204"/>
              </a:rPr>
              <a:t>d  </a:t>
            </a:r>
            <a:r>
              <a:rPr sz="1200" spc="40" dirty="0">
                <a:latin typeface="Verdana" panose="020B0604030504040204"/>
                <a:cs typeface="Verdana" panose="020B0604030504040204"/>
              </a:rPr>
              <a:t>p</a:t>
            </a:r>
            <a:r>
              <a:rPr sz="1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1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1200" spc="45" dirty="0">
                <a:latin typeface="Verdana" panose="020B0604030504040204"/>
                <a:cs typeface="Verdana" panose="020B0604030504040204"/>
              </a:rPr>
              <a:t>g</a:t>
            </a:r>
            <a:r>
              <a:rPr sz="1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1200" spc="65" dirty="0">
                <a:latin typeface="Verdana" panose="020B0604030504040204"/>
                <a:cs typeface="Verdana" panose="020B0604030504040204"/>
              </a:rPr>
              <a:t>mm</a:t>
            </a:r>
            <a:r>
              <a:rPr sz="12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n</a:t>
            </a:r>
            <a:r>
              <a:rPr sz="1200" spc="45" dirty="0">
                <a:latin typeface="Verdana" panose="020B0604030504040204"/>
                <a:cs typeface="Verdana" panose="020B0604030504040204"/>
              </a:rPr>
              <a:t>g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5" dirty="0">
                <a:latin typeface="Verdana" panose="020B0604030504040204"/>
                <a:cs typeface="Verdana" panose="020B0604030504040204"/>
              </a:rPr>
              <a:t>l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n</a:t>
            </a:r>
            <a:r>
              <a:rPr sz="1200" spc="45" dirty="0">
                <a:latin typeface="Verdana" panose="020B0604030504040204"/>
                <a:cs typeface="Verdana" panose="020B0604030504040204"/>
              </a:rPr>
              <a:t>g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u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1200" spc="45" dirty="0">
                <a:latin typeface="Verdana" panose="020B0604030504040204"/>
                <a:cs typeface="Verdana" panose="020B0604030504040204"/>
              </a:rPr>
              <a:t>g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200" spc="-114" dirty="0">
                <a:latin typeface="Verdana" panose="020B0604030504040204"/>
                <a:cs typeface="Verdana" panose="020B0604030504040204"/>
              </a:rPr>
              <a:t>.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45" dirty="0">
                <a:latin typeface="Verdana" panose="020B0604030504040204"/>
                <a:cs typeface="Verdana" panose="020B0604030504040204"/>
              </a:rPr>
              <a:t>U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n</a:t>
            </a:r>
            <a:r>
              <a:rPr sz="120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200" spc="-25" dirty="0">
                <a:latin typeface="Verdana" panose="020B0604030504040204"/>
                <a:cs typeface="Verdana" panose="020B0604030504040204"/>
              </a:rPr>
              <a:t>rs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t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n</a:t>
            </a:r>
            <a:r>
              <a:rPr sz="120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12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ng  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t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h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1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n</a:t>
            </a:r>
            <a:r>
              <a:rPr sz="12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200" spc="40" dirty="0">
                <a:latin typeface="Verdana" panose="020B0604030504040204"/>
                <a:cs typeface="Verdana" panose="020B0604030504040204"/>
              </a:rPr>
              <a:t>p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t</a:t>
            </a:r>
            <a:r>
              <a:rPr sz="1200" spc="-25" dirty="0">
                <a:latin typeface="Verdana" panose="020B0604030504040204"/>
                <a:cs typeface="Verdana" panose="020B0604030504040204"/>
              </a:rPr>
              <a:t>s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f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40" dirty="0">
                <a:latin typeface="Tahoma" panose="020B0604030504040204"/>
                <a:cs typeface="Tahoma" panose="020B0604030504040204"/>
              </a:rPr>
              <a:t>c</a:t>
            </a:r>
            <a:r>
              <a:rPr sz="1200" b="1" spc="-5" dirty="0">
                <a:latin typeface="Tahoma" panose="020B0604030504040204"/>
                <a:cs typeface="Tahoma" panose="020B0604030504040204"/>
              </a:rPr>
              <a:t>l</a:t>
            </a:r>
            <a:r>
              <a:rPr sz="1200" b="1" spc="10" dirty="0">
                <a:latin typeface="Tahoma" panose="020B0604030504040204"/>
                <a:cs typeface="Tahoma" panose="020B0604030504040204"/>
              </a:rPr>
              <a:t>ass</a:t>
            </a:r>
            <a:r>
              <a:rPr sz="1200" b="1" spc="25" dirty="0">
                <a:latin typeface="Tahoma" panose="020B0604030504040204"/>
                <a:cs typeface="Tahoma" panose="020B0604030504040204"/>
              </a:rPr>
              <a:t>e</a:t>
            </a:r>
            <a:r>
              <a:rPr sz="1200" b="1" spc="10" dirty="0">
                <a:latin typeface="Tahoma" panose="020B0604030504040204"/>
                <a:cs typeface="Tahoma" panose="020B0604030504040204"/>
              </a:rPr>
              <a:t>s</a:t>
            </a:r>
            <a:r>
              <a:rPr sz="1200" spc="-114" dirty="0">
                <a:latin typeface="Verdana" panose="020B0604030504040204"/>
                <a:cs typeface="Verdana" panose="020B0604030504040204"/>
              </a:rPr>
              <a:t>,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25" dirty="0">
                <a:latin typeface="Tahoma" panose="020B0604030504040204"/>
                <a:cs typeface="Tahoma" panose="020B0604030504040204"/>
              </a:rPr>
              <a:t>o</a:t>
            </a:r>
            <a:r>
              <a:rPr sz="1200" b="1" spc="40" dirty="0">
                <a:latin typeface="Tahoma" panose="020B0604030504040204"/>
                <a:cs typeface="Tahoma" panose="020B0604030504040204"/>
              </a:rPr>
              <a:t>b</a:t>
            </a:r>
            <a:r>
              <a:rPr sz="1200" b="1" spc="-45" dirty="0">
                <a:latin typeface="Tahoma" panose="020B0604030504040204"/>
                <a:cs typeface="Tahoma" panose="020B0604030504040204"/>
              </a:rPr>
              <a:t>j</a:t>
            </a:r>
            <a:r>
              <a:rPr sz="1200" b="1" spc="25" dirty="0">
                <a:latin typeface="Tahoma" panose="020B0604030504040204"/>
                <a:cs typeface="Tahoma" panose="020B0604030504040204"/>
              </a:rPr>
              <a:t>e</a:t>
            </a:r>
            <a:r>
              <a:rPr sz="1200" b="1" spc="50" dirty="0">
                <a:latin typeface="Tahoma" panose="020B0604030504040204"/>
                <a:cs typeface="Tahoma" panose="020B0604030504040204"/>
              </a:rPr>
              <a:t>c</a:t>
            </a:r>
            <a:r>
              <a:rPr sz="1200" b="1" spc="10" dirty="0">
                <a:latin typeface="Tahoma" panose="020B0604030504040204"/>
                <a:cs typeface="Tahoma" panose="020B0604030504040204"/>
              </a:rPr>
              <a:t>ts</a:t>
            </a:r>
            <a:r>
              <a:rPr sz="1200" spc="-114" dirty="0">
                <a:latin typeface="Verdana" panose="020B0604030504040204"/>
                <a:cs typeface="Verdana" panose="020B0604030504040204"/>
              </a:rPr>
              <a:t>,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n</a:t>
            </a:r>
            <a:r>
              <a:rPr sz="1200" spc="25" dirty="0">
                <a:latin typeface="Verdana" panose="020B0604030504040204"/>
                <a:cs typeface="Verdana" panose="020B0604030504040204"/>
              </a:rPr>
              <a:t>d  </a:t>
            </a:r>
            <a:r>
              <a:rPr sz="1200" b="1" spc="-5" dirty="0">
                <a:latin typeface="Tahoma" panose="020B0604030504040204"/>
                <a:cs typeface="Tahoma" panose="020B0604030504040204"/>
              </a:rPr>
              <a:t>i</a:t>
            </a:r>
            <a:r>
              <a:rPr sz="1200" b="1" spc="35" dirty="0">
                <a:latin typeface="Tahoma" panose="020B0604030504040204"/>
                <a:cs typeface="Tahoma" panose="020B0604030504040204"/>
              </a:rPr>
              <a:t>nh</a:t>
            </a:r>
            <a:r>
              <a:rPr sz="1200" b="1" spc="25" dirty="0">
                <a:latin typeface="Tahoma" panose="020B0604030504040204"/>
                <a:cs typeface="Tahoma" panose="020B0604030504040204"/>
              </a:rPr>
              <a:t>e</a:t>
            </a:r>
            <a:r>
              <a:rPr sz="1200" b="1" spc="-10" dirty="0">
                <a:latin typeface="Tahoma" panose="020B0604030504040204"/>
                <a:cs typeface="Tahoma" panose="020B0604030504040204"/>
              </a:rPr>
              <a:t>r</a:t>
            </a:r>
            <a:r>
              <a:rPr sz="1200" b="1" spc="-5" dirty="0">
                <a:latin typeface="Tahoma" panose="020B0604030504040204"/>
                <a:cs typeface="Tahoma" panose="020B0604030504040204"/>
              </a:rPr>
              <a:t>i</a:t>
            </a:r>
            <a:r>
              <a:rPr sz="1200" b="1" spc="10" dirty="0">
                <a:latin typeface="Tahoma" panose="020B0604030504040204"/>
                <a:cs typeface="Tahoma" panose="020B0604030504040204"/>
              </a:rPr>
              <a:t>ta</a:t>
            </a:r>
            <a:r>
              <a:rPr sz="1200" b="1" spc="35" dirty="0">
                <a:latin typeface="Tahoma" panose="020B0604030504040204"/>
                <a:cs typeface="Tahoma" panose="020B0604030504040204"/>
              </a:rPr>
              <a:t>nc</a:t>
            </a:r>
            <a:r>
              <a:rPr sz="1200" b="1" spc="25" dirty="0">
                <a:latin typeface="Tahoma" panose="020B0604030504040204"/>
                <a:cs typeface="Tahoma" panose="020B0604030504040204"/>
              </a:rPr>
              <a:t>e</a:t>
            </a:r>
            <a:r>
              <a:rPr sz="1200" b="1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1200" spc="-25" dirty="0">
                <a:latin typeface="Verdana" panose="020B0604030504040204"/>
                <a:cs typeface="Verdana" panose="020B0604030504040204"/>
              </a:rPr>
              <a:t>s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f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un</a:t>
            </a:r>
            <a:r>
              <a:rPr sz="120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1200" spc="65" dirty="0">
                <a:latin typeface="Verdana" panose="020B0604030504040204"/>
                <a:cs typeface="Verdana" panose="020B0604030504040204"/>
              </a:rPr>
              <a:t>m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n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t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1200" spc="-5" dirty="0">
                <a:latin typeface="Verdana" panose="020B0604030504040204"/>
                <a:cs typeface="Verdana" panose="020B0604030504040204"/>
              </a:rPr>
              <a:t>l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1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J</a:t>
            </a:r>
            <a:r>
              <a:rPr sz="12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a  </a:t>
            </a:r>
            <a:r>
              <a:rPr sz="1200" dirty="0">
                <a:latin typeface="Verdana" panose="020B0604030504040204"/>
                <a:cs typeface="Verdana" panose="020B0604030504040204"/>
              </a:rPr>
              <a:t>Development. 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2602701" cy="328015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43993" y="360740"/>
            <a:ext cx="2774950" cy="562610"/>
            <a:chOff x="2843993" y="360740"/>
            <a:chExt cx="2774950" cy="562610"/>
          </a:xfrm>
        </p:grpSpPr>
        <p:sp>
          <p:nvSpPr>
            <p:cNvPr id="4" name="object 4"/>
            <p:cNvSpPr/>
            <p:nvPr/>
          </p:nvSpPr>
          <p:spPr>
            <a:xfrm>
              <a:off x="2843993" y="360740"/>
              <a:ext cx="2774950" cy="562610"/>
            </a:xfrm>
            <a:custGeom>
              <a:avLst/>
              <a:gdLst/>
              <a:ahLst/>
              <a:cxnLst/>
              <a:rect l="l" t="t" r="r" b="b"/>
              <a:pathLst>
                <a:path w="2774950" h="562610">
                  <a:moveTo>
                    <a:pt x="2774784" y="562585"/>
                  </a:moveTo>
                  <a:lnTo>
                    <a:pt x="0" y="562585"/>
                  </a:lnTo>
                  <a:lnTo>
                    <a:pt x="0" y="0"/>
                  </a:lnTo>
                  <a:lnTo>
                    <a:pt x="2774784" y="0"/>
                  </a:lnTo>
                  <a:lnTo>
                    <a:pt x="2774784" y="562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0245" y="597978"/>
              <a:ext cx="117475" cy="1206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978785">
              <a:lnSpc>
                <a:spcPct val="100000"/>
              </a:lnSpc>
              <a:spcBef>
                <a:spcPts val="1090"/>
              </a:spcBef>
            </a:pPr>
            <a:r>
              <a:rPr spc="110" dirty="0"/>
              <a:t>E</a:t>
            </a:r>
            <a:r>
              <a:rPr spc="480" dirty="0"/>
              <a:t> </a:t>
            </a:r>
            <a:r>
              <a:rPr spc="10" dirty="0"/>
              <a:t>ception </a:t>
            </a:r>
            <a:r>
              <a:rPr spc="35" dirty="0"/>
              <a:t>Handling</a:t>
            </a:r>
            <a:endParaRPr spc="35" dirty="0"/>
          </a:p>
        </p:txBody>
      </p:sp>
      <p:grpSp>
        <p:nvGrpSpPr>
          <p:cNvPr id="7" name="object 7"/>
          <p:cNvGrpSpPr/>
          <p:nvPr/>
        </p:nvGrpSpPr>
        <p:grpSpPr>
          <a:xfrm>
            <a:off x="3360246" y="597978"/>
            <a:ext cx="117475" cy="120650"/>
            <a:chOff x="3360246" y="597978"/>
            <a:chExt cx="117475" cy="1206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0246" y="597978"/>
              <a:ext cx="117475" cy="1206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0246" y="597978"/>
              <a:ext cx="117475" cy="1206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972594" y="1072692"/>
            <a:ext cx="2500630" cy="152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7000"/>
              </a:lnSpc>
              <a:spcBef>
                <a:spcPts val="100"/>
              </a:spcBef>
            </a:pPr>
            <a:r>
              <a:rPr sz="1200" b="1" spc="20" dirty="0">
                <a:latin typeface="Tahoma" panose="020B0604030504040204"/>
                <a:cs typeface="Tahoma" panose="020B0604030504040204"/>
              </a:rPr>
              <a:t>Exceptions </a:t>
            </a:r>
            <a:r>
              <a:rPr sz="1200" spc="-15" dirty="0">
                <a:latin typeface="Verdana" panose="020B0604030504040204"/>
                <a:cs typeface="Verdana" panose="020B0604030504040204"/>
              </a:rPr>
              <a:t>are errors </a:t>
            </a:r>
            <a:r>
              <a:rPr sz="1200" spc="10" dirty="0">
                <a:latin typeface="Verdana" panose="020B0604030504040204"/>
                <a:cs typeface="Verdana" panose="020B0604030504040204"/>
              </a:rPr>
              <a:t>that </a:t>
            </a:r>
            <a:r>
              <a:rPr sz="1200" spc="15" dirty="0">
                <a:latin typeface="Verdana" panose="020B0604030504040204"/>
                <a:cs typeface="Verdana" panose="020B0604030504040204"/>
              </a:rPr>
              <a:t>occur during </a:t>
            </a:r>
            <a:r>
              <a:rPr sz="1200" spc="10" dirty="0">
                <a:latin typeface="Verdana" panose="020B0604030504040204"/>
                <a:cs typeface="Verdana" panose="020B0604030504040204"/>
              </a:rPr>
              <a:t>program </a:t>
            </a:r>
            <a:r>
              <a:rPr sz="12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execution. </a:t>
            </a:r>
            <a:r>
              <a:rPr sz="1200" spc="20" dirty="0">
                <a:latin typeface="Verdana" panose="020B0604030504040204"/>
                <a:cs typeface="Verdana" panose="020B0604030504040204"/>
              </a:rPr>
              <a:t>Handling 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these </a:t>
            </a:r>
            <a:r>
              <a:rPr sz="1200" dirty="0">
                <a:latin typeface="Verdana" panose="020B0604030504040204"/>
                <a:cs typeface="Verdana" panose="020B0604030504040204"/>
              </a:rPr>
              <a:t>exceptions </a:t>
            </a:r>
            <a:r>
              <a:rPr sz="1200" spc="-15" dirty="0">
                <a:latin typeface="Verdana" panose="020B0604030504040204"/>
                <a:cs typeface="Verdana" panose="020B0604030504040204"/>
              </a:rPr>
              <a:t>is 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crucial </a:t>
            </a:r>
            <a:r>
              <a:rPr sz="1200" dirty="0">
                <a:latin typeface="Verdana" panose="020B0604030504040204"/>
                <a:cs typeface="Verdana" panose="020B0604030504040204"/>
              </a:rPr>
              <a:t>to 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10" dirty="0">
                <a:latin typeface="Verdana" panose="020B0604030504040204"/>
                <a:cs typeface="Verdana" panose="020B0604030504040204"/>
              </a:rPr>
              <a:t>writing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robust</a:t>
            </a:r>
            <a:r>
              <a:rPr sz="12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15" dirty="0">
                <a:latin typeface="Verdana" panose="020B0604030504040204"/>
                <a:cs typeface="Verdana" panose="020B0604030504040204"/>
              </a:rPr>
              <a:t>Java</a:t>
            </a:r>
            <a:r>
              <a:rPr sz="12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code.</a:t>
            </a:r>
            <a:r>
              <a:rPr sz="12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1200" spc="-65" dirty="0">
                <a:latin typeface="Verdana" panose="020B0604030504040204"/>
                <a:cs typeface="Verdana" panose="020B0604030504040204"/>
              </a:rPr>
              <a:t>We use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b="1" spc="10" dirty="0">
                <a:latin typeface="Tahoma" panose="020B0604030504040204"/>
                <a:cs typeface="Tahoma" panose="020B0604030504040204"/>
              </a:rPr>
              <a:t>t</a:t>
            </a:r>
            <a:r>
              <a:rPr sz="1200" b="1" spc="5" dirty="0">
                <a:latin typeface="Tahoma" panose="020B0604030504040204"/>
                <a:cs typeface="Tahoma" panose="020B0604030504040204"/>
              </a:rPr>
              <a:t>r</a:t>
            </a:r>
            <a:r>
              <a:rPr sz="1200" b="1" dirty="0">
                <a:latin typeface="Tahoma" panose="020B0604030504040204"/>
                <a:cs typeface="Tahoma" panose="020B0604030504040204"/>
              </a:rPr>
              <a:t>y</a:t>
            </a:r>
            <a:r>
              <a:rPr sz="1200" b="1" spc="-30" dirty="0">
                <a:latin typeface="Tahoma" panose="020B0604030504040204"/>
                <a:cs typeface="Tahoma" panose="020B0604030504040204"/>
              </a:rPr>
              <a:t>-</a:t>
            </a:r>
            <a:r>
              <a:rPr sz="1200" b="1" spc="45" dirty="0">
                <a:latin typeface="Tahoma" panose="020B0604030504040204"/>
                <a:cs typeface="Tahoma" panose="020B0604030504040204"/>
              </a:rPr>
              <a:t>c</a:t>
            </a:r>
            <a:r>
              <a:rPr sz="1200" b="1" spc="10" dirty="0">
                <a:latin typeface="Tahoma" panose="020B0604030504040204"/>
                <a:cs typeface="Tahoma" panose="020B0604030504040204"/>
              </a:rPr>
              <a:t>a</a:t>
            </a:r>
            <a:r>
              <a:rPr sz="1200" b="1" spc="-5" dirty="0">
                <a:latin typeface="Tahoma" panose="020B0604030504040204"/>
                <a:cs typeface="Tahoma" panose="020B0604030504040204"/>
              </a:rPr>
              <a:t>t</a:t>
            </a:r>
            <a:r>
              <a:rPr sz="1200" b="1" spc="40" dirty="0">
                <a:latin typeface="Tahoma" panose="020B0604030504040204"/>
                <a:cs typeface="Tahoma" panose="020B0604030504040204"/>
              </a:rPr>
              <a:t>c</a:t>
            </a:r>
            <a:r>
              <a:rPr sz="1200" b="1" spc="35" dirty="0">
                <a:latin typeface="Tahoma" panose="020B0604030504040204"/>
                <a:cs typeface="Tahoma" panose="020B0604030504040204"/>
              </a:rPr>
              <a:t>h</a:t>
            </a:r>
            <a:r>
              <a:rPr sz="1200" b="1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40" dirty="0">
                <a:latin typeface="Verdana" panose="020B0604030504040204"/>
                <a:cs typeface="Verdana" panose="020B0604030504040204"/>
              </a:rPr>
              <a:t>b</a:t>
            </a:r>
            <a:r>
              <a:rPr sz="1200" spc="-5" dirty="0">
                <a:latin typeface="Verdana" panose="020B0604030504040204"/>
                <a:cs typeface="Verdana" panose="020B0604030504040204"/>
              </a:rPr>
              <a:t>l</a:t>
            </a:r>
            <a:r>
              <a:rPr sz="1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12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k</a:t>
            </a:r>
            <a:r>
              <a:rPr sz="1200" spc="-25" dirty="0">
                <a:latin typeface="Verdana" panose="020B0604030504040204"/>
                <a:cs typeface="Verdana" panose="020B0604030504040204"/>
              </a:rPr>
              <a:t>s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1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c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at</a:t>
            </a:r>
            <a:r>
              <a:rPr sz="12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h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n</a:t>
            </a:r>
            <a:r>
              <a:rPr sz="120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h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n</a:t>
            </a:r>
            <a:r>
              <a:rPr sz="120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1200" spc="-5" dirty="0">
                <a:latin typeface="Verdana" panose="020B0604030504040204"/>
                <a:cs typeface="Verdana" panose="020B0604030504040204"/>
              </a:rPr>
              <a:t>l</a:t>
            </a:r>
            <a:r>
              <a:rPr sz="1200" dirty="0">
                <a:latin typeface="Verdana" panose="020B0604030504040204"/>
                <a:cs typeface="Verdana" panose="020B0604030504040204"/>
              </a:rPr>
              <a:t>e  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exceptions.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3425" y="2904374"/>
            <a:ext cx="1888489" cy="375920"/>
          </a:xfrm>
          <a:custGeom>
            <a:avLst/>
            <a:gdLst/>
            <a:ahLst/>
            <a:cxnLst/>
            <a:rect l="l" t="t" r="r" b="b"/>
            <a:pathLst>
              <a:path w="1888489" h="375920">
                <a:moveTo>
                  <a:pt x="0" y="0"/>
                </a:moveTo>
                <a:lnTo>
                  <a:pt x="1887867" y="0"/>
                </a:lnTo>
                <a:lnTo>
                  <a:pt x="1887867" y="375783"/>
                </a:lnTo>
                <a:lnTo>
                  <a:pt x="0" y="3757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82669" y="0"/>
            <a:ext cx="2072639" cy="3280410"/>
          </a:xfrm>
          <a:custGeom>
            <a:avLst/>
            <a:gdLst/>
            <a:ahLst/>
            <a:cxnLst/>
            <a:rect l="l" t="t" r="r" b="b"/>
            <a:pathLst>
              <a:path w="2072639" h="3280410">
                <a:moveTo>
                  <a:pt x="2072017" y="0"/>
                </a:moveTo>
                <a:lnTo>
                  <a:pt x="0" y="0"/>
                </a:lnTo>
                <a:lnTo>
                  <a:pt x="0" y="392734"/>
                </a:lnTo>
                <a:lnTo>
                  <a:pt x="1679524" y="392734"/>
                </a:lnTo>
                <a:lnTo>
                  <a:pt x="1679524" y="2906699"/>
                </a:lnTo>
                <a:lnTo>
                  <a:pt x="0" y="2906699"/>
                </a:lnTo>
                <a:lnTo>
                  <a:pt x="0" y="3280372"/>
                </a:lnTo>
                <a:lnTo>
                  <a:pt x="2072017" y="3280372"/>
                </a:lnTo>
                <a:lnTo>
                  <a:pt x="2072017" y="2906699"/>
                </a:lnTo>
                <a:lnTo>
                  <a:pt x="2072017" y="392734"/>
                </a:lnTo>
                <a:lnTo>
                  <a:pt x="2072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3871595" cy="3280410"/>
          </a:xfrm>
          <a:custGeom>
            <a:avLst/>
            <a:gdLst/>
            <a:ahLst/>
            <a:cxnLst/>
            <a:rect l="l" t="t" r="r" b="b"/>
            <a:pathLst>
              <a:path w="3871595" h="3280410">
                <a:moveTo>
                  <a:pt x="3871290" y="482"/>
                </a:moveTo>
                <a:lnTo>
                  <a:pt x="2072017" y="482"/>
                </a:lnTo>
                <a:lnTo>
                  <a:pt x="2072017" y="0"/>
                </a:lnTo>
                <a:lnTo>
                  <a:pt x="0" y="0"/>
                </a:lnTo>
                <a:lnTo>
                  <a:pt x="0" y="392734"/>
                </a:lnTo>
                <a:lnTo>
                  <a:pt x="0" y="2906699"/>
                </a:lnTo>
                <a:lnTo>
                  <a:pt x="0" y="3280372"/>
                </a:lnTo>
                <a:lnTo>
                  <a:pt x="2072017" y="3280372"/>
                </a:lnTo>
                <a:lnTo>
                  <a:pt x="2072017" y="2906699"/>
                </a:lnTo>
                <a:lnTo>
                  <a:pt x="392480" y="2906699"/>
                </a:lnTo>
                <a:lnTo>
                  <a:pt x="392480" y="392734"/>
                </a:lnTo>
                <a:lnTo>
                  <a:pt x="1983422" y="392734"/>
                </a:lnTo>
                <a:lnTo>
                  <a:pt x="1983422" y="394398"/>
                </a:lnTo>
                <a:lnTo>
                  <a:pt x="3871290" y="394398"/>
                </a:lnTo>
                <a:lnTo>
                  <a:pt x="38712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0039" y="783204"/>
            <a:ext cx="20751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00" spc="2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00" spc="20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000" spc="17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000" spc="1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000" spc="19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000" spc="2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000" spc="1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000" spc="2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000" spc="20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215" y="1502410"/>
            <a:ext cx="4656455" cy="9493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2000"/>
              </a:lnSpc>
              <a:spcBef>
                <a:spcPts val="80"/>
              </a:spcBef>
            </a:pPr>
            <a:r>
              <a:rPr sz="1200" spc="10" dirty="0">
                <a:latin typeface="Verdana" panose="020B0604030504040204"/>
                <a:cs typeface="Verdana" panose="020B0604030504040204"/>
              </a:rPr>
              <a:t>Mastering </a:t>
            </a:r>
            <a:r>
              <a:rPr sz="1200" spc="15" dirty="0">
                <a:latin typeface="Verdana" panose="020B0604030504040204"/>
                <a:cs typeface="Verdana" panose="020B0604030504040204"/>
              </a:rPr>
              <a:t>the </a:t>
            </a:r>
            <a:r>
              <a:rPr sz="1200" spc="10" dirty="0">
                <a:latin typeface="Verdana" panose="020B0604030504040204"/>
                <a:cs typeface="Verdana" panose="020B0604030504040204"/>
              </a:rPr>
              <a:t>fundamentals </a:t>
            </a:r>
            <a:r>
              <a:rPr sz="1200" dirty="0">
                <a:latin typeface="Verdana" panose="020B0604030504040204"/>
                <a:cs typeface="Verdana" panose="020B0604030504040204"/>
              </a:rPr>
              <a:t>of </a:t>
            </a:r>
            <a:r>
              <a:rPr sz="1200" spc="-5" dirty="0">
                <a:latin typeface="Verdana" panose="020B0604030504040204"/>
                <a:cs typeface="Verdana" panose="020B0604030504040204"/>
              </a:rPr>
              <a:t>Core </a:t>
            </a:r>
            <a:r>
              <a:rPr sz="1200" spc="-15" dirty="0">
                <a:latin typeface="Verdana" panose="020B0604030504040204"/>
                <a:cs typeface="Verdana" panose="020B0604030504040204"/>
              </a:rPr>
              <a:t>Java </a:t>
            </a:r>
            <a:r>
              <a:rPr sz="1200" spc="10" dirty="0">
                <a:latin typeface="Verdana" panose="020B0604030504040204"/>
                <a:cs typeface="Verdana" panose="020B0604030504040204"/>
              </a:rPr>
              <a:t>Development </a:t>
            </a:r>
            <a:r>
              <a:rPr sz="1200" spc="-15" dirty="0">
                <a:latin typeface="Verdana" panose="020B0604030504040204"/>
                <a:cs typeface="Verdana" panose="020B0604030504040204"/>
              </a:rPr>
              <a:t>is 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5" dirty="0">
                <a:latin typeface="Verdana" panose="020B0604030504040204"/>
                <a:cs typeface="Verdana" panose="020B0604030504040204"/>
              </a:rPr>
              <a:t>essential </a:t>
            </a:r>
            <a:r>
              <a:rPr sz="1200" dirty="0">
                <a:latin typeface="Verdana" panose="020B0604030504040204"/>
                <a:cs typeface="Verdana" panose="020B0604030504040204"/>
              </a:rPr>
              <a:t>to </a:t>
            </a:r>
            <a:r>
              <a:rPr sz="1200" spc="25" dirty="0">
                <a:latin typeface="Verdana" panose="020B0604030504040204"/>
                <a:cs typeface="Verdana" panose="020B0604030504040204"/>
              </a:rPr>
              <a:t>becoming 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a </a:t>
            </a:r>
            <a:r>
              <a:rPr sz="1200" spc="15" dirty="0">
                <a:latin typeface="Verdana" panose="020B0604030504040204"/>
                <a:cs typeface="Verdana" panose="020B0604030504040204"/>
              </a:rPr>
              <a:t>proﬁcient </a:t>
            </a:r>
            <a:r>
              <a:rPr sz="1200" spc="-15" dirty="0">
                <a:latin typeface="Verdana" panose="020B0604030504040204"/>
                <a:cs typeface="Verdana" panose="020B0604030504040204"/>
              </a:rPr>
              <a:t>Java 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developer. 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By </a:t>
            </a:r>
            <a:r>
              <a:rPr sz="12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15" dirty="0">
                <a:latin typeface="Verdana" panose="020B0604030504040204"/>
                <a:cs typeface="Verdana" panose="020B0604030504040204"/>
              </a:rPr>
              <a:t>understanding the concepts </a:t>
            </a:r>
            <a:r>
              <a:rPr sz="1200" dirty="0">
                <a:latin typeface="Verdana" panose="020B0604030504040204"/>
                <a:cs typeface="Verdana" panose="020B0604030504040204"/>
              </a:rPr>
              <a:t>of 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data </a:t>
            </a:r>
            <a:r>
              <a:rPr sz="1200" spc="-25" dirty="0">
                <a:latin typeface="Verdana" panose="020B0604030504040204"/>
                <a:cs typeface="Verdana" panose="020B0604030504040204"/>
              </a:rPr>
              <a:t>types, 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control </a:t>
            </a:r>
            <a:r>
              <a:rPr sz="1200" spc="-5" dirty="0">
                <a:latin typeface="Verdana" panose="020B0604030504040204"/>
                <a:cs typeface="Verdana" panose="020B0604030504040204"/>
              </a:rPr>
              <a:t>statements, </a:t>
            </a:r>
            <a:r>
              <a:rPr sz="120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OOP,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exception</a:t>
            </a:r>
            <a:r>
              <a:rPr sz="12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handling,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5" dirty="0">
                <a:latin typeface="Verdana" panose="020B0604030504040204"/>
                <a:cs typeface="Verdana" panose="020B0604030504040204"/>
              </a:rPr>
              <a:t>you</a:t>
            </a:r>
            <a:r>
              <a:rPr sz="12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15" dirty="0">
                <a:latin typeface="Verdana" panose="020B0604030504040204"/>
                <a:cs typeface="Verdana" panose="020B0604030504040204"/>
              </a:rPr>
              <a:t>are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well</a:t>
            </a:r>
            <a:r>
              <a:rPr sz="12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20" dirty="0">
                <a:latin typeface="Verdana" panose="020B0604030504040204"/>
                <a:cs typeface="Verdana" panose="020B0604030504040204"/>
              </a:rPr>
              <a:t>on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your</a:t>
            </a:r>
            <a:r>
              <a:rPr sz="12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way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latin typeface="Verdana" panose="020B0604030504040204"/>
                <a:cs typeface="Verdana" panose="020B0604030504040204"/>
              </a:rPr>
              <a:t>to</a:t>
            </a:r>
            <a:r>
              <a:rPr sz="1200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10" dirty="0">
                <a:latin typeface="Verdana" panose="020B0604030504040204"/>
                <a:cs typeface="Verdana" panose="020B0604030504040204"/>
              </a:rPr>
              <a:t>writing </a:t>
            </a:r>
            <a:r>
              <a:rPr sz="12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f</a:t>
            </a:r>
            <a:r>
              <a:rPr sz="1200" spc="45" dirty="0">
                <a:latin typeface="Verdana" panose="020B0604030504040204"/>
                <a:cs typeface="Verdana" panose="020B0604030504040204"/>
              </a:rPr>
              <a:t>ﬁ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c</a:t>
            </a:r>
            <a:r>
              <a:rPr sz="1200" spc="-5" dirty="0">
                <a:latin typeface="Verdana" panose="020B0604030504040204"/>
                <a:cs typeface="Verdana" panose="020B0604030504040204"/>
              </a:rPr>
              <a:t>i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n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t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n</a:t>
            </a:r>
            <a:r>
              <a:rPr sz="120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1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1200" spc="40" dirty="0">
                <a:latin typeface="Verdana" panose="020B0604030504040204"/>
                <a:cs typeface="Verdana" panose="020B0604030504040204"/>
              </a:rPr>
              <a:t>b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u</a:t>
            </a:r>
            <a:r>
              <a:rPr sz="1200" spc="-25" dirty="0">
                <a:latin typeface="Verdana" panose="020B0604030504040204"/>
                <a:cs typeface="Verdana" panose="020B0604030504040204"/>
              </a:rPr>
              <a:t>s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t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30" dirty="0">
                <a:latin typeface="Verdana" panose="020B0604030504040204"/>
                <a:cs typeface="Verdana" panose="020B0604030504040204"/>
              </a:rPr>
              <a:t>J</a:t>
            </a:r>
            <a:r>
              <a:rPr sz="12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120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12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2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1200" spc="15" dirty="0">
                <a:latin typeface="Verdana" panose="020B0604030504040204"/>
                <a:cs typeface="Verdana" panose="020B0604030504040204"/>
              </a:rPr>
              <a:t>o</a:t>
            </a:r>
            <a:r>
              <a:rPr sz="1200" spc="40" dirty="0">
                <a:latin typeface="Verdana" panose="020B0604030504040204"/>
                <a:cs typeface="Verdana" panose="020B0604030504040204"/>
              </a:rPr>
              <a:t>d</a:t>
            </a:r>
            <a:r>
              <a:rPr sz="120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200" spc="-114" dirty="0">
                <a:latin typeface="Verdana" panose="020B0604030504040204"/>
                <a:cs typeface="Verdana" panose="020B0604030504040204"/>
              </a:rPr>
              <a:t>.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3169" y="882947"/>
            <a:ext cx="2343150" cy="746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00" b="1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4700" b="1" spc="3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4700" b="1" spc="1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700" b="1" spc="3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4700" b="1" spc="2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4700" b="1" spc="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4700" b="1" spc="-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!</a:t>
            </a:r>
            <a:endParaRPr sz="47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WPS Presentation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Cambria</vt:lpstr>
      <vt:lpstr>Arial</vt:lpstr>
      <vt:lpstr>Verdana</vt:lpstr>
      <vt:lpstr>Tahoma</vt:lpstr>
      <vt:lpstr>Times New Roman</vt:lpstr>
      <vt:lpstr>Calibri</vt:lpstr>
      <vt:lpstr>Microsoft YaHei</vt:lpstr>
      <vt:lpstr>Arial Unicode MS</vt:lpstr>
      <vt:lpstr>Office Theme</vt:lpstr>
      <vt:lpstr>Core Java  Presentation</vt:lpstr>
      <vt:lpstr>Introduction</vt:lpstr>
      <vt:lpstr>Data Types and Variables</vt:lpstr>
      <vt:lpstr>Control Statements</vt:lpstr>
      <vt:lpstr>Object-Oriented Programming</vt:lpstr>
      <vt:lpstr>E ception Handling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 Presentation</dc:title>
  <dc:creator/>
  <cp:lastModifiedBy>deepa</cp:lastModifiedBy>
  <cp:revision>2</cp:revision>
  <dcterms:created xsi:type="dcterms:W3CDTF">2023-05-17T04:04:00Z</dcterms:created>
  <dcterms:modified xsi:type="dcterms:W3CDTF">2023-05-17T04:20:01Z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D559041CE25D48D1A1FCD9E20AF04BEA</vt:lpwstr>
  </property>
  <property fmtid="{D5CDD505-2E9C-101B-9397-08002B2CF9AE}" pid="3" name="KSOProductBuildVer">
    <vt:lpwstr>1033-11.2.0.11537</vt:lpwstr>
  </property>
</Properties>
</file>