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272" r:id="rId3"/>
    <p:sldId id="267" r:id="rId4"/>
    <p:sldId id="282" r:id="rId5"/>
    <p:sldId id="298" r:id="rId6"/>
    <p:sldId id="300" r:id="rId7"/>
    <p:sldId id="295" r:id="rId8"/>
    <p:sldId id="296" r:id="rId9"/>
    <p:sldId id="275" r:id="rId10"/>
    <p:sldId id="297" r:id="rId11"/>
    <p:sldId id="280" r:id="rId12"/>
    <p:sldId id="299" r:id="rId13"/>
    <p:sldId id="283" r:id="rId14"/>
    <p:sldId id="291" r:id="rId15"/>
    <p:sldId id="292" r:id="rId16"/>
    <p:sldId id="301" r:id="rId17"/>
    <p:sldId id="294" r:id="rId18"/>
    <p:sldId id="27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D"/>
    <a:srgbClr val="FFFDD0"/>
    <a:srgbClr val="777777"/>
    <a:srgbClr val="5C2E00"/>
    <a:srgbClr val="FF9021"/>
    <a:srgbClr val="B45A00"/>
    <a:srgbClr val="3E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89" autoAdjust="0"/>
  </p:normalViewPr>
  <p:slideViewPr>
    <p:cSldViewPr snapToGrid="0">
      <p:cViewPr varScale="1">
        <p:scale>
          <a:sx n="103" d="100"/>
          <a:sy n="103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E31F-DEE9-41A4-B5F9-5CDB68AC85F1}" type="datetimeFigureOut">
              <a:rPr lang="en-GB" smtClean="0"/>
              <a:pPr/>
              <a:t>09/07/2021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73FA-CBC3-4E8E-AB7E-D17E626C47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6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our sessions must have this slide – learning outcomes of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9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D73FA-CBC3-4E8E-AB7E-D17E626C479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6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A7D2-2407-47F2-9F08-BA85426E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206FC-2922-44A2-A5A0-51EF5131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F853-B745-48F7-8BDC-4240538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B9F-D643-4F23-A536-145937859336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3003-D4A4-4798-953E-0284FF8D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7797-B0CD-4B72-BA26-5DE282F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AEF-6636-47B9-ABB0-E8EBD69D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734D-288B-4577-BDD1-166B7E27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7DE-8EB2-49D5-9273-73C2768D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AA3-AD9B-4A9C-A331-9274BDB5EF3D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829E-815D-4167-9D78-973ADCBB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CE14-B563-43AA-A206-FC0E188C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55670-E793-41C1-8411-89DB51EF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7735-D771-40CB-BFF0-E5E9C10B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15-2BBD-4613-870E-7000380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38C-8B5E-4014-B3BE-65FA40189358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571A-3FAF-4790-8424-5B1386BF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0644-3379-451A-ADB7-67B1CCC1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D57-FBF3-40E6-98B1-A81FC7FC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8694-A219-4798-AEF3-39A7B5CA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702A-B8A0-4925-8682-9C133405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C66-757E-42B7-81B1-6675BCE30043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3158-6913-4B67-98DE-8B43CE4F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71A2-5BDF-4D44-BF13-74C768EF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FA5-47F6-47FB-84B1-827D9DE6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6321-B6E5-4ECD-A78C-DBCCBCD3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6F-DD9B-41ED-AB92-88A1F3D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9F62-696A-485C-9EDE-382FC83ED57E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3324-3A16-49C7-ADF9-51FBEF2D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CBCA-B4D3-4C93-B1DB-8C44A591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F9C7-C04E-4035-9361-75A17BAA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501F-0522-4C3F-BF2C-A52071B32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5ADD1-1F6D-4DF4-92BE-A4020B0A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FD5B-A765-44E9-97C2-ABB041C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50E-5B18-456F-9650-5C5174F13625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505B-87E9-47BB-866D-60C92F1C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99C5-E33F-40FF-B2D0-D5423F9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20D-1AFE-4175-AFF3-14B48196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FEC0-A065-456D-8F90-5468412F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6ADD-96AB-4A88-8E35-7EE8635A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C64F9-4BAF-418E-9439-665BB113F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8A8F4-9E8C-47C3-8D7E-48A1F028B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7A1E5-0478-4375-9BAC-A7327AE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705-3C60-4B52-8252-0E343976D954}" type="datetime1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DB96A-AE57-4157-967F-303F035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A6F95-F844-40BE-B50A-BFEB1D3B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0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BE1B-DFEF-44CD-81D8-D3A6BE26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65011-B65D-4DE8-BB8F-83A96633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408-9CE8-44A7-9BF5-5188DC2C38FF}" type="datetime1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B143F-A75D-4E67-9353-46E8BE8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AC223-2B09-4102-90D9-3B291E0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8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E1BC9-5621-47A6-BB32-433E6E8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E2CE-9C60-4F0B-9BAE-BAF85F777CDB}" type="datetime1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33E1-FF8C-49CC-B249-392F9438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9852A-47DF-4EC9-B3DB-7100CCB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83BC-5AE7-491C-828D-CA7B973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9767-FC57-4DD2-BBC4-60FB9703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6BEC-3770-4223-A9DF-B0F61384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B121-D5C6-4D7C-BCB3-E782E47B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8990-0073-4E00-B5AA-54F43F914962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C8A5-D00C-4FE2-B619-30132B5D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C4109-94E7-4D69-BA36-9A166DE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D1DE-3BBB-40F6-944F-544F4597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4290B-FD45-477D-8C46-39356D95C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E666-226B-41C3-9ED9-76C141E3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42BD-32FC-4FD5-BEAC-4AEB1F14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C3F-F0E0-47FE-A25E-489D88B45C4A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8B73-7B17-4C38-8071-2835272D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B986-AFB9-4E2A-AFCF-A0508200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BCE9F-A2C9-4E0B-A8D7-9A0A43C6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4A269-1F91-455E-A9EF-2728235E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89F5-9723-4A0C-8E4E-37CD4E25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E02B-624B-4AED-BEF9-2C87C72DC5FB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0D1F-7F3D-4CB1-81A8-8DAB343E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04BF-18E5-4F5D-A950-AE74D4C23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632D-7DBE-4534-8DFC-547A3DE1E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81108153-77C8-489F-9451-EC6BA91B2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9"/>
          <a:stretch/>
        </p:blipFill>
        <p:spPr>
          <a:xfrm>
            <a:off x="0" y="2947647"/>
            <a:ext cx="9144000" cy="390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1655A4C-D83C-4230-9EF0-33609FACD9B9}"/>
              </a:ext>
            </a:extLst>
          </p:cNvPr>
          <p:cNvSpPr/>
          <p:nvPr/>
        </p:nvSpPr>
        <p:spPr>
          <a:xfrm>
            <a:off x="5831420" y="6351659"/>
            <a:ext cx="3022366" cy="4251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 fontAlgn="ctr">
              <a:lnSpc>
                <a:spcPts val="2500"/>
              </a:lnSpc>
              <a:spcBef>
                <a:spcPct val="35000"/>
              </a:spcBef>
              <a:buClr>
                <a:schemeClr val="tx2"/>
              </a:buClr>
              <a:buSzPct val="175000"/>
            </a:pPr>
            <a:r>
              <a:rPr lang="en-US" sz="2400" spc="-100" dirty="0">
                <a:solidFill>
                  <a:srgbClr val="0038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www.kent.ac.uk/learning</a:t>
            </a:r>
          </a:p>
        </p:txBody>
      </p:sp>
      <p:pic>
        <p:nvPicPr>
          <p:cNvPr id="79" name="Picture 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86DCAB-2CE8-43C1-92C2-74136878D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8" y="1"/>
            <a:ext cx="3582147" cy="108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3CC9316-F753-44C5-9CC7-A664C2FDC279}"/>
              </a:ext>
            </a:extLst>
          </p:cNvPr>
          <p:cNvSpPr txBox="1"/>
          <p:nvPr/>
        </p:nvSpPr>
        <p:spPr>
          <a:xfrm>
            <a:off x="226717" y="1183909"/>
            <a:ext cx="872223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38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49D35-F8E8-4FD3-9D69-23E6073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2" y="1678260"/>
            <a:ext cx="7841101" cy="517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We are not interested in the intercept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but only in the coefficient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The coefficient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represents the relationship between X and Y.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If b is positive, X has a positive effect on Y (as X increases, Y increases);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If b is negative, X has a negative effect on Y (as X increases, Y decreases).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If b = 0, there is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no effect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of X on Y.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AE19-A325-46CE-BB5A-E2A13DB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E173-6F2E-42BC-9F97-BC39AB13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48" y="3614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     </a:t>
            </a:r>
            <a:r>
              <a:rPr lang="en-US" sz="4800" dirty="0">
                <a:solidFill>
                  <a:srgbClr val="002060"/>
                </a:solidFill>
              </a:rPr>
              <a:t>  </a:t>
            </a:r>
            <a:r>
              <a:rPr lang="en-US" sz="4800" b="1" dirty="0">
                <a:solidFill>
                  <a:srgbClr val="002060"/>
                </a:solidFill>
              </a:rPr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2A81-2975-4EDD-AAD7-2485D658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1361703"/>
            <a:ext cx="828300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Regression tests the null hypothesis: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H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: There is no effect of X on Y, that is, b = 0.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versus the alternative hypothesis: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H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: There is an effect of X on Y, that is, b is not 0.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the null hypothesis is rejected, we reject the hypothesis that there is no relationship and hence we conclude that there is a significant relationship between X and 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DAB42-0CCB-4A93-BF62-4D2C72E5054F}"/>
              </a:ext>
            </a:extLst>
          </p:cNvPr>
          <p:cNvSpPr txBox="1"/>
          <p:nvPr/>
        </p:nvSpPr>
        <p:spPr>
          <a:xfrm>
            <a:off x="4114800" y="296805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E820E-0FBA-4FCF-8CF7-BBD2C6C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01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E173-6F2E-42BC-9F97-BC39AB13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48" y="3614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     </a:t>
            </a:r>
            <a:r>
              <a:rPr lang="en-US" sz="4800" dirty="0">
                <a:solidFill>
                  <a:srgbClr val="002060"/>
                </a:solidFill>
              </a:rPr>
              <a:t>  </a:t>
            </a:r>
            <a:r>
              <a:rPr lang="en-US" sz="4800" b="1" dirty="0">
                <a:solidFill>
                  <a:srgbClr val="002060"/>
                </a:solidFill>
              </a:rPr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2A81-2975-4EDD-AAD7-2485D658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48" y="1804465"/>
            <a:ext cx="828300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How do we know if rejecting the null hypothesis?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We perform regression in SPSS and look at the p-value of the coefficient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If the p-value is less than 0.05, we reject the null hypothesis (the variable is significant), otherwise, we do not reject the null hypothesis (the variable is not significant).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DAB42-0CCB-4A93-BF62-4D2C72E5054F}"/>
              </a:ext>
            </a:extLst>
          </p:cNvPr>
          <p:cNvSpPr txBox="1"/>
          <p:nvPr/>
        </p:nvSpPr>
        <p:spPr>
          <a:xfrm>
            <a:off x="4114800" y="296805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E820E-0FBA-4FCF-8CF7-BBD2C6C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B292-B72D-4C1D-B416-058EFCE6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91" y="143017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         </a:t>
            </a:r>
            <a:r>
              <a:rPr lang="en-US" sz="4800" b="1" dirty="0">
                <a:solidFill>
                  <a:srgbClr val="002060"/>
                </a:solidFill>
              </a:rPr>
              <a:t>Regression in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0B17-2484-4A54-814B-FA66CC2C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388" y="123301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    (from statistics.leard.com)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BC3B-2110-464D-9ACD-2D22B3E4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9A0B17-2484-4A54-814B-FA66CC2C49A6}"/>
              </a:ext>
            </a:extLst>
          </p:cNvPr>
          <p:cNvSpPr txBox="1">
            <a:spLocks/>
          </p:cNvSpPr>
          <p:nvPr/>
        </p:nvSpPr>
        <p:spPr>
          <a:xfrm>
            <a:off x="442210" y="2240574"/>
            <a:ext cx="8163081" cy="441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Assume that you are trying to investigate the relationship between an individual’s income and the price they pay for a car.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the data, assume that the price is encoded in the variable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Price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and the income in the variable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Income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5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578868" y="222440"/>
            <a:ext cx="78867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</a:rPr>
              <a:t>Regression</a:t>
            </a: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800" b="1" dirty="0">
                <a:solidFill>
                  <a:srgbClr val="002060"/>
                </a:solidFill>
              </a:rPr>
              <a:t>in SPSS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76C1-F5C6-4FA3-A6CF-19A2DEA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 txBox="1">
            <a:spLocks/>
          </p:cNvSpPr>
          <p:nvPr/>
        </p:nvSpPr>
        <p:spPr>
          <a:xfrm>
            <a:off x="517160" y="1563273"/>
            <a:ext cx="7841101" cy="3969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First, go on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</a:rPr>
              <a:t>Analyze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&gt; Regression &gt; Linear..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16" y="2194560"/>
            <a:ext cx="5809401" cy="45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38563" y="93830"/>
            <a:ext cx="78867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</a:rPr>
              <a:t>Regression</a:t>
            </a: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800" b="1" dirty="0">
                <a:solidFill>
                  <a:srgbClr val="002060"/>
                </a:solidFill>
              </a:rPr>
              <a:t>in SPSS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76C1-F5C6-4FA3-A6CF-19A2DEA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 txBox="1">
            <a:spLocks/>
          </p:cNvSpPr>
          <p:nvPr/>
        </p:nvSpPr>
        <p:spPr>
          <a:xfrm>
            <a:off x="517160" y="1419393"/>
            <a:ext cx="7841101" cy="3969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In the Linear Regression box, transfer the DV (price) to the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</a:rPr>
              <a:t>Dependent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box and the IV (income) to the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</a:rPr>
              <a:t>Independent(s):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box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0" y="2852462"/>
            <a:ext cx="4620401" cy="3794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60833" y="3955983"/>
            <a:ext cx="5669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0388" lvl="8" indent="-357188" algn="just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Finally, click on the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OK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Button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87792" y="0"/>
            <a:ext cx="78867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         </a:t>
            </a:r>
            <a:r>
              <a:rPr lang="en-GB" sz="4800" b="1" dirty="0">
                <a:solidFill>
                  <a:srgbClr val="002060"/>
                </a:solidFill>
              </a:rPr>
              <a:t>Regression</a:t>
            </a: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800" b="1" dirty="0">
                <a:solidFill>
                  <a:srgbClr val="002060"/>
                </a:solidFill>
              </a:rPr>
              <a:t>in SPSS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76C1-F5C6-4FA3-A6CF-19A2DEA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 txBox="1">
            <a:spLocks/>
          </p:cNvSpPr>
          <p:nvPr/>
        </p:nvSpPr>
        <p:spPr>
          <a:xfrm>
            <a:off x="417996" y="1139446"/>
            <a:ext cx="7841101" cy="3969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Look for the box “Coefficients” and identify the number under Sig. in the row of the variable Income (circled in red).</a:t>
            </a: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That number is the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. If this number (in this case 0.000) is less than 0.05, the variable Income is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significant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, otherwise it is not.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2" y="2688962"/>
            <a:ext cx="7179170" cy="19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87792" y="0"/>
            <a:ext cx="78867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         </a:t>
            </a:r>
            <a:r>
              <a:rPr lang="en-GB" sz="4800" b="1" dirty="0">
                <a:solidFill>
                  <a:srgbClr val="002060"/>
                </a:solidFill>
              </a:rPr>
              <a:t>Regression</a:t>
            </a: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800" b="1" dirty="0">
                <a:solidFill>
                  <a:srgbClr val="002060"/>
                </a:solidFill>
              </a:rPr>
              <a:t>in SPSS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76C1-F5C6-4FA3-A6CF-19A2DEAE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 txBox="1">
            <a:spLocks/>
          </p:cNvSpPr>
          <p:nvPr/>
        </p:nvSpPr>
        <p:spPr>
          <a:xfrm>
            <a:off x="417996" y="1139446"/>
            <a:ext cx="7841101" cy="3969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To understand the direction of the effect, look at the number under B in the row of the variable Income (circled in blue).</a:t>
            </a: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That number is the coefficient of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. If the number is positive, the effect of income on price is positive, otherwise it is negative.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2" y="2688962"/>
            <a:ext cx="7179170" cy="19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368975-8959-461D-BFFE-607D868198A4}"/>
              </a:ext>
            </a:extLst>
          </p:cNvPr>
          <p:cNvSpPr/>
          <p:nvPr/>
        </p:nvSpPr>
        <p:spPr>
          <a:xfrm>
            <a:off x="920316" y="3208747"/>
            <a:ext cx="4094911" cy="4405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fontAlgn="ctr">
              <a:lnSpc>
                <a:spcPts val="2500"/>
              </a:lnSpc>
              <a:spcBef>
                <a:spcPct val="35000"/>
              </a:spcBef>
              <a:buClr>
                <a:schemeClr val="tx2"/>
              </a:buClr>
              <a:buSzPct val="175000"/>
            </a:pPr>
            <a:r>
              <a:rPr lang="en-US" sz="2800" spc="-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www.kent.ac.uk/learning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9865-737B-41D3-B3E9-9F9538182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74" y="5784781"/>
            <a:ext cx="3582147" cy="1080000"/>
          </a:xfrm>
          <a:prstGeom prst="rect">
            <a:avLst/>
          </a:prstGeom>
        </p:spPr>
      </p:pic>
      <p:pic>
        <p:nvPicPr>
          <p:cNvPr id="18" name="Picture 17" descr="A picture containing black, clock, white&#10;&#10;Description automatically generated">
            <a:extLst>
              <a:ext uri="{FF2B5EF4-FFF2-40B4-BE49-F238E27FC236}">
                <a16:creationId xmlns:a16="http://schemas.microsoft.com/office/drawing/2014/main" id="{C47A7087-97DF-41A1-BAB0-21C85CFFED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30" y="2778587"/>
            <a:ext cx="1300824" cy="130082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2805963-4EBB-4606-AA15-4B20B70F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1618018"/>
            <a:ext cx="8304550" cy="8640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To book a maths/stats appointment…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EBF79-A3CA-49E6-AF87-728D03C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8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7E90-F7F4-44FC-8B78-92558D19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5400" dirty="0"/>
          </a:p>
          <a:p>
            <a:pPr marL="0" indent="0" algn="ctr">
              <a:buNone/>
            </a:pPr>
            <a:r>
              <a:rPr lang="en-GB" sz="8000" dirty="0"/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28365-B5A0-4857-8C06-00DDDE2A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9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864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442441"/>
            <a:ext cx="7920000" cy="522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will introduce simple linear regression, in particular we will:</a:t>
            </a:r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 when we can use simple linear regression</a:t>
            </a:r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 the basic quantities involved in simple linear regression</a:t>
            </a:r>
          </a:p>
          <a:p>
            <a:pPr marL="814388" lvl="1" indent="-357188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 how to use regression in real applications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This presentation is intended for students in initial stages of Statistics. No previous knowledge is required.</a:t>
            </a:r>
          </a:p>
          <a:p>
            <a:pPr marL="357188" indent="-357188">
              <a:spcBef>
                <a:spcPts val="1200"/>
              </a:spcBef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D6E6-CDFF-4C50-87EF-12137428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5" y="102797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50" y="1318913"/>
            <a:ext cx="7920000" cy="5220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Regression is used to study the relationship between two variables.</a:t>
            </a:r>
          </a:p>
          <a:p>
            <a:pPr marL="0" indent="0"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We can use simple regression if both the dependent variable (DV) and the independent variable (IV) are numerical.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If the DV is numerical but the IV is categorical, it is best to use ANOVA.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6C76-F872-4D6C-AC9F-1CC8CAEA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280" y="132778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       </a:t>
            </a:r>
            <a:r>
              <a:rPr lang="en-US" sz="4800" b="1" dirty="0">
                <a:solidFill>
                  <a:srgbClr val="002060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47" y="1563297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following are situations where we can use regression: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Testing if IQ affects income (IQ is the IV and income is the DV).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Testing if hours of work affects hours of sleep (DV is hours of sleep and the hours of work is the IV).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Testing if the number of cigarettes smoked affects blood pressure (number of cigarettes smoked is the IV and blood pressure is the DV).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03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Displaying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98" y="1325563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When both the DV and IV are numerical, we can represent data in the form of a scatterplot.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71" y="2298667"/>
            <a:ext cx="4224279" cy="43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03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Displaying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8" y="116193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important to perform a scatterplot because it helps us to see if the relationship is linear.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83157" y="2119859"/>
            <a:ext cx="3560330" cy="4340994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this example, the relationship between body fat % and chance of heart failure is not linear and hence it is not sensible to use linear regression.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8" y="2119859"/>
            <a:ext cx="4437789" cy="4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7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67" y="1265125"/>
            <a:ext cx="7841101" cy="517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 regression, the relationship between Y and X is modelled in the following form: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			     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Y = a + b * X + E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where: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is the dependent variable (Income in the example)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is the independent variable (IQ in the example)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is an intercept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is the coefficient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is an error term for each observation (since there is additional variation not explained by income)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AE19-A325-46CE-BB5A-E2A13DB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5125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Assumptions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49" y="1678260"/>
            <a:ext cx="7841101" cy="5179740"/>
          </a:xfrm>
        </p:spPr>
        <p:txBody>
          <a:bodyPr>
            <a:noAutofit/>
          </a:bodyPr>
          <a:lstStyle/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The errors E are normally distributed. 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    This can be tested by plotting an histogram of the residuals of the regression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and checking that they all have a bell shape.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Alternatively, you could use the Shapiro-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Wilk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test for normality.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AE19-A325-46CE-BB5A-E2A13DB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8" y="169819"/>
            <a:ext cx="8640000" cy="900000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</a:rPr>
              <a:t>Assumptions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93" y="1069819"/>
            <a:ext cx="7841101" cy="3969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There are no clear outliers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This can be checked by performing the scatterplot. The outliers (circled in red in the figure) can simply be removed from the analysis .</a:t>
            </a: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2400"/>
              </a:spcBef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AE19-A325-46CE-BB5A-E2A13DB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632D-7DBE-4534-8DFC-547A3DE1EDBD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9" y="2764105"/>
            <a:ext cx="3677393" cy="37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931</Words>
  <Application>Microsoft Office PowerPoint</Application>
  <PresentationFormat>On-screen Show (4:3)</PresentationFormat>
  <Paragraphs>120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Regression</vt:lpstr>
      <vt:lpstr>Regression</vt:lpstr>
      <vt:lpstr>       Examples</vt:lpstr>
      <vt:lpstr>Displaying the data</vt:lpstr>
      <vt:lpstr>Displaying the data</vt:lpstr>
      <vt:lpstr>Linear model</vt:lpstr>
      <vt:lpstr>Assumptions of regression</vt:lpstr>
      <vt:lpstr>Assumptions of regression</vt:lpstr>
      <vt:lpstr>Linear model</vt:lpstr>
      <vt:lpstr>       Hypothesis testing</vt:lpstr>
      <vt:lpstr>       Hypothesis testing</vt:lpstr>
      <vt:lpstr>         Regression in SPSS</vt:lpstr>
      <vt:lpstr>Regression in SPSS</vt:lpstr>
      <vt:lpstr>Regression in SPSS</vt:lpstr>
      <vt:lpstr>         Regression in SPSS</vt:lpstr>
      <vt:lpstr>         Regression in SPSS</vt:lpstr>
      <vt:lpstr>To book a maths/stats appointment…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Copping</dc:creator>
  <cp:lastModifiedBy>Alison Crump</cp:lastModifiedBy>
  <cp:revision>166</cp:revision>
  <dcterms:created xsi:type="dcterms:W3CDTF">2020-05-07T08:56:05Z</dcterms:created>
  <dcterms:modified xsi:type="dcterms:W3CDTF">2021-07-09T13:31:10Z</dcterms:modified>
</cp:coreProperties>
</file>