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8" r:id="rId2"/>
    <p:sldId id="314" r:id="rId3"/>
    <p:sldId id="309" r:id="rId4"/>
    <p:sldId id="310" r:id="rId5"/>
    <p:sldId id="315" r:id="rId6"/>
    <p:sldId id="316" r:id="rId7"/>
    <p:sldId id="313" r:id="rId8"/>
    <p:sldId id="317" r:id="rId9"/>
    <p:sldId id="318" r:id="rId10"/>
    <p:sldId id="319" r:id="rId11"/>
    <p:sldId id="327" r:id="rId12"/>
    <p:sldId id="320" r:id="rId13"/>
    <p:sldId id="328" r:id="rId14"/>
    <p:sldId id="321" r:id="rId15"/>
    <p:sldId id="323" r:id="rId16"/>
    <p:sldId id="326" r:id="rId17"/>
    <p:sldId id="32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269C4-9305-4487-8C4A-436160E19818}" type="datetimeFigureOut">
              <a:rPr lang="en-US" smtClean="0"/>
              <a:pPr/>
              <a:t>7/29/2020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DA93C-7C6A-426C-9880-05C93847FB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Number system - 1</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p:txBody>
          <a:bodyPr>
            <a:normAutofit/>
          </a:bodyPr>
          <a:lstStyle/>
          <a:p>
            <a:pPr marL="228600" indent="-228600" algn="l">
              <a:lnSpc>
                <a:spcPct val="115000"/>
              </a:lnSpc>
              <a:spcBef>
                <a:spcPts val="5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type of numbers</a:t>
            </a:r>
          </a:p>
          <a:p>
            <a:pPr marL="228600" indent="-228600" algn="l">
              <a:lnSpc>
                <a:spcPct val="115000"/>
              </a:lnSpc>
              <a:spcBef>
                <a:spcPts val="5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(ii)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Classification of numbers</a:t>
            </a:r>
          </a:p>
          <a:p>
            <a:pPr marL="228600" indent="-228600" algn="l">
              <a:lnSpc>
                <a:spcPct val="115000"/>
              </a:lnSpc>
              <a:spcBef>
                <a:spcPts val="5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(iii) </a:t>
            </a:r>
            <a:r>
              <a:rPr lang="en-US" sz="1800" dirty="0">
                <a:latin typeface="Calibri" panose="020F0502020204030204" pitchFamily="34" charset="0"/>
                <a:ea typeface="Times New Roman" panose="02020603050405020304" pitchFamily="18" charset="0"/>
                <a:cs typeface="Times New Roman" panose="02020603050405020304" pitchFamily="18" charset="0"/>
              </a:rPr>
              <a:t>Divisibility rules</a:t>
            </a:r>
            <a:endParaRPr lang="en-US" sz="2400" dirty="0"/>
          </a:p>
        </p:txBody>
      </p:sp>
    </p:spTree>
    <p:extLst>
      <p:ext uri="{BB962C8B-B14F-4D97-AF65-F5344CB8AC3E}">
        <p14:creationId xmlns:p14="http://schemas.microsoft.com/office/powerpoint/2010/main" val="225698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ABBD-0B26-4FDA-B4F1-B8D6380B4323}"/>
              </a:ext>
            </a:extLst>
          </p:cNvPr>
          <p:cNvSpPr>
            <a:spLocks noGrp="1"/>
          </p:cNvSpPr>
          <p:nvPr>
            <p:ph type="title"/>
          </p:nvPr>
        </p:nvSpPr>
        <p:spPr/>
        <p:txBody>
          <a:bodyPr/>
          <a:lstStyle/>
          <a:p>
            <a:r>
              <a:rPr lang="en-IN" dirty="0"/>
              <a:t>Divisibility rules</a:t>
            </a:r>
          </a:p>
        </p:txBody>
      </p:sp>
      <p:sp>
        <p:nvSpPr>
          <p:cNvPr id="3" name="Content Placeholder 2">
            <a:extLst>
              <a:ext uri="{FF2B5EF4-FFF2-40B4-BE49-F238E27FC236}">
                <a16:creationId xmlns:a16="http://schemas.microsoft.com/office/drawing/2014/main" id="{2B217537-459F-4A64-AF41-091E9FA3412C}"/>
              </a:ext>
            </a:extLst>
          </p:cNvPr>
          <p:cNvSpPr>
            <a:spLocks noGrp="1"/>
          </p:cNvSpPr>
          <p:nvPr>
            <p:ph idx="1"/>
          </p:nvPr>
        </p:nvSpPr>
        <p:spPr/>
        <p:txBody>
          <a:bodyPr>
            <a:normAutofit fontScale="92500"/>
          </a:bodyPr>
          <a:lstStyle/>
          <a:p>
            <a:pPr>
              <a:spcBef>
                <a:spcPts val="600"/>
              </a:spcBef>
              <a:spcAft>
                <a:spcPts val="600"/>
              </a:spcAft>
            </a:pPr>
            <a:r>
              <a:rPr lang="en-GB" sz="1800" dirty="0">
                <a:effectLst/>
                <a:latin typeface="Verdana" panose="020B0604030504040204" pitchFamily="34" charset="0"/>
                <a:ea typeface="Verdana" panose="020B0604030504040204" pitchFamily="34" charset="0"/>
              </a:rPr>
              <a:t>Following is the list divisibility rules of some of the natural numbers:</a:t>
            </a:r>
          </a:p>
          <a:p>
            <a:pPr>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1- </a:t>
            </a:r>
            <a:r>
              <a:rPr lang="en-IN" sz="1800" dirty="0">
                <a:effectLst/>
                <a:latin typeface="Verdana" panose="020B0604030504040204" pitchFamily="34" charset="0"/>
                <a:ea typeface="Verdana" panose="020B0604030504040204" pitchFamily="34" charset="0"/>
              </a:rPr>
              <a:t>All Natural numbers are divisible by 1</a:t>
            </a:r>
          </a:p>
          <a:p>
            <a:pPr>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2</a:t>
            </a:r>
            <a:r>
              <a:rPr lang="en-GB" sz="1800" b="1" dirty="0">
                <a:effectLst/>
                <a:latin typeface="Verdana" panose="020B0604030504040204" pitchFamily="34" charset="0"/>
                <a:ea typeface="Verdana" panose="020B0604030504040204" pitchFamily="34" charset="0"/>
              </a:rPr>
              <a:t>– </a:t>
            </a:r>
            <a:r>
              <a:rPr lang="en-IN" sz="1800" dirty="0">
                <a:effectLst/>
                <a:latin typeface="Verdana" panose="020B0604030504040204" pitchFamily="34" charset="0"/>
                <a:ea typeface="Verdana" panose="020B0604030504040204" pitchFamily="34" charset="0"/>
              </a:rPr>
              <a:t>All even numbers are divisible by 2</a:t>
            </a:r>
          </a:p>
          <a:p>
            <a:pPr>
              <a:spcBef>
                <a:spcPts val="600"/>
              </a:spcBef>
              <a:spcAft>
                <a:spcPts val="600"/>
              </a:spcAft>
            </a:pPr>
            <a:endParaRPr lang="en-IN" sz="1800" dirty="0">
              <a:effectLst/>
              <a:latin typeface="Verdana" panose="020B0604030504040204" pitchFamily="34" charset="0"/>
              <a:ea typeface="Verdana" panose="020B0604030504040204" pitchFamily="34" charset="0"/>
            </a:endParaRP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a:t>
            </a:r>
            <a:r>
              <a:rPr lang="en-GB" sz="1800" b="1" dirty="0">
                <a:effectLst/>
                <a:latin typeface="Verdana" panose="020B0604030504040204" pitchFamily="34" charset="0"/>
                <a:ea typeface="Verdana" panose="020B0604030504040204" pitchFamily="34" charset="0"/>
              </a:rPr>
              <a:t>3 - </a:t>
            </a:r>
            <a:r>
              <a:rPr lang="en-GB" sz="1800" dirty="0">
                <a:effectLst/>
                <a:latin typeface="Verdana" panose="020B0604030504040204" pitchFamily="34" charset="0"/>
                <a:ea typeface="Verdana" panose="020B0604030504040204" pitchFamily="34" charset="0"/>
              </a:rPr>
              <a:t>If sum of digits of the number is divisible by 3. </a:t>
            </a:r>
          </a:p>
          <a:p>
            <a:pPr algn="just">
              <a:spcBef>
                <a:spcPts val="600"/>
              </a:spcBef>
              <a:spcAft>
                <a:spcPts val="600"/>
              </a:spcAft>
            </a:pPr>
            <a:r>
              <a:rPr lang="en-IN" sz="1800" dirty="0">
                <a:effectLst/>
                <a:latin typeface="Verdana" panose="020B0604030504040204" pitchFamily="34" charset="0"/>
                <a:ea typeface="Verdana" panose="020B0604030504040204" pitchFamily="34" charset="0"/>
              </a:rPr>
              <a:t>Else, the remainder is same as when the number is divided by the 3</a:t>
            </a:r>
          </a:p>
          <a:p>
            <a:pPr marL="0" indent="0" algn="just">
              <a:spcBef>
                <a:spcPts val="600"/>
              </a:spcBef>
              <a:spcAft>
                <a:spcPts val="600"/>
              </a:spcAft>
              <a:buNone/>
            </a:pPr>
            <a:endParaRPr lang="en-IN" sz="1800" dirty="0">
              <a:effectLst/>
              <a:latin typeface="Verdana" panose="020B0604030504040204" pitchFamily="34" charset="0"/>
              <a:ea typeface="Verdana" panose="020B0604030504040204" pitchFamily="34" charset="0"/>
            </a:endParaRP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a:t>
            </a:r>
            <a:r>
              <a:rPr lang="en-GB" sz="1800" b="1" dirty="0">
                <a:latin typeface="Verdana" panose="020B0604030504040204" pitchFamily="34" charset="0"/>
                <a:ea typeface="Verdana" panose="020B0604030504040204" pitchFamily="34" charset="0"/>
              </a:rPr>
              <a:t>9</a:t>
            </a:r>
            <a:r>
              <a:rPr lang="en-GB" sz="1800" b="1" dirty="0">
                <a:effectLst/>
                <a:latin typeface="Verdana" panose="020B0604030504040204" pitchFamily="34" charset="0"/>
                <a:ea typeface="Verdana" panose="020B0604030504040204" pitchFamily="34" charset="0"/>
              </a:rPr>
              <a:t> - </a:t>
            </a:r>
            <a:r>
              <a:rPr lang="en-GB" sz="1800" dirty="0">
                <a:effectLst/>
                <a:latin typeface="Verdana" panose="020B0604030504040204" pitchFamily="34" charset="0"/>
                <a:ea typeface="Verdana" panose="020B0604030504040204" pitchFamily="34" charset="0"/>
              </a:rPr>
              <a:t>If sum of digits of the number is divisible by 9. </a:t>
            </a:r>
          </a:p>
          <a:p>
            <a:pPr algn="just">
              <a:spcBef>
                <a:spcPts val="600"/>
              </a:spcBef>
              <a:spcAft>
                <a:spcPts val="600"/>
              </a:spcAft>
            </a:pPr>
            <a:r>
              <a:rPr lang="en-IN" sz="1800" dirty="0">
                <a:effectLst/>
                <a:latin typeface="Verdana" panose="020B0604030504040204" pitchFamily="34" charset="0"/>
                <a:ea typeface="Verdana" panose="020B0604030504040204" pitchFamily="34" charset="0"/>
              </a:rPr>
              <a:t>Else, the remainder is same as when the number is divided by the 9</a:t>
            </a:r>
          </a:p>
          <a:p>
            <a:pPr algn="just">
              <a:spcBef>
                <a:spcPts val="600"/>
              </a:spcBef>
              <a:spcAft>
                <a:spcPts val="600"/>
              </a:spcAft>
            </a:pPr>
            <a:endParaRPr lang="en-IN" sz="1800" dirty="0">
              <a:effectLst/>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354870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494E-F53F-4D6E-BF9F-585AC432ED9C}"/>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F7F9BB96-12EE-40B3-A135-A71BA13C9190}"/>
              </a:ext>
            </a:extLst>
          </p:cNvPr>
          <p:cNvSpPr>
            <a:spLocks noGrp="1"/>
          </p:cNvSpPr>
          <p:nvPr>
            <p:ph idx="1"/>
          </p:nvPr>
        </p:nvSpPr>
        <p:spPr/>
        <p:txBody>
          <a:bodyPr/>
          <a:lstStyle/>
          <a:p>
            <a:r>
              <a:rPr lang="en-IN" dirty="0"/>
              <a:t>1. What will be the remainder when 7764638 is divided by 3?</a:t>
            </a:r>
          </a:p>
          <a:p>
            <a:r>
              <a:rPr lang="en-IN" dirty="0"/>
              <a:t>2. What will be the remainder when 7764638 is divided by 9?</a:t>
            </a:r>
          </a:p>
          <a:p>
            <a:endParaRPr lang="en-IN" dirty="0"/>
          </a:p>
        </p:txBody>
      </p:sp>
    </p:spTree>
    <p:extLst>
      <p:ext uri="{BB962C8B-B14F-4D97-AF65-F5344CB8AC3E}">
        <p14:creationId xmlns:p14="http://schemas.microsoft.com/office/powerpoint/2010/main" val="321374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ABBD-0B26-4FDA-B4F1-B8D6380B4323}"/>
              </a:ext>
            </a:extLst>
          </p:cNvPr>
          <p:cNvSpPr>
            <a:spLocks noGrp="1"/>
          </p:cNvSpPr>
          <p:nvPr>
            <p:ph type="title"/>
          </p:nvPr>
        </p:nvSpPr>
        <p:spPr/>
        <p:txBody>
          <a:bodyPr/>
          <a:lstStyle/>
          <a:p>
            <a:r>
              <a:rPr lang="en-IN" dirty="0"/>
              <a:t>Divisibility rules</a:t>
            </a:r>
          </a:p>
        </p:txBody>
      </p:sp>
      <p:sp>
        <p:nvSpPr>
          <p:cNvPr id="3" name="Content Placeholder 2">
            <a:extLst>
              <a:ext uri="{FF2B5EF4-FFF2-40B4-BE49-F238E27FC236}">
                <a16:creationId xmlns:a16="http://schemas.microsoft.com/office/drawing/2014/main" id="{2B217537-459F-4A64-AF41-091E9FA3412C}"/>
              </a:ext>
            </a:extLst>
          </p:cNvPr>
          <p:cNvSpPr>
            <a:spLocks noGrp="1"/>
          </p:cNvSpPr>
          <p:nvPr>
            <p:ph idx="1"/>
          </p:nvPr>
        </p:nvSpPr>
        <p:spPr/>
        <p:txBody>
          <a:bodyPr>
            <a:normAutofit fontScale="92500" lnSpcReduction="10000"/>
          </a:bodyPr>
          <a:lstStyle/>
          <a:p>
            <a:pPr algn="just">
              <a:spcBef>
                <a:spcPts val="600"/>
              </a:spcBef>
              <a:spcAft>
                <a:spcPts val="600"/>
              </a:spcAft>
            </a:pPr>
            <a:endParaRPr lang="en-IN" sz="1800" dirty="0">
              <a:effectLst/>
              <a:latin typeface="Verdana" panose="020B0604030504040204" pitchFamily="34" charset="0"/>
              <a:ea typeface="Verdana" panose="020B0604030504040204" pitchFamily="34" charset="0"/>
            </a:endParaRP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5- </a:t>
            </a:r>
            <a:r>
              <a:rPr lang="en-IN" sz="1800" dirty="0">
                <a:effectLst/>
                <a:latin typeface="Verdana" panose="020B0604030504040204" pitchFamily="34" charset="0"/>
                <a:ea typeface="Verdana" panose="020B0604030504040204" pitchFamily="34" charset="0"/>
              </a:rPr>
              <a:t>If last digit of the number is either 5 or 0.</a:t>
            </a: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10 – </a:t>
            </a:r>
            <a:r>
              <a:rPr lang="en-IN" sz="1800" dirty="0">
                <a:effectLst/>
                <a:latin typeface="Verdana" panose="020B0604030504040204" pitchFamily="34" charset="0"/>
                <a:ea typeface="Verdana" panose="020B0604030504040204" pitchFamily="34" charset="0"/>
              </a:rPr>
              <a:t>If the unit digit of the number is 0. </a:t>
            </a:r>
          </a:p>
          <a:p>
            <a:pPr algn="just">
              <a:spcBef>
                <a:spcPts val="600"/>
              </a:spcBef>
              <a:spcAft>
                <a:spcPts val="600"/>
              </a:spcAft>
            </a:pPr>
            <a:endParaRPr lang="en-GB" sz="1800" b="1" dirty="0">
              <a:effectLst/>
              <a:latin typeface="Verdana" panose="020B0604030504040204" pitchFamily="34" charset="0"/>
              <a:ea typeface="Verdana" panose="020B0604030504040204" pitchFamily="34" charset="0"/>
            </a:endParaRP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a:t>
            </a:r>
            <a:r>
              <a:rPr lang="en-GB" sz="1800" b="1" dirty="0">
                <a:effectLst/>
                <a:latin typeface="Verdana" panose="020B0604030504040204" pitchFamily="34" charset="0"/>
                <a:ea typeface="Verdana" panose="020B0604030504040204" pitchFamily="34" charset="0"/>
              </a:rPr>
              <a:t>4 –</a:t>
            </a:r>
            <a:r>
              <a:rPr lang="en-GB" sz="1800" dirty="0">
                <a:effectLst/>
                <a:latin typeface="Verdana" panose="020B0604030504040204" pitchFamily="34" charset="0"/>
                <a:ea typeface="Verdana" panose="020B0604030504040204" pitchFamily="34" charset="0"/>
              </a:rPr>
              <a:t> If number formed by the last two digits of the number is divisible by 4.</a:t>
            </a:r>
          </a:p>
          <a:p>
            <a:pPr algn="just">
              <a:spcBef>
                <a:spcPts val="600"/>
              </a:spcBef>
              <a:spcAft>
                <a:spcPts val="600"/>
              </a:spcAft>
            </a:pPr>
            <a:r>
              <a:rPr lang="en-IN" sz="1800" dirty="0">
                <a:effectLst/>
                <a:latin typeface="Verdana" panose="020B0604030504040204" pitchFamily="34" charset="0"/>
                <a:ea typeface="Verdana" panose="020B0604030504040204" pitchFamily="34" charset="0"/>
              </a:rPr>
              <a:t>Else, the remainder is same as when the number is divided by the 4</a:t>
            </a:r>
          </a:p>
          <a:p>
            <a:pPr algn="just">
              <a:spcBef>
                <a:spcPts val="600"/>
              </a:spcBef>
              <a:spcAft>
                <a:spcPts val="600"/>
              </a:spcAft>
            </a:pPr>
            <a:endParaRPr lang="en-IN" sz="1800" dirty="0">
              <a:effectLst/>
              <a:latin typeface="Verdana" panose="020B0604030504040204" pitchFamily="34" charset="0"/>
              <a:ea typeface="Verdana" panose="020B0604030504040204" pitchFamily="34" charset="0"/>
            </a:endParaRP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8 – </a:t>
            </a:r>
            <a:r>
              <a:rPr lang="en-IN" sz="1800" dirty="0">
                <a:effectLst/>
                <a:latin typeface="Verdana" panose="020B0604030504040204" pitchFamily="34" charset="0"/>
                <a:ea typeface="Verdana" panose="020B0604030504040204" pitchFamily="34" charset="0"/>
              </a:rPr>
              <a:t>If number formed by the last 3 digits of the number is divisible by 8.</a:t>
            </a:r>
          </a:p>
          <a:p>
            <a:pPr algn="just">
              <a:spcBef>
                <a:spcPts val="600"/>
              </a:spcBef>
              <a:spcAft>
                <a:spcPts val="600"/>
              </a:spcAft>
            </a:pPr>
            <a:r>
              <a:rPr lang="en-IN" sz="1800" dirty="0">
                <a:effectLst/>
                <a:latin typeface="Verdana" panose="020B0604030504040204" pitchFamily="34" charset="0"/>
                <a:ea typeface="Verdana" panose="020B0604030504040204" pitchFamily="34" charset="0"/>
              </a:rPr>
              <a:t>Else, the remainder is same as when the number is divided by the 8</a:t>
            </a:r>
          </a:p>
          <a:p>
            <a:pPr algn="just">
              <a:spcBef>
                <a:spcPts val="600"/>
              </a:spcBef>
              <a:spcAft>
                <a:spcPts val="600"/>
              </a:spcAft>
            </a:pPr>
            <a:r>
              <a:rPr lang="en-IN" sz="2600" b="1" dirty="0">
                <a:effectLst/>
                <a:latin typeface="Verdana" panose="020B0604030504040204" pitchFamily="34" charset="0"/>
                <a:ea typeface="Verdana" panose="020B0604030504040204" pitchFamily="34" charset="0"/>
              </a:rPr>
              <a:t>What is the logic for rules for 4 and 8??</a:t>
            </a:r>
          </a:p>
          <a:p>
            <a:endParaRPr lang="en-IN" dirty="0"/>
          </a:p>
        </p:txBody>
      </p:sp>
    </p:spTree>
    <p:extLst>
      <p:ext uri="{BB962C8B-B14F-4D97-AF65-F5344CB8AC3E}">
        <p14:creationId xmlns:p14="http://schemas.microsoft.com/office/powerpoint/2010/main" val="173429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52D1-B1F9-4DB0-BBC7-B711C002AC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437793-9600-4156-92D4-EAA98FF967DD}"/>
              </a:ext>
            </a:extLst>
          </p:cNvPr>
          <p:cNvSpPr>
            <a:spLocks noGrp="1"/>
          </p:cNvSpPr>
          <p:nvPr>
            <p:ph idx="1"/>
          </p:nvPr>
        </p:nvSpPr>
        <p:spPr/>
        <p:txBody>
          <a:bodyPr/>
          <a:lstStyle/>
          <a:p>
            <a:r>
              <a:rPr lang="en-IN" dirty="0"/>
              <a:t>1. What will be the remainder when 1197623 is divided by 4?</a:t>
            </a:r>
          </a:p>
          <a:p>
            <a:r>
              <a:rPr lang="en-IN" dirty="0"/>
              <a:t>2. What will be the remainder when 88765789 is divided by 8?</a:t>
            </a:r>
          </a:p>
          <a:p>
            <a:r>
              <a:rPr lang="en-IN" dirty="0"/>
              <a:t>3. How many 2-digit numbers are divisible by 5 but not 10?</a:t>
            </a:r>
          </a:p>
          <a:p>
            <a:endParaRPr lang="en-IN" dirty="0"/>
          </a:p>
        </p:txBody>
      </p:sp>
    </p:spTree>
    <p:extLst>
      <p:ext uri="{BB962C8B-B14F-4D97-AF65-F5344CB8AC3E}">
        <p14:creationId xmlns:p14="http://schemas.microsoft.com/office/powerpoint/2010/main" val="415100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ABBD-0B26-4FDA-B4F1-B8D6380B4323}"/>
              </a:ext>
            </a:extLst>
          </p:cNvPr>
          <p:cNvSpPr>
            <a:spLocks noGrp="1"/>
          </p:cNvSpPr>
          <p:nvPr>
            <p:ph type="title"/>
          </p:nvPr>
        </p:nvSpPr>
        <p:spPr/>
        <p:txBody>
          <a:bodyPr/>
          <a:lstStyle/>
          <a:p>
            <a:r>
              <a:rPr lang="en-IN" dirty="0"/>
              <a:t>Divisibility rules</a:t>
            </a:r>
          </a:p>
        </p:txBody>
      </p:sp>
      <p:sp>
        <p:nvSpPr>
          <p:cNvPr id="3" name="Content Placeholder 2">
            <a:extLst>
              <a:ext uri="{FF2B5EF4-FFF2-40B4-BE49-F238E27FC236}">
                <a16:creationId xmlns:a16="http://schemas.microsoft.com/office/drawing/2014/main" id="{2B217537-459F-4A64-AF41-091E9FA3412C}"/>
              </a:ext>
            </a:extLst>
          </p:cNvPr>
          <p:cNvSpPr>
            <a:spLocks noGrp="1"/>
          </p:cNvSpPr>
          <p:nvPr>
            <p:ph idx="1"/>
          </p:nvPr>
        </p:nvSpPr>
        <p:spPr/>
        <p:txBody>
          <a:bodyPr>
            <a:normAutofit/>
          </a:bodyPr>
          <a:lstStyle/>
          <a:p>
            <a:pPr algn="just">
              <a:spcBef>
                <a:spcPts val="600"/>
              </a:spcBef>
              <a:spcAft>
                <a:spcPts val="600"/>
              </a:spcAft>
            </a:pPr>
            <a:endParaRPr lang="en-IN" sz="1800" dirty="0">
              <a:effectLst/>
              <a:latin typeface="Verdana" panose="020B0604030504040204" pitchFamily="34" charset="0"/>
              <a:ea typeface="Verdana" panose="020B0604030504040204" pitchFamily="34" charset="0"/>
            </a:endParaRP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11-</a:t>
            </a:r>
            <a:r>
              <a:rPr lang="en-IN" sz="1800" dirty="0">
                <a:effectLst/>
                <a:latin typeface="Verdana" panose="020B0604030504040204" pitchFamily="34" charset="0"/>
                <a:ea typeface="Verdana" panose="020B0604030504040204" pitchFamily="34" charset="0"/>
              </a:rPr>
              <a:t> if the difference between the sum of the digits at the even places and the sum of the digits at the odd places is divisible by 11(zero is divisible by 11). </a:t>
            </a:r>
          </a:p>
          <a:p>
            <a:pPr algn="just">
              <a:spcBef>
                <a:spcPts val="600"/>
              </a:spcBef>
              <a:spcAft>
                <a:spcPts val="600"/>
              </a:spcAft>
            </a:pPr>
            <a:r>
              <a:rPr lang="en-IN" sz="1800" dirty="0">
                <a:effectLst/>
                <a:latin typeface="Verdana" panose="020B0604030504040204" pitchFamily="34" charset="0"/>
                <a:ea typeface="Verdana" panose="020B0604030504040204" pitchFamily="34" charset="0"/>
              </a:rPr>
              <a:t>For example - 4553109 is divisible by 11 as the difference of 4+5+1+9=19 and 5+3+0=8 is 11.  </a:t>
            </a:r>
          </a:p>
          <a:p>
            <a:r>
              <a:rPr lang="en-IN" sz="1800" b="1" dirty="0">
                <a:effectLst/>
                <a:latin typeface="Verdana" panose="020B0604030504040204" pitchFamily="34" charset="0"/>
                <a:ea typeface="Verdana" panose="020B0604030504040204" pitchFamily="34" charset="0"/>
              </a:rPr>
              <a:t>Divisibility rule for 7 </a:t>
            </a:r>
            <a:r>
              <a:rPr lang="en-IN" sz="1800" dirty="0">
                <a:effectLst/>
                <a:latin typeface="Verdana" panose="020B0604030504040204" pitchFamily="34" charset="0"/>
                <a:ea typeface="Verdana" panose="020B0604030504040204" pitchFamily="34" charset="0"/>
              </a:rPr>
              <a:t>= better not to use it</a:t>
            </a:r>
          </a:p>
          <a:p>
            <a:r>
              <a:rPr lang="en-IN" sz="1800" dirty="0">
                <a:latin typeface="Verdana" panose="020B0604030504040204" pitchFamily="34" charset="0"/>
                <a:ea typeface="Verdana" panose="020B0604030504040204" pitchFamily="34" charset="0"/>
              </a:rPr>
              <a:t>Step 1- Divide number in 2 parts. Last digit and remaining part</a:t>
            </a:r>
          </a:p>
          <a:p>
            <a:r>
              <a:rPr lang="en-IN" sz="1800" dirty="0">
                <a:latin typeface="Verdana" panose="020B0604030504040204" pitchFamily="34" charset="0"/>
                <a:ea typeface="Verdana" panose="020B0604030504040204" pitchFamily="34" charset="0"/>
              </a:rPr>
              <a:t>Step 2-  A =remaining part- 2(last digit)</a:t>
            </a:r>
          </a:p>
          <a:p>
            <a:r>
              <a:rPr lang="en-IN" sz="1800" dirty="0">
                <a:latin typeface="Verdana" panose="020B0604030504040204" pitchFamily="34" charset="0"/>
                <a:ea typeface="Verdana" panose="020B0604030504040204" pitchFamily="34" charset="0"/>
              </a:rPr>
              <a:t>Step 3- repeat step 1 for A and so on till we know the number obtained is 0 or +7n or -7n </a:t>
            </a:r>
            <a:endParaRPr lang="en-IN" sz="1800" dirty="0"/>
          </a:p>
        </p:txBody>
      </p:sp>
    </p:spTree>
    <p:extLst>
      <p:ext uri="{BB962C8B-B14F-4D97-AF65-F5344CB8AC3E}">
        <p14:creationId xmlns:p14="http://schemas.microsoft.com/office/powerpoint/2010/main" val="373532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ABBD-0B26-4FDA-B4F1-B8D6380B4323}"/>
              </a:ext>
            </a:extLst>
          </p:cNvPr>
          <p:cNvSpPr>
            <a:spLocks noGrp="1"/>
          </p:cNvSpPr>
          <p:nvPr>
            <p:ph type="title"/>
          </p:nvPr>
        </p:nvSpPr>
        <p:spPr/>
        <p:txBody>
          <a:bodyPr/>
          <a:lstStyle/>
          <a:p>
            <a:r>
              <a:rPr lang="en-IN" dirty="0"/>
              <a:t>Divisibility rules</a:t>
            </a:r>
          </a:p>
        </p:txBody>
      </p:sp>
      <p:sp>
        <p:nvSpPr>
          <p:cNvPr id="3" name="Content Placeholder 2">
            <a:extLst>
              <a:ext uri="{FF2B5EF4-FFF2-40B4-BE49-F238E27FC236}">
                <a16:creationId xmlns:a16="http://schemas.microsoft.com/office/drawing/2014/main" id="{2B217537-459F-4A64-AF41-091E9FA3412C}"/>
              </a:ext>
            </a:extLst>
          </p:cNvPr>
          <p:cNvSpPr>
            <a:spLocks noGrp="1"/>
          </p:cNvSpPr>
          <p:nvPr>
            <p:ph idx="1"/>
          </p:nvPr>
        </p:nvSpPr>
        <p:spPr/>
        <p:txBody>
          <a:bodyPr>
            <a:normAutofit/>
          </a:bodyPr>
          <a:lstStyle/>
          <a:p>
            <a:pPr algn="just">
              <a:spcBef>
                <a:spcPts val="600"/>
              </a:spcBef>
              <a:spcAft>
                <a:spcPts val="600"/>
              </a:spcAft>
            </a:pPr>
            <a:endParaRPr lang="en-IN" sz="1800" dirty="0">
              <a:effectLst/>
              <a:latin typeface="Verdana" panose="020B0604030504040204" pitchFamily="34" charset="0"/>
              <a:ea typeface="Verdana" panose="020B0604030504040204" pitchFamily="34" charset="0"/>
            </a:endParaRP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6 –</a:t>
            </a:r>
            <a:r>
              <a:rPr lang="en-IN" sz="1800" dirty="0">
                <a:effectLst/>
                <a:latin typeface="Verdana" panose="020B0604030504040204" pitchFamily="34" charset="0"/>
                <a:ea typeface="Verdana" panose="020B0604030504040204" pitchFamily="34" charset="0"/>
              </a:rPr>
              <a:t> If a number is divisible by 2 and 3, then the number will be divisible by 6. </a:t>
            </a: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12 –</a:t>
            </a:r>
            <a:r>
              <a:rPr lang="en-IN" sz="1800" dirty="0">
                <a:effectLst/>
                <a:latin typeface="Verdana" panose="020B0604030504040204" pitchFamily="34" charset="0"/>
                <a:ea typeface="Verdana" panose="020B0604030504040204" pitchFamily="34" charset="0"/>
              </a:rPr>
              <a:t> If a number is divisible by 3 and 4, then the number will be divisible by 12. </a:t>
            </a:r>
          </a:p>
          <a:p>
            <a:pPr algn="just">
              <a:spcBef>
                <a:spcPts val="600"/>
              </a:spcBef>
              <a:spcAft>
                <a:spcPts val="600"/>
              </a:spcAft>
            </a:pPr>
            <a:r>
              <a:rPr lang="en-IN" sz="1800" b="1" dirty="0">
                <a:effectLst/>
                <a:latin typeface="Verdana" panose="020B0604030504040204" pitchFamily="34" charset="0"/>
                <a:ea typeface="Verdana" panose="020B0604030504040204" pitchFamily="34" charset="0"/>
              </a:rPr>
              <a:t>Divisibility rule for 15, 20 and </a:t>
            </a:r>
            <a:r>
              <a:rPr lang="en-IN" sz="1800" b="1" dirty="0">
                <a:latin typeface="Verdana" panose="020B0604030504040204" pitchFamily="34" charset="0"/>
                <a:ea typeface="Verdana" panose="020B0604030504040204" pitchFamily="34" charset="0"/>
              </a:rPr>
              <a:t>99</a:t>
            </a:r>
            <a:r>
              <a:rPr lang="en-IN" sz="1800" b="1" dirty="0">
                <a:effectLst/>
                <a:latin typeface="Verdana" panose="020B0604030504040204" pitchFamily="34" charset="0"/>
                <a:ea typeface="Verdana" panose="020B0604030504040204" pitchFamily="34" charset="0"/>
              </a:rPr>
              <a:t>- ???</a:t>
            </a:r>
            <a:endParaRPr lang="en-IN" sz="1800" dirty="0"/>
          </a:p>
          <a:p>
            <a:pPr algn="just">
              <a:spcBef>
                <a:spcPts val="600"/>
              </a:spcBef>
              <a:spcAft>
                <a:spcPts val="600"/>
              </a:spcAft>
            </a:pPr>
            <a:endParaRPr lang="en-IN" sz="180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0576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7AD6-D17C-4CE7-A30F-795610D32501}"/>
              </a:ext>
            </a:extLst>
          </p:cNvPr>
          <p:cNvSpPr>
            <a:spLocks noGrp="1"/>
          </p:cNvSpPr>
          <p:nvPr>
            <p:ph type="title"/>
          </p:nvPr>
        </p:nvSpPr>
        <p:spPr/>
        <p:txBody>
          <a:bodyPr>
            <a:normAutofit/>
          </a:bodyPr>
          <a:lstStyle/>
          <a:p>
            <a:r>
              <a:rPr lang="en-IN" dirty="0"/>
              <a:t>Generalised rule</a:t>
            </a:r>
          </a:p>
        </p:txBody>
      </p:sp>
      <p:sp>
        <p:nvSpPr>
          <p:cNvPr id="3" name="Content Placeholder 2">
            <a:extLst>
              <a:ext uri="{FF2B5EF4-FFF2-40B4-BE49-F238E27FC236}">
                <a16:creationId xmlns:a16="http://schemas.microsoft.com/office/drawing/2014/main" id="{7FDE4D79-CC93-4B29-AF38-E9788707AED3}"/>
              </a:ext>
            </a:extLst>
          </p:cNvPr>
          <p:cNvSpPr>
            <a:spLocks noGrp="1"/>
          </p:cNvSpPr>
          <p:nvPr>
            <p:ph idx="1"/>
          </p:nvPr>
        </p:nvSpPr>
        <p:spPr/>
        <p:txBody>
          <a:bodyPr/>
          <a:lstStyle/>
          <a:p>
            <a:r>
              <a:rPr lang="en-IN" dirty="0"/>
              <a:t>A natural number is divisible by A if it is divisible by P, Q, R etc such that</a:t>
            </a:r>
          </a:p>
          <a:p>
            <a:r>
              <a:rPr lang="en-IN" dirty="0"/>
              <a:t>1. A = P × Q × R (etc.)</a:t>
            </a:r>
          </a:p>
          <a:p>
            <a:r>
              <a:rPr lang="en-IN" dirty="0"/>
              <a:t>2. P, Q, R etc. are co-prime</a:t>
            </a:r>
          </a:p>
        </p:txBody>
      </p:sp>
    </p:spTree>
    <p:extLst>
      <p:ext uri="{BB962C8B-B14F-4D97-AF65-F5344CB8AC3E}">
        <p14:creationId xmlns:p14="http://schemas.microsoft.com/office/powerpoint/2010/main" val="382503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4788-30B9-4BAA-9149-7256099D5A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949A97-14E9-417E-9879-F683BB2583F0}"/>
              </a:ext>
            </a:extLst>
          </p:cNvPr>
          <p:cNvSpPr>
            <a:spLocks noGrp="1"/>
          </p:cNvSpPr>
          <p:nvPr>
            <p:ph idx="1"/>
          </p:nvPr>
        </p:nvSpPr>
        <p:spPr/>
        <p:txBody>
          <a:bodyPr>
            <a:normAutofit fontScale="92500" lnSpcReduction="10000"/>
          </a:bodyPr>
          <a:lstStyle/>
          <a:p>
            <a:r>
              <a:rPr lang="en-IN" dirty="0"/>
              <a:t>Q1- A number is divisible by 88 if it is divisible by-</a:t>
            </a:r>
          </a:p>
          <a:p>
            <a:r>
              <a:rPr lang="en-IN" dirty="0"/>
              <a:t>A. 4 and 11</a:t>
            </a:r>
          </a:p>
          <a:p>
            <a:r>
              <a:rPr lang="en-IN" dirty="0"/>
              <a:t>B. 4 and 22</a:t>
            </a:r>
          </a:p>
          <a:p>
            <a:r>
              <a:rPr lang="en-IN" dirty="0"/>
              <a:t>C. 8 and 22</a:t>
            </a:r>
          </a:p>
          <a:p>
            <a:r>
              <a:rPr lang="en-IN" dirty="0"/>
              <a:t>D. 8 and 11</a:t>
            </a:r>
          </a:p>
          <a:p>
            <a:endParaRPr lang="en-IN" dirty="0"/>
          </a:p>
          <a:p>
            <a:r>
              <a:rPr lang="en-IN" dirty="0"/>
              <a:t>Q 2- What is the remainder when the second largest possible 999 digit number is divided by 625? (answer in </a:t>
            </a:r>
            <a:r>
              <a:rPr lang="en-IN"/>
              <a:t>next class)</a:t>
            </a:r>
            <a:endParaRPr lang="en-IN" dirty="0"/>
          </a:p>
          <a:p>
            <a:endParaRPr lang="en-IN" dirty="0"/>
          </a:p>
        </p:txBody>
      </p:sp>
    </p:spTree>
    <p:extLst>
      <p:ext uri="{BB962C8B-B14F-4D97-AF65-F5344CB8AC3E}">
        <p14:creationId xmlns:p14="http://schemas.microsoft.com/office/powerpoint/2010/main" val="393812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p:txBody>
          <a:bodyPr>
            <a:normAutofit/>
          </a:bodyPr>
          <a:lstStyle/>
          <a:p>
            <a:r>
              <a:rPr lang="en-IN" dirty="0"/>
              <a:t>1. Natural numbers</a:t>
            </a:r>
          </a:p>
          <a:p>
            <a:r>
              <a:rPr lang="en-IN" dirty="0"/>
              <a:t>2. Whole numbers (addition of 0)</a:t>
            </a:r>
          </a:p>
          <a:p>
            <a:r>
              <a:rPr lang="en-IN" dirty="0"/>
              <a:t>3. Integers (addition of negative numbers)</a:t>
            </a:r>
          </a:p>
          <a:p>
            <a:r>
              <a:rPr lang="en-IN" dirty="0"/>
              <a:t>4. Rational numbers and Irrational(additional of decimal parts)</a:t>
            </a:r>
          </a:p>
          <a:p>
            <a:r>
              <a:rPr lang="en-IN" dirty="0"/>
              <a:t>5. Real numbers </a:t>
            </a:r>
          </a:p>
          <a:p>
            <a:r>
              <a:rPr lang="en-IN" dirty="0"/>
              <a:t>6. Complex numbers (imaginary numbers)</a:t>
            </a:r>
          </a:p>
        </p:txBody>
      </p:sp>
    </p:spTree>
    <p:extLst>
      <p:ext uri="{BB962C8B-B14F-4D97-AF65-F5344CB8AC3E}">
        <p14:creationId xmlns:p14="http://schemas.microsoft.com/office/powerpoint/2010/main" val="385646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b="1" dirty="0"/>
              <a:t> </a:t>
            </a:r>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Numbers</a:t>
            </a:r>
            <a:endParaRPr lang="en-US" dirty="0"/>
          </a:p>
        </p:txBody>
      </p:sp>
      <p:sp>
        <p:nvSpPr>
          <p:cNvPr id="4" name="Content Placeholder 3"/>
          <p:cNvSpPr>
            <a:spLocks noGrp="1"/>
          </p:cNvSpPr>
          <p:nvPr>
            <p:ph idx="1"/>
          </p:nvPr>
        </p:nvSpPr>
        <p:spPr>
          <a:xfrm>
            <a:off x="457200" y="1052736"/>
            <a:ext cx="8229600" cy="5073427"/>
          </a:xfrm>
        </p:spPr>
        <p:txBody>
          <a:bodyPr>
            <a:normAutofit/>
          </a:bodyPr>
          <a:lstStyle/>
          <a:p>
            <a:pPr>
              <a:spcBef>
                <a:spcPts val="600"/>
              </a:spcBef>
              <a:spcAft>
                <a:spcPts val="0"/>
              </a:spcAft>
            </a:pPr>
            <a:r>
              <a:rPr lang="en-GB" sz="1800" b="1" dirty="0">
                <a:effectLst/>
                <a:latin typeface="Times New Roman" panose="02020603050405020304" pitchFamily="18" charset="0"/>
                <a:ea typeface="Times New Roman" panose="02020603050405020304" pitchFamily="18" charset="0"/>
              </a:rPr>
              <a:t>1. Natural Number</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0"/>
              </a:spcAft>
            </a:pPr>
            <a:r>
              <a:rPr lang="en-GB" sz="1800" dirty="0">
                <a:effectLst/>
                <a:latin typeface="Times New Roman" panose="02020603050405020304" pitchFamily="18" charset="0"/>
                <a:ea typeface="Times New Roman" panose="02020603050405020304" pitchFamily="18" charset="0"/>
              </a:rPr>
              <a:t>Natural numbers are also known as counting numbers as they are used in counting: 1, 2, 3, 4, 5................</a:t>
            </a:r>
            <a:r>
              <a:rPr lang="en-GB" sz="1800" dirty="0" err="1">
                <a:effectLst/>
                <a:latin typeface="Times New Roman" panose="02020603050405020304" pitchFamily="18" charset="0"/>
                <a:ea typeface="Times New Roman" panose="02020603050405020304" pitchFamily="18" charset="0"/>
              </a:rPr>
              <a:t>upto</a:t>
            </a:r>
            <a:r>
              <a:rPr lang="en-GB" sz="1800" dirty="0">
                <a:effectLst/>
                <a:latin typeface="Times New Roman" panose="02020603050405020304" pitchFamily="18" charset="0"/>
                <a:ea typeface="Times New Roman" panose="02020603050405020304" pitchFamily="18" charset="0"/>
              </a:rPr>
              <a:t> infinity. </a:t>
            </a:r>
          </a:p>
          <a:p>
            <a:pPr algn="just">
              <a:spcBef>
                <a:spcPts val="600"/>
              </a:spcBef>
              <a:spcAft>
                <a:spcPts val="0"/>
              </a:spcAft>
            </a:pPr>
            <a:r>
              <a:rPr lang="en-GB" sz="1800" dirty="0">
                <a:effectLst/>
                <a:latin typeface="Times New Roman" panose="02020603050405020304" pitchFamily="18" charset="0"/>
                <a:ea typeface="Times New Roman" panose="02020603050405020304" pitchFamily="18" charset="0"/>
              </a:rPr>
              <a:t>Natural numbers are also known as positive integers.</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GB" sz="1800" b="1" dirty="0">
                <a:effectLst/>
                <a:latin typeface="Times New Roman" panose="02020603050405020304" pitchFamily="18" charset="0"/>
                <a:ea typeface="Times New Roman" panose="02020603050405020304" pitchFamily="18" charset="0"/>
              </a:rPr>
              <a:t>2. Whole Numbers</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0"/>
              </a:spcAft>
            </a:pPr>
            <a:r>
              <a:rPr lang="en-GB" sz="1800" dirty="0">
                <a:effectLst/>
                <a:latin typeface="Times New Roman" panose="02020603050405020304" pitchFamily="18" charset="0"/>
                <a:ea typeface="Times New Roman" panose="02020603050405020304" pitchFamily="18" charset="0"/>
              </a:rPr>
              <a:t>When 0 is added to the set of natural numbers, we obtain whole numbers.  </a:t>
            </a:r>
          </a:p>
          <a:p>
            <a:pPr algn="just">
              <a:spcBef>
                <a:spcPts val="600"/>
              </a:spcBef>
              <a:spcAft>
                <a:spcPts val="0"/>
              </a:spcAft>
            </a:pPr>
            <a:r>
              <a:rPr lang="en-GB" sz="1800" dirty="0">
                <a:effectLst/>
                <a:latin typeface="Times New Roman" panose="02020603050405020304" pitchFamily="18" charset="0"/>
                <a:ea typeface="Times New Roman" panose="02020603050405020304" pitchFamily="18" charset="0"/>
              </a:rPr>
              <a:t>So whole numbers are 0,1,2,3,4,5,................</a:t>
            </a:r>
            <a:r>
              <a:rPr lang="en-GB" sz="1800" dirty="0" err="1">
                <a:effectLst/>
                <a:latin typeface="Times New Roman" panose="02020603050405020304" pitchFamily="18" charset="0"/>
                <a:ea typeface="Times New Roman" panose="02020603050405020304" pitchFamily="18" charset="0"/>
              </a:rPr>
              <a:t>upto</a:t>
            </a:r>
            <a:r>
              <a:rPr lang="en-GB" sz="1800" dirty="0">
                <a:effectLst/>
                <a:latin typeface="Times New Roman" panose="02020603050405020304" pitchFamily="18" charset="0"/>
                <a:ea typeface="Times New Roman" panose="02020603050405020304" pitchFamily="18" charset="0"/>
              </a:rPr>
              <a:t> infinity. </a:t>
            </a:r>
          </a:p>
          <a:p>
            <a:pPr algn="just">
              <a:spcBef>
                <a:spcPts val="600"/>
              </a:spcBef>
              <a:spcAft>
                <a:spcPts val="0"/>
              </a:spcAft>
            </a:pPr>
            <a:r>
              <a:rPr lang="en-GB" sz="1800" dirty="0">
                <a:effectLst/>
                <a:latin typeface="Times New Roman" panose="02020603050405020304" pitchFamily="18" charset="0"/>
                <a:ea typeface="Times New Roman" panose="02020603050405020304" pitchFamily="18" charset="0"/>
              </a:rPr>
              <a:t>Whole numbers are also known as Non-negative integers. </a:t>
            </a:r>
            <a:endParaRPr lang="en-IN" sz="1800" dirty="0">
              <a:effectLst/>
              <a:latin typeface="Times New Roman" panose="02020603050405020304" pitchFamily="18" charset="0"/>
              <a:ea typeface="Times New Roman" panose="02020603050405020304" pitchFamily="18" charset="0"/>
            </a:endParaRPr>
          </a:p>
          <a:p>
            <a:pPr marL="0" lvl="0" indent="0">
              <a:lnSpc>
                <a:spcPct val="115000"/>
              </a:lnSpc>
              <a:spcAft>
                <a:spcPts val="0"/>
              </a:spcAft>
              <a:buNone/>
            </a:pPr>
            <a:r>
              <a:rPr lang="en-US" sz="2400" dirty="0"/>
              <a:t>     </a:t>
            </a:r>
          </a:p>
          <a:p>
            <a:pPr marL="0" lvl="0" indent="0">
              <a:lnSpc>
                <a:spcPct val="115000"/>
              </a:lnSpc>
              <a:spcAft>
                <a:spcPts val="0"/>
              </a:spcAft>
              <a:buNone/>
            </a:pPr>
            <a:r>
              <a:rPr lang="en-US" sz="2400" dirty="0"/>
              <a:t>     Why we added 0 to the system ?</a:t>
            </a:r>
          </a:p>
          <a:p>
            <a:pPr marL="0" lvl="0" indent="0">
              <a:lnSpc>
                <a:spcPct val="115000"/>
              </a:lnSpc>
              <a:spcAft>
                <a:spcPts val="0"/>
              </a:spcAft>
              <a:buNone/>
            </a:pPr>
            <a:r>
              <a:rPr lang="en-US" sz="2400" dirty="0"/>
              <a:t>      why 0 is not a natural number ?</a:t>
            </a:r>
          </a:p>
          <a:p>
            <a:pPr marL="0" lvl="0" indent="0">
              <a:lnSpc>
                <a:spcPct val="115000"/>
              </a:lnSpc>
              <a:spcAft>
                <a:spcPts val="0"/>
              </a:spcAft>
              <a:buNone/>
            </a:pPr>
            <a:r>
              <a:rPr lang="en-US" sz="2400" dirty="0"/>
              <a:t>      Importance of 0</a:t>
            </a:r>
          </a:p>
        </p:txBody>
      </p:sp>
    </p:spTree>
    <p:extLst>
      <p:ext uri="{BB962C8B-B14F-4D97-AF65-F5344CB8AC3E}">
        <p14:creationId xmlns:p14="http://schemas.microsoft.com/office/powerpoint/2010/main" val="99437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a:t>
            </a:r>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Linear Arrangement</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a:xfrm>
            <a:off x="457200" y="908720"/>
            <a:ext cx="8229600" cy="5112568"/>
          </a:xfrm>
        </p:spPr>
        <p:txBody>
          <a:bodyPr>
            <a:normAutofit fontScale="85000" lnSpcReduction="20000"/>
          </a:bodyPr>
          <a:lstStyle/>
          <a:p>
            <a:pPr>
              <a:spcBef>
                <a:spcPts val="600"/>
              </a:spcBef>
              <a:spcAft>
                <a:spcPts val="0"/>
              </a:spcAft>
            </a:pPr>
            <a:r>
              <a:rPr lang="en-GB" sz="1800" b="1" dirty="0">
                <a:effectLst/>
                <a:latin typeface="Times New Roman" panose="02020603050405020304" pitchFamily="18" charset="0"/>
                <a:ea typeface="Times New Roman" panose="02020603050405020304" pitchFamily="18" charset="0"/>
              </a:rPr>
              <a:t>3. Integers (Z)</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0"/>
              </a:spcAft>
            </a:pPr>
            <a:r>
              <a:rPr lang="en-GB" sz="1800" dirty="0">
                <a:effectLst/>
                <a:latin typeface="Times New Roman" panose="02020603050405020304" pitchFamily="18" charset="0"/>
                <a:ea typeface="Times New Roman" panose="02020603050405020304" pitchFamily="18" charset="0"/>
              </a:rPr>
              <a:t>Integers can be either positive or negative or zero.  For example: 2, 3, -10, -22, o0 etc are integers.</a:t>
            </a:r>
          </a:p>
          <a:p>
            <a:pPr algn="just">
              <a:spcBef>
                <a:spcPts val="600"/>
              </a:spcBef>
              <a:spcAft>
                <a:spcPts val="0"/>
              </a:spcAft>
            </a:pPr>
            <a:r>
              <a:rPr lang="en-IN" sz="1800" dirty="0">
                <a:latin typeface="Times New Roman" panose="02020603050405020304" pitchFamily="18" charset="0"/>
                <a:ea typeface="Times New Roman" panose="02020603050405020304" pitchFamily="18" charset="0"/>
              </a:rPr>
              <a:t>Positive Integers  = Natural numbers</a:t>
            </a:r>
          </a:p>
          <a:p>
            <a:pPr algn="just">
              <a:spcBef>
                <a:spcPts val="600"/>
              </a:spcBef>
              <a:spcAft>
                <a:spcPts val="0"/>
              </a:spcAft>
            </a:pPr>
            <a:r>
              <a:rPr lang="en-IN" sz="1800" dirty="0">
                <a:latin typeface="Times New Roman" panose="02020603050405020304" pitchFamily="18" charset="0"/>
                <a:ea typeface="Times New Roman" panose="02020603050405020304" pitchFamily="18" charset="0"/>
              </a:rPr>
              <a:t>0 is neither –</a:t>
            </a:r>
            <a:r>
              <a:rPr lang="en-IN" sz="1800" dirty="0" err="1">
                <a:latin typeface="Times New Roman" panose="02020603050405020304" pitchFamily="18" charset="0"/>
                <a:ea typeface="Times New Roman" panose="02020603050405020304" pitchFamily="18" charset="0"/>
              </a:rPr>
              <a:t>ve</a:t>
            </a:r>
            <a:r>
              <a:rPr lang="en-IN" sz="1800" dirty="0">
                <a:latin typeface="Times New Roman" panose="02020603050405020304" pitchFamily="18" charset="0"/>
                <a:ea typeface="Times New Roman" panose="02020603050405020304" pitchFamily="18" charset="0"/>
              </a:rPr>
              <a:t> nor +</a:t>
            </a:r>
            <a:r>
              <a:rPr lang="en-IN" sz="1800" dirty="0" err="1">
                <a:latin typeface="Times New Roman" panose="02020603050405020304" pitchFamily="18" charset="0"/>
                <a:ea typeface="Times New Roman" panose="02020603050405020304" pitchFamily="18" charset="0"/>
              </a:rPr>
              <a:t>ve</a:t>
            </a:r>
            <a:endParaRPr lang="en-IN" sz="1800" dirty="0">
              <a:latin typeface="Times New Roman" panose="02020603050405020304" pitchFamily="18" charset="0"/>
              <a:ea typeface="Times New Roman" panose="02020603050405020304" pitchFamily="18" charset="0"/>
            </a:endParaRPr>
          </a:p>
          <a:p>
            <a:pPr algn="just">
              <a:spcBef>
                <a:spcPts val="600"/>
              </a:spcBef>
              <a:spcAft>
                <a:spcPts val="0"/>
              </a:spcAft>
            </a:pPr>
            <a:r>
              <a:rPr lang="en-IN" sz="1800" dirty="0">
                <a:effectLst/>
                <a:latin typeface="Times New Roman" panose="02020603050405020304" pitchFamily="18" charset="0"/>
                <a:ea typeface="Times New Roman" panose="02020603050405020304" pitchFamily="18" charset="0"/>
              </a:rPr>
              <a:t>Negative integers</a:t>
            </a:r>
          </a:p>
          <a:p>
            <a:pPr algn="just">
              <a:spcBef>
                <a:spcPts val="600"/>
              </a:spcBef>
              <a:spcAft>
                <a:spcPts val="0"/>
              </a:spcAft>
            </a:pPr>
            <a:r>
              <a:rPr lang="en-IN" sz="1800" dirty="0">
                <a:effectLst/>
                <a:latin typeface="Times New Roman" panose="02020603050405020304" pitchFamily="18" charset="0"/>
                <a:ea typeface="Times New Roman" panose="02020603050405020304" pitchFamily="18" charset="0"/>
              </a:rPr>
              <a:t>(non- negative integers = Whole numbers)</a:t>
            </a:r>
          </a:p>
          <a:p>
            <a:pPr indent="-540385">
              <a:spcBef>
                <a:spcPts val="1200"/>
              </a:spcBef>
              <a:spcAft>
                <a:spcPts val="600"/>
              </a:spcAft>
            </a:pPr>
            <a:r>
              <a:rPr lang="en-GB" sz="1800" b="1" kern="1600" dirty="0">
                <a:effectLst/>
                <a:latin typeface="Times New Roman" panose="02020603050405020304" pitchFamily="18" charset="0"/>
              </a:rPr>
              <a:t>4. Rational Number</a:t>
            </a:r>
            <a:endParaRPr lang="en-IN" sz="1800" b="1" kern="1600" dirty="0">
              <a:effectLst/>
              <a:latin typeface="Arial Narrow" panose="020B0606020202030204" pitchFamily="34" charset="0"/>
            </a:endParaRPr>
          </a:p>
          <a:p>
            <a:pPr algn="just">
              <a:spcBef>
                <a:spcPts val="60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If a number can be expressed as a fraction (p/q) </a:t>
            </a:r>
          </a:p>
          <a:p>
            <a:pPr algn="just">
              <a:spcBef>
                <a:spcPts val="600"/>
              </a:spcBef>
              <a:spcAft>
                <a:spcPts val="0"/>
              </a:spcAft>
            </a:pPr>
            <a:r>
              <a:rPr lang="en-GB" sz="1800" dirty="0">
                <a:solidFill>
                  <a:srgbClr val="000000"/>
                </a:solidFill>
                <a:latin typeface="Times New Roman" panose="02020603050405020304" pitchFamily="18" charset="0"/>
                <a:ea typeface="Times New Roman" panose="02020603050405020304" pitchFamily="18" charset="0"/>
              </a:rPr>
              <a:t>1. </a:t>
            </a:r>
            <a:r>
              <a:rPr lang="en-GB" sz="1800" dirty="0">
                <a:solidFill>
                  <a:srgbClr val="000000"/>
                </a:solidFill>
                <a:effectLst/>
                <a:latin typeface="Times New Roman" panose="02020603050405020304" pitchFamily="18" charset="0"/>
                <a:ea typeface="Times New Roman" panose="02020603050405020304" pitchFamily="18" charset="0"/>
              </a:rPr>
              <a:t>where p and q are integers </a:t>
            </a:r>
          </a:p>
          <a:p>
            <a:pPr algn="just">
              <a:spcBef>
                <a:spcPts val="60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2.  q≠0</a:t>
            </a:r>
            <a:endParaRPr lang="en-GB" sz="1800" dirty="0">
              <a:solidFill>
                <a:srgbClr val="000000"/>
              </a:solidFill>
              <a:latin typeface="Times New Roman" panose="02020603050405020304" pitchFamily="18" charset="0"/>
              <a:ea typeface="Times New Roman" panose="02020603050405020304" pitchFamily="18" charset="0"/>
            </a:endParaRPr>
          </a:p>
          <a:p>
            <a:pPr algn="just">
              <a:spcBef>
                <a:spcPts val="60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3. p and q are co-prime</a:t>
            </a:r>
          </a:p>
          <a:p>
            <a:pPr algn="just">
              <a:spcBef>
                <a:spcPts val="60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then the number is known as Rational Number. The term ‘rational’ originates from the word ratio, simply </a:t>
            </a:r>
            <a:r>
              <a:rPr lang="en-GB" sz="1800" dirty="0">
                <a:effectLst/>
                <a:latin typeface="Times New Roman" panose="02020603050405020304" pitchFamily="18" charset="0"/>
                <a:ea typeface="Times New Roman" panose="02020603050405020304" pitchFamily="18" charset="0"/>
              </a:rPr>
              <a:t>because the rational numbers can be written in the format of a ratio.</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0"/>
              </a:spcAft>
            </a:pPr>
            <a:r>
              <a:rPr lang="en-GB" sz="1800" dirty="0">
                <a:effectLst/>
                <a:latin typeface="Times New Roman" panose="02020603050405020304" pitchFamily="18" charset="0"/>
                <a:ea typeface="Times New Roman" panose="02020603050405020304" pitchFamily="18" charset="0"/>
              </a:rPr>
              <a:t>For example – 2/5, 4/7, 23/4 etc are rational numbers.  Rational numbers can be positive as well as negative. </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US" sz="2400" dirty="0"/>
              <a:t>    5.  </a:t>
            </a:r>
            <a:r>
              <a:rPr lang="en-GB" sz="1800" b="1" dirty="0">
                <a:effectLst/>
                <a:latin typeface="Times New Roman" panose="02020603050405020304" pitchFamily="18" charset="0"/>
                <a:ea typeface="Times New Roman" panose="02020603050405020304" pitchFamily="18" charset="0"/>
              </a:rPr>
              <a:t>Irrational Numbers</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Any real number that is not rational is irrational. In other words, an irrational number cannot be written as a fraction p/q for any integer p and q. </a:t>
            </a:r>
          </a:p>
          <a:p>
            <a:pPr algn="just">
              <a:spcBef>
                <a:spcPts val="600"/>
              </a:spcBef>
              <a:spcAft>
                <a:spcPts val="0"/>
              </a:spcAft>
            </a:pPr>
            <a:r>
              <a:rPr lang="en-GB" sz="1800" dirty="0">
                <a:solidFill>
                  <a:srgbClr val="000000"/>
                </a:solidFill>
                <a:latin typeface="Times New Roman" panose="02020603050405020304" pitchFamily="18" charset="0"/>
                <a:ea typeface="Times New Roman" panose="02020603050405020304" pitchFamily="18" charset="0"/>
              </a:rPr>
              <a:t>Example- pie (</a:t>
            </a:r>
            <a:r>
              <a:rPr lang="el-GR" sz="1800" dirty="0">
                <a:solidFill>
                  <a:srgbClr val="000000"/>
                </a:solidFill>
                <a:latin typeface="Times New Roman" panose="02020603050405020304" pitchFamily="18" charset="0"/>
                <a:ea typeface="Times New Roman" panose="02020603050405020304" pitchFamily="18" charset="0"/>
              </a:rPr>
              <a:t>π</a:t>
            </a:r>
            <a:r>
              <a:rPr lang="en-IN" sz="1800" dirty="0">
                <a:solidFill>
                  <a:srgbClr val="000000"/>
                </a:solidFill>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64228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A1EE-CC7A-436E-B809-CF5BF175F6B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46F2394-464F-40E3-9829-E4A185582AD9}"/>
              </a:ext>
            </a:extLst>
          </p:cNvPr>
          <p:cNvSpPr>
            <a:spLocks noGrp="1"/>
          </p:cNvSpPr>
          <p:nvPr>
            <p:ph idx="1"/>
          </p:nvPr>
        </p:nvSpPr>
        <p:spPr/>
        <p:txBody>
          <a:bodyPr/>
          <a:lstStyle/>
          <a:p>
            <a:r>
              <a:rPr lang="en-IN" dirty="0"/>
              <a:t>6. Real number- </a:t>
            </a:r>
            <a:r>
              <a:rPr lang="en-GB" sz="1800" dirty="0">
                <a:effectLst/>
                <a:latin typeface="Times New Roman" panose="02020603050405020304" pitchFamily="18" charset="0"/>
                <a:ea typeface="Times New Roman" panose="02020603050405020304" pitchFamily="18" charset="0"/>
              </a:rPr>
              <a:t>Real number can be expressed on the number line. In other words, all the real numbers can be felt or experienced in the real world.</a:t>
            </a:r>
            <a:endParaRPr lang="en-IN" sz="1800" dirty="0">
              <a:effectLst/>
              <a:latin typeface="Times New Roman" panose="02020603050405020304" pitchFamily="18" charset="0"/>
              <a:ea typeface="Times New Roman" panose="02020603050405020304" pitchFamily="18" charset="0"/>
            </a:endParaRPr>
          </a:p>
          <a:p>
            <a:r>
              <a:rPr lang="en-IN" sz="2400" dirty="0"/>
              <a:t>Real number = Rational numbers + Irrational Numbers</a:t>
            </a:r>
          </a:p>
          <a:p>
            <a:endParaRPr lang="en-IN" sz="2400" dirty="0"/>
          </a:p>
          <a:p>
            <a:r>
              <a:rPr lang="en-IN" sz="2400" dirty="0"/>
              <a:t>Rational Number - The numbers which do exist in real world and their exact value is known</a:t>
            </a:r>
          </a:p>
          <a:p>
            <a:endParaRPr lang="en-IN" sz="2400" dirty="0"/>
          </a:p>
          <a:p>
            <a:r>
              <a:rPr lang="en-IN" sz="2400" dirty="0"/>
              <a:t>Irrational Numbers – The numbers which do exist in real world, but we do not know their exact value  (we use approximated value for these numbers)</a:t>
            </a:r>
          </a:p>
        </p:txBody>
      </p:sp>
    </p:spTree>
    <p:extLst>
      <p:ext uri="{BB962C8B-B14F-4D97-AF65-F5344CB8AC3E}">
        <p14:creationId xmlns:p14="http://schemas.microsoft.com/office/powerpoint/2010/main" val="184429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BDB3-225E-4E17-92B3-2A17EE2D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7029F5-D43C-4A6A-888D-DA4662F03CDD}"/>
              </a:ext>
            </a:extLst>
          </p:cNvPr>
          <p:cNvSpPr>
            <a:spLocks noGrp="1"/>
          </p:cNvSpPr>
          <p:nvPr>
            <p:ph idx="1"/>
          </p:nvPr>
        </p:nvSpPr>
        <p:spPr/>
        <p:txBody>
          <a:bodyPr>
            <a:normAutofit fontScale="92500" lnSpcReduction="10000"/>
          </a:bodyPr>
          <a:lstStyle/>
          <a:p>
            <a:r>
              <a:rPr lang="en-IN" dirty="0"/>
              <a:t>7. Complex numbers – Real + Imaginary numbers</a:t>
            </a:r>
          </a:p>
          <a:p>
            <a:endParaRPr lang="en-IN" dirty="0"/>
          </a:p>
          <a:p>
            <a:r>
              <a:rPr lang="en-IN" dirty="0"/>
              <a:t>Imaginary numbers – those numbers which do not exist in real world but we know their exact value and use these numbers to solve some real world problems which cannot be solved by real numbers</a:t>
            </a:r>
          </a:p>
          <a:p>
            <a:r>
              <a:rPr lang="en-IN" sz="3500" b="1" dirty="0"/>
              <a:t>Example- use of complex numbers in quadratic equations</a:t>
            </a:r>
          </a:p>
        </p:txBody>
      </p:sp>
    </p:spTree>
    <p:extLst>
      <p:ext uri="{BB962C8B-B14F-4D97-AF65-F5344CB8AC3E}">
        <p14:creationId xmlns:p14="http://schemas.microsoft.com/office/powerpoint/2010/main" val="107491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ECCE-1DB7-4E7F-B630-B352AEB44B29}"/>
              </a:ext>
            </a:extLst>
          </p:cNvPr>
          <p:cNvSpPr>
            <a:spLocks noGrp="1"/>
          </p:cNvSpPr>
          <p:nvPr>
            <p:ph type="title"/>
          </p:nvPr>
        </p:nvSpPr>
        <p:spPr>
          <a:xfrm>
            <a:off x="457200" y="274638"/>
            <a:ext cx="8229600" cy="634082"/>
          </a:xfrm>
        </p:spPr>
        <p:txBody>
          <a:bodyPr>
            <a:normAutofit fontScale="90000"/>
          </a:bodyPr>
          <a:lstStyle/>
          <a:p>
            <a:r>
              <a:rPr lang="en-IN" dirty="0"/>
              <a:t>Classificational of numbers</a:t>
            </a:r>
          </a:p>
        </p:txBody>
      </p:sp>
      <p:sp>
        <p:nvSpPr>
          <p:cNvPr id="3" name="Content Placeholder 2">
            <a:extLst>
              <a:ext uri="{FF2B5EF4-FFF2-40B4-BE49-F238E27FC236}">
                <a16:creationId xmlns:a16="http://schemas.microsoft.com/office/drawing/2014/main" id="{9B125F79-0729-47D7-AE29-D5AC1DB93B0F}"/>
              </a:ext>
            </a:extLst>
          </p:cNvPr>
          <p:cNvSpPr>
            <a:spLocks noGrp="1"/>
          </p:cNvSpPr>
          <p:nvPr>
            <p:ph idx="1"/>
          </p:nvPr>
        </p:nvSpPr>
        <p:spPr>
          <a:xfrm>
            <a:off x="457200" y="980728"/>
            <a:ext cx="8229600" cy="5145435"/>
          </a:xfrm>
        </p:spPr>
        <p:txBody>
          <a:bodyPr>
            <a:normAutofit/>
          </a:bodyPr>
          <a:lstStyle/>
          <a:p>
            <a:pPr marL="1371600" indent="-228600" algn="just">
              <a:lnSpc>
                <a:spcPct val="115000"/>
              </a:lnSpc>
              <a:spcBef>
                <a:spcPts val="50"/>
              </a:spcBef>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1. Even and Odd numbers</a:t>
            </a:r>
          </a:p>
          <a:p>
            <a:r>
              <a:rPr lang="en-IN" dirty="0"/>
              <a:t>2. Prime and Composite numbers</a:t>
            </a:r>
          </a:p>
        </p:txBody>
      </p:sp>
    </p:spTree>
    <p:extLst>
      <p:ext uri="{BB962C8B-B14F-4D97-AF65-F5344CB8AC3E}">
        <p14:creationId xmlns:p14="http://schemas.microsoft.com/office/powerpoint/2010/main" val="123679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C03D-64F3-46E0-A899-9A1A69685B42}"/>
              </a:ext>
            </a:extLst>
          </p:cNvPr>
          <p:cNvSpPr>
            <a:spLocks noGrp="1"/>
          </p:cNvSpPr>
          <p:nvPr>
            <p:ph type="title"/>
          </p:nvPr>
        </p:nvSpPr>
        <p:spPr/>
        <p:txBody>
          <a:bodyPr/>
          <a:lstStyle/>
          <a:p>
            <a:r>
              <a:rPr lang="en-IN" dirty="0"/>
              <a:t>Even and odd (Integers)</a:t>
            </a:r>
          </a:p>
        </p:txBody>
      </p:sp>
      <p:sp>
        <p:nvSpPr>
          <p:cNvPr id="3" name="Content Placeholder 2">
            <a:extLst>
              <a:ext uri="{FF2B5EF4-FFF2-40B4-BE49-F238E27FC236}">
                <a16:creationId xmlns:a16="http://schemas.microsoft.com/office/drawing/2014/main" id="{42633998-C62E-49E1-9FE1-A020BDFA7823}"/>
              </a:ext>
            </a:extLst>
          </p:cNvPr>
          <p:cNvSpPr>
            <a:spLocks noGrp="1"/>
          </p:cNvSpPr>
          <p:nvPr>
            <p:ph idx="1"/>
          </p:nvPr>
        </p:nvSpPr>
        <p:spPr/>
        <p:txBody>
          <a:bodyPr/>
          <a:lstStyle/>
          <a:p>
            <a:pPr algn="just">
              <a:spcBef>
                <a:spcPts val="600"/>
              </a:spcBef>
              <a:spcAft>
                <a:spcPts val="0"/>
              </a:spcAft>
            </a:pPr>
            <a:r>
              <a:rPr lang="en-GB" sz="1800" b="1" dirty="0">
                <a:effectLst/>
                <a:latin typeface="Times New Roman" panose="02020603050405020304" pitchFamily="18" charset="0"/>
                <a:ea typeface="Times New Roman" panose="02020603050405020304" pitchFamily="18" charset="0"/>
              </a:rPr>
              <a:t>Even Integers </a:t>
            </a:r>
            <a:r>
              <a:rPr lang="en-GB" sz="1800" dirty="0">
                <a:effectLst/>
                <a:latin typeface="Times New Roman" panose="02020603050405020304" pitchFamily="18" charset="0"/>
                <a:ea typeface="Times New Roman" panose="02020603050405020304" pitchFamily="18" charset="0"/>
              </a:rPr>
              <a:t>– An integer that can be expressed in the format of 2N is known as an even integer, where N is an integer. In other words, any number that is divisible by 2 is an even integer. For example: 2, 4, 100 etc. </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0"/>
              </a:spcAft>
            </a:pPr>
            <a:r>
              <a:rPr lang="en-GB" sz="1800" b="1" dirty="0">
                <a:effectLst/>
                <a:latin typeface="Times New Roman" panose="02020603050405020304" pitchFamily="18" charset="0"/>
                <a:ea typeface="Times New Roman" panose="02020603050405020304" pitchFamily="18" charset="0"/>
              </a:rPr>
              <a:t>Odd Integers </a:t>
            </a:r>
            <a:r>
              <a:rPr lang="en-GB" sz="1800" dirty="0">
                <a:effectLst/>
                <a:latin typeface="Times New Roman" panose="02020603050405020304" pitchFamily="18" charset="0"/>
                <a:ea typeface="Times New Roman" panose="02020603050405020304" pitchFamily="18" charset="0"/>
              </a:rPr>
              <a:t>– An integer that can be expressed in the format of 2N +1 is known as an odd integer, where N is an integer. For example 1, 5, 101, -23 are odd integers.</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600"/>
              </a:spcAft>
            </a:pPr>
            <a:r>
              <a:rPr lang="en-GB" sz="1800" dirty="0">
                <a:effectLst/>
                <a:latin typeface="Times New Roman" panose="02020603050405020304" pitchFamily="18" charset="0"/>
                <a:ea typeface="Times New Roman" panose="02020603050405020304" pitchFamily="18" charset="0"/>
              </a:rPr>
              <a:t>Following calculations can be done between Odd and Even integers:</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GB" sz="1800" dirty="0">
                <a:effectLst/>
                <a:latin typeface="Times New Roman" panose="02020603050405020304" pitchFamily="18" charset="0"/>
                <a:ea typeface="Times New Roman" panose="02020603050405020304" pitchFamily="18" charset="0"/>
              </a:rPr>
              <a:t>Odd ± Odd = Even</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GB" sz="1800" dirty="0">
                <a:effectLst/>
                <a:latin typeface="Times New Roman" panose="02020603050405020304" pitchFamily="18" charset="0"/>
                <a:ea typeface="Times New Roman" panose="02020603050405020304" pitchFamily="18" charset="0"/>
              </a:rPr>
              <a:t>Even ± Even = Even</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GB" sz="1800" dirty="0">
                <a:effectLst/>
                <a:latin typeface="Times New Roman" panose="02020603050405020304" pitchFamily="18" charset="0"/>
                <a:ea typeface="Times New Roman" panose="02020603050405020304" pitchFamily="18" charset="0"/>
              </a:rPr>
              <a:t>Odd ± Even = Odd</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GB" sz="1800" dirty="0">
                <a:effectLst/>
                <a:latin typeface="Times New Roman" panose="02020603050405020304" pitchFamily="18" charset="0"/>
                <a:ea typeface="Times New Roman" panose="02020603050405020304" pitchFamily="18" charset="0"/>
              </a:rPr>
              <a:t>Even ± Odd = Odd</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GB" sz="1800" dirty="0">
                <a:effectLst/>
                <a:latin typeface="Times New Roman" panose="02020603050405020304" pitchFamily="18" charset="0"/>
                <a:ea typeface="Times New Roman" panose="02020603050405020304" pitchFamily="18" charset="0"/>
              </a:rPr>
              <a:t>(Even)</a:t>
            </a:r>
            <a:r>
              <a:rPr lang="en-GB" sz="1800" baseline="30000" dirty="0">
                <a:effectLst/>
                <a:latin typeface="Times New Roman" panose="02020603050405020304" pitchFamily="18" charset="0"/>
                <a:ea typeface="Times New Roman" panose="02020603050405020304" pitchFamily="18" charset="0"/>
              </a:rPr>
              <a:t>Odd</a:t>
            </a:r>
            <a:r>
              <a:rPr lang="en-GB" sz="1800" dirty="0">
                <a:effectLst/>
                <a:latin typeface="Times New Roman" panose="02020603050405020304" pitchFamily="18" charset="0"/>
                <a:ea typeface="Times New Roman" panose="02020603050405020304" pitchFamily="18" charset="0"/>
              </a:rPr>
              <a:t> = Even </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49885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C03D-64F3-46E0-A899-9A1A69685B42}"/>
              </a:ext>
            </a:extLst>
          </p:cNvPr>
          <p:cNvSpPr>
            <a:spLocks noGrp="1"/>
          </p:cNvSpPr>
          <p:nvPr>
            <p:ph type="title"/>
          </p:nvPr>
        </p:nvSpPr>
        <p:spPr/>
        <p:txBody>
          <a:bodyPr>
            <a:normAutofit/>
          </a:bodyPr>
          <a:lstStyle/>
          <a:p>
            <a:r>
              <a:rPr lang="en-IN" sz="3600" dirty="0"/>
              <a:t>Prime and Composite (Natural numbers)</a:t>
            </a:r>
          </a:p>
        </p:txBody>
      </p:sp>
      <p:sp>
        <p:nvSpPr>
          <p:cNvPr id="3" name="Content Placeholder 2">
            <a:extLst>
              <a:ext uri="{FF2B5EF4-FFF2-40B4-BE49-F238E27FC236}">
                <a16:creationId xmlns:a16="http://schemas.microsoft.com/office/drawing/2014/main" id="{42633998-C62E-49E1-9FE1-A020BDFA7823}"/>
              </a:ext>
            </a:extLst>
          </p:cNvPr>
          <p:cNvSpPr>
            <a:spLocks noGrp="1"/>
          </p:cNvSpPr>
          <p:nvPr>
            <p:ph idx="1"/>
          </p:nvPr>
        </p:nvSpPr>
        <p:spPr/>
        <p:txBody>
          <a:bodyPr/>
          <a:lstStyle/>
          <a:p>
            <a:pPr>
              <a:spcBef>
                <a:spcPts val="600"/>
              </a:spcBef>
              <a:spcAft>
                <a:spcPts val="600"/>
              </a:spcAft>
            </a:pPr>
            <a:r>
              <a:rPr lang="en-GB" sz="1800" b="1" dirty="0">
                <a:effectLst/>
                <a:latin typeface="Times New Roman" panose="02020603050405020304" pitchFamily="18" charset="0"/>
                <a:ea typeface="Times New Roman" panose="02020603050405020304" pitchFamily="18" charset="0"/>
              </a:rPr>
              <a:t>Prime Number – </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0"/>
              </a:spcAft>
            </a:pPr>
            <a:r>
              <a:rPr lang="en-GB" sz="1800" dirty="0">
                <a:effectLst/>
                <a:latin typeface="Times New Roman" panose="02020603050405020304" pitchFamily="18" charset="0"/>
                <a:ea typeface="Times New Roman" panose="02020603050405020304" pitchFamily="18" charset="0"/>
              </a:rPr>
              <a:t>Any number that has exactly two distinct factors is known as prime number. In other words, any number which is divisible by 1 and itself only is known as a prime number. For example –: 2 is a prime number, because 2 is divisible by 1 and 2 only (two distinct factors only). </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GB" sz="1800" dirty="0">
                <a:effectLst/>
                <a:latin typeface="Times New Roman" panose="02020603050405020304" pitchFamily="18" charset="0"/>
                <a:ea typeface="Times New Roman" panose="02020603050405020304" pitchFamily="18" charset="0"/>
              </a:rPr>
              <a:t>Lowest Prime Number </a:t>
            </a:r>
            <a:r>
              <a:rPr lang="en-GB"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en-GB" sz="1800" dirty="0">
                <a:effectLst/>
                <a:latin typeface="Times New Roman" panose="02020603050405020304" pitchFamily="18" charset="0"/>
                <a:ea typeface="Times New Roman" panose="02020603050405020304" pitchFamily="18" charset="0"/>
              </a:rPr>
              <a:t> 2</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600"/>
              </a:spcAft>
            </a:pPr>
            <a:r>
              <a:rPr lang="en-GB" sz="1800" b="1" dirty="0">
                <a:effectLst/>
                <a:latin typeface="Times New Roman" panose="02020603050405020304" pitchFamily="18" charset="0"/>
                <a:ea typeface="Times New Roman" panose="02020603050405020304" pitchFamily="18" charset="0"/>
              </a:rPr>
              <a:t>Composite Number – </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GB" sz="1800" dirty="0">
                <a:solidFill>
                  <a:srgbClr val="000000"/>
                </a:solidFill>
                <a:effectLst/>
                <a:latin typeface="Times New Roman" panose="02020603050405020304" pitchFamily="18" charset="0"/>
                <a:ea typeface="Times New Roman" panose="02020603050405020304" pitchFamily="18" charset="0"/>
              </a:rPr>
              <a:t>Composite numbers are all the natural numbers </a:t>
            </a:r>
            <a:r>
              <a:rPr lang="en-GB" sz="1800" dirty="0">
                <a:effectLst/>
                <a:latin typeface="Times New Roman" panose="02020603050405020304" pitchFamily="18" charset="0"/>
                <a:ea typeface="Times New Roman" panose="02020603050405020304" pitchFamily="18" charset="0"/>
              </a:rPr>
              <a:t>which are greater than one and are not prime numbers. In other words, composite numbers are those numbers which will have at least one factor other than 1 and itself. Hence composite numbers will have at least 3 factors. </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600"/>
              </a:spcAft>
            </a:pPr>
            <a:r>
              <a:rPr lang="en-GB" sz="1800" dirty="0">
                <a:effectLst/>
                <a:latin typeface="Times New Roman" panose="02020603050405020304" pitchFamily="18" charset="0"/>
                <a:ea typeface="Times New Roman" panose="02020603050405020304" pitchFamily="18" charset="0"/>
              </a:rPr>
              <a:t>Lowest composite number = 4.</a:t>
            </a:r>
            <a:endParaRPr lang="en-IN" sz="1800" dirty="0">
              <a:effectLst/>
              <a:latin typeface="Times New Roman" panose="02020603050405020304" pitchFamily="18" charset="0"/>
              <a:ea typeface="Times New Roman" panose="02020603050405020304" pitchFamily="18" charset="0"/>
            </a:endParaRPr>
          </a:p>
          <a:p>
            <a:pPr>
              <a:spcBef>
                <a:spcPts val="600"/>
              </a:spcBef>
              <a:spcAft>
                <a:spcPts val="0"/>
              </a:spcAft>
            </a:pPr>
            <a:r>
              <a:rPr lang="en-GB" sz="2400" b="1" dirty="0">
                <a:effectLst/>
                <a:latin typeface="Times New Roman" panose="02020603050405020304" pitchFamily="18" charset="0"/>
                <a:ea typeface="Times New Roman" panose="02020603050405020304" pitchFamily="18" charset="0"/>
              </a:rPr>
              <a:t>1 is neither Prime number nor composite number.</a:t>
            </a:r>
            <a:endParaRPr lang="en-IN" sz="2400" b="1" dirty="0">
              <a:effectLst/>
              <a:latin typeface="Times New Roman" panose="02020603050405020304" pitchFamily="18" charset="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2935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1375</Words>
  <Application>Microsoft Office PowerPoint</Application>
  <PresentationFormat>On-screen Show (4:3)</PresentationFormat>
  <Paragraphs>121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Times New Roman</vt:lpstr>
      <vt:lpstr>Verdana</vt:lpstr>
      <vt:lpstr>Office Theme</vt:lpstr>
      <vt:lpstr> Number system - 1 </vt:lpstr>
      <vt:lpstr>PowerPoint Presentation</vt:lpstr>
      <vt:lpstr> Numbers</vt:lpstr>
      <vt:lpstr>Types of  Linear Arrangement </vt:lpstr>
      <vt:lpstr>PowerPoint Presentation</vt:lpstr>
      <vt:lpstr>PowerPoint Presentation</vt:lpstr>
      <vt:lpstr>Classificational of numbers</vt:lpstr>
      <vt:lpstr>Even and odd (Integers)</vt:lpstr>
      <vt:lpstr>Prime and Composite (Natural numbers)</vt:lpstr>
      <vt:lpstr>Divisibility rules</vt:lpstr>
      <vt:lpstr>Examples</vt:lpstr>
      <vt:lpstr>Divisibility rules</vt:lpstr>
      <vt:lpstr>PowerPoint Presentation</vt:lpstr>
      <vt:lpstr>Divisibility rules</vt:lpstr>
      <vt:lpstr>Divisibility rules</vt:lpstr>
      <vt:lpstr>Generalised rule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72</cp:revision>
  <dcterms:created xsi:type="dcterms:W3CDTF">2006-08-16T00:00:00Z</dcterms:created>
  <dcterms:modified xsi:type="dcterms:W3CDTF">2020-07-29T17:28:20Z</dcterms:modified>
</cp:coreProperties>
</file>