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4" r:id="rId5"/>
    <p:sldId id="287" r:id="rId6"/>
    <p:sldId id="284" r:id="rId7"/>
    <p:sldId id="262" r:id="rId8"/>
    <p:sldId id="272" r:id="rId9"/>
    <p:sldId id="263" r:id="rId10"/>
    <p:sldId id="277" r:id="rId11"/>
    <p:sldId id="286" r:id="rId12"/>
    <p:sldId id="281"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EEBA"/>
    <a:srgbClr val="2823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221" autoAdjust="0"/>
    <p:restoredTop sz="94660"/>
  </p:normalViewPr>
  <p:slideViewPr>
    <p:cSldViewPr snapToGrid="0">
      <p:cViewPr varScale="1">
        <p:scale>
          <a:sx n="61" d="100"/>
          <a:sy n="61" d="100"/>
        </p:scale>
        <p:origin x="7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CE17339-D7CA-4046-AD66-5D1891702F0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E61CE6-0340-418D-AE9D-61795C68DC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17339-D7CA-4046-AD66-5D1891702F0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61CE6-0340-418D-AE9D-61795C68DC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GI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67640" y="147955"/>
            <a:ext cx="3638550" cy="472440"/>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Arial" panose="020B0604020202020204" pitchFamily="34" charset="0"/>
                <a:cs typeface="Arial" panose="020B0604020202020204" pitchFamily="34" charset="0"/>
              </a:rPr>
              <a:t>MOOCS BASED SEMINAR</a:t>
            </a:r>
            <a:endParaRPr lang="en-US" altLang="zh-CN" b="1">
              <a:solidFill>
                <a:schemeClr val="tx1"/>
              </a:solidFill>
              <a:latin typeface="Arial" panose="020B0604020202020204" pitchFamily="34" charset="0"/>
              <a:cs typeface="Arial" panose="020B0604020202020204" pitchFamily="34" charset="0"/>
            </a:endParaRPr>
          </a:p>
        </p:txBody>
      </p:sp>
      <p:sp>
        <p:nvSpPr>
          <p:cNvPr id="11" name="文本框 10"/>
          <p:cNvSpPr txBox="1"/>
          <p:nvPr/>
        </p:nvSpPr>
        <p:spPr>
          <a:xfrm>
            <a:off x="853440" y="1318260"/>
            <a:ext cx="10485755" cy="2306955"/>
          </a:xfrm>
          <a:prstGeom prst="rect">
            <a:avLst/>
          </a:prstGeom>
          <a:noFill/>
        </p:spPr>
        <p:txBody>
          <a:bodyPr wrap="square" rtlCol="0">
            <a:spAutoFit/>
          </a:bodyPr>
          <a:lstStyle/>
          <a:p>
            <a:pPr algn="ctr"/>
            <a:r>
              <a:rPr lang="en-US" altLang="zh-CN" sz="7200" b="1" dirty="0">
                <a:solidFill>
                  <a:srgbClr val="6DEEBA"/>
                </a:solidFill>
                <a:latin typeface="Calibri" panose="020F0502020204030204" pitchFamily="34" charset="0"/>
                <a:ea typeface="张海山锐线体2.0" panose="02000000000000000000" pitchFamily="2" charset="-122"/>
              </a:rPr>
              <a:t>Deep Neural Networks with PyTorch</a:t>
            </a:r>
            <a:endParaRPr lang="en-US" altLang="zh-CN" sz="7200" b="1" dirty="0">
              <a:solidFill>
                <a:srgbClr val="6DEEBA"/>
              </a:solidFill>
              <a:latin typeface="Calibri" panose="020F0502020204030204" pitchFamily="34" charset="0"/>
              <a:ea typeface="张海山锐线体2.0" panose="02000000000000000000" pitchFamily="2" charset="-122"/>
            </a:endParaRPr>
          </a:p>
        </p:txBody>
      </p:sp>
      <p:grpSp>
        <p:nvGrpSpPr>
          <p:cNvPr id="4" name="Group 3"/>
          <p:cNvGrpSpPr/>
          <p:nvPr/>
        </p:nvGrpSpPr>
        <p:grpSpPr>
          <a:xfrm>
            <a:off x="167005" y="4847590"/>
            <a:ext cx="5892800" cy="1875155"/>
            <a:chOff x="263" y="7634"/>
            <a:chExt cx="9280" cy="2953"/>
          </a:xfrm>
        </p:grpSpPr>
        <p:sp>
          <p:nvSpPr>
            <p:cNvPr id="7" name="矩形: 圆角 2"/>
            <p:cNvSpPr/>
            <p:nvPr/>
          </p:nvSpPr>
          <p:spPr>
            <a:xfrm>
              <a:off x="263" y="7634"/>
              <a:ext cx="8830" cy="2953"/>
            </a:xfrm>
            <a:prstGeom prst="roundRect">
              <a:avLst>
                <a:gd name="adj" fmla="val 5151"/>
              </a:avLst>
            </a:prstGeom>
            <a:noFill/>
            <a:ln w="25400">
              <a:solidFill>
                <a:srgbClr val="6DEE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75" y="7861"/>
              <a:ext cx="8968" cy="2464"/>
            </a:xfrm>
            <a:prstGeom prst="rect">
              <a:avLst/>
            </a:prstGeom>
            <a:noFill/>
          </p:spPr>
          <p:txBody>
            <a:bodyPr wrap="square" rtlCol="0">
              <a:spAutoFit/>
              <a:scene3d>
                <a:camera prst="orthographicFront"/>
                <a:lightRig rig="threePt" dir="t"/>
              </a:scene3d>
              <a:sp3d contourW="12700"/>
            </a:bodyPr>
            <a:p>
              <a:pPr algn="l">
                <a:lnSpc>
                  <a:spcPct val="114000"/>
                </a:lnSpc>
              </a:pPr>
              <a:r>
                <a:rPr lang="en-US" altLang="zh-CN" sz="2800" dirty="0">
                  <a:solidFill>
                    <a:schemeClr val="bg1"/>
                  </a:solidFill>
                  <a:latin typeface="Calibri" panose="020F0502020204030204" pitchFamily="34" charset="0"/>
                  <a:ea typeface="+mj-ea"/>
                </a:rPr>
                <a:t>Presented By : Deepankar Sharma</a:t>
              </a:r>
              <a:endParaRPr lang="en-US" altLang="zh-CN" sz="2800" dirty="0">
                <a:solidFill>
                  <a:schemeClr val="bg1"/>
                </a:solidFill>
                <a:latin typeface="Calibri" panose="020F0502020204030204" pitchFamily="34" charset="0"/>
                <a:ea typeface="+mj-ea"/>
              </a:endParaRPr>
            </a:p>
            <a:p>
              <a:pPr algn="l">
                <a:lnSpc>
                  <a:spcPct val="114000"/>
                </a:lnSpc>
              </a:pPr>
              <a:r>
                <a:rPr lang="en-US" altLang="zh-CN" sz="2800" dirty="0">
                  <a:solidFill>
                    <a:schemeClr val="bg1"/>
                  </a:solidFill>
                  <a:latin typeface="Calibri" panose="020F0502020204030204" pitchFamily="34" charset="0"/>
                  <a:ea typeface="+mj-ea"/>
                </a:rPr>
                <a:t>Course: BCA-5th</a:t>
              </a:r>
              <a:endParaRPr lang="en-US" altLang="zh-CN" sz="2800" dirty="0">
                <a:solidFill>
                  <a:schemeClr val="bg1"/>
                </a:solidFill>
                <a:latin typeface="Calibri" panose="020F0502020204030204" pitchFamily="34" charset="0"/>
                <a:ea typeface="+mj-ea"/>
              </a:endParaRPr>
            </a:p>
            <a:p>
              <a:pPr algn="l">
                <a:lnSpc>
                  <a:spcPct val="114000"/>
                </a:lnSpc>
              </a:pPr>
              <a:r>
                <a:rPr lang="en-US" altLang="zh-CN" sz="2800" dirty="0">
                  <a:solidFill>
                    <a:schemeClr val="bg1"/>
                  </a:solidFill>
                  <a:latin typeface="Calibri" panose="020F0502020204030204" pitchFamily="34" charset="0"/>
                  <a:ea typeface="+mj-ea"/>
                </a:rPr>
                <a:t>University Roll No: 2092014</a:t>
              </a:r>
              <a:endParaRPr lang="en-US" altLang="zh-CN" sz="2800" dirty="0">
                <a:solidFill>
                  <a:schemeClr val="bg1"/>
                </a:solidFill>
                <a:latin typeface="Calibri" panose="020F0502020204030204" pitchFamily="34" charset="0"/>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73483" t="70798" r="18038" b="6291"/>
          <a:stretch>
            <a:fillRect/>
          </a:stretch>
        </p:blipFill>
        <p:spPr>
          <a:xfrm>
            <a:off x="733571" y="274277"/>
            <a:ext cx="932925" cy="1517557"/>
          </a:xfrm>
          <a:prstGeom prst="rect">
            <a:avLst/>
          </a:prstGeom>
        </p:spPr>
      </p:pic>
      <p:sp>
        <p:nvSpPr>
          <p:cNvPr id="20" name="文本框 19"/>
          <p:cNvSpPr txBox="1"/>
          <p:nvPr/>
        </p:nvSpPr>
        <p:spPr>
          <a:xfrm>
            <a:off x="2045179" y="558833"/>
            <a:ext cx="1075690"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Loss</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pic>
        <p:nvPicPr>
          <p:cNvPr id="102" name="Picture 101"/>
          <p:cNvPicPr/>
          <p:nvPr/>
        </p:nvPicPr>
        <p:blipFill>
          <a:blip r:embed="rId2"/>
          <a:stretch>
            <a:fillRect/>
          </a:stretch>
        </p:blipFill>
        <p:spPr>
          <a:xfrm>
            <a:off x="1520825" y="2165350"/>
            <a:ext cx="8048625" cy="3841115"/>
          </a:xfrm>
          <a:prstGeom prst="rect">
            <a:avLst/>
          </a:prstGeom>
          <a:noFill/>
          <a:ln w="9525">
            <a:noFill/>
          </a:ln>
        </p:spPr>
      </p:pic>
      <p:pic>
        <p:nvPicPr>
          <p:cNvPr id="103" name="Picture 102"/>
          <p:cNvPicPr/>
          <p:nvPr/>
        </p:nvPicPr>
        <p:blipFill>
          <a:blip r:embed="rId3"/>
          <a:stretch>
            <a:fillRect/>
          </a:stretch>
        </p:blipFill>
        <p:spPr>
          <a:xfrm>
            <a:off x="7608570" y="558800"/>
            <a:ext cx="4301490" cy="1152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strVal val="#ppt_w+.3"/>
                                          </p:val>
                                        </p:tav>
                                        <p:tav tm="100000">
                                          <p:val>
                                            <p:strVal val="#ppt_w"/>
                                          </p:val>
                                        </p:tav>
                                      </p:tavLst>
                                    </p:anim>
                                    <p:anim calcmode="lin" valueType="num">
                                      <p:cBhvr>
                                        <p:cTn id="12" dur="1000" fill="hold"/>
                                        <p:tgtEl>
                                          <p:spTgt spid="20"/>
                                        </p:tgtEl>
                                        <p:attrNameLst>
                                          <p:attrName>ppt_h</p:attrName>
                                        </p:attrNameLst>
                                      </p:cBhvr>
                                      <p:tavLst>
                                        <p:tav tm="0">
                                          <p:val>
                                            <p:strVal val="#ppt_h"/>
                                          </p:val>
                                        </p:tav>
                                        <p:tav tm="100000">
                                          <p:val>
                                            <p:strVal val="#ppt_h"/>
                                          </p:val>
                                        </p:tav>
                                      </p:tavLst>
                                    </p:anim>
                                    <p:animEffect transition="in" filter="fade">
                                      <p:cBhvr>
                                        <p:cTn id="1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73483" t="70798" r="18038" b="6291"/>
          <a:stretch>
            <a:fillRect/>
          </a:stretch>
        </p:blipFill>
        <p:spPr>
          <a:xfrm>
            <a:off x="733571" y="274277"/>
            <a:ext cx="932925" cy="1517557"/>
          </a:xfrm>
          <a:prstGeom prst="rect">
            <a:avLst/>
          </a:prstGeom>
        </p:spPr>
      </p:pic>
      <p:sp>
        <p:nvSpPr>
          <p:cNvPr id="35" name="Freeform 124"/>
          <p:cNvSpPr>
            <a:spLocks noEditPoints="1"/>
          </p:cNvSpPr>
          <p:nvPr/>
        </p:nvSpPr>
        <p:spPr bwMode="auto">
          <a:xfrm>
            <a:off x="2482215" y="2241550"/>
            <a:ext cx="3507740" cy="3203575"/>
          </a:xfrm>
          <a:custGeom>
            <a:avLst/>
            <a:gdLst>
              <a:gd name="T0" fmla="*/ 41 w 186"/>
              <a:gd name="T1" fmla="*/ 125 h 185"/>
              <a:gd name="T2" fmla="*/ 45 w 186"/>
              <a:gd name="T3" fmla="*/ 121 h 185"/>
              <a:gd name="T4" fmla="*/ 46 w 186"/>
              <a:gd name="T5" fmla="*/ 118 h 185"/>
              <a:gd name="T6" fmla="*/ 42 w 186"/>
              <a:gd name="T7" fmla="*/ 114 h 185"/>
              <a:gd name="T8" fmla="*/ 39 w 186"/>
              <a:gd name="T9" fmla="*/ 115 h 185"/>
              <a:gd name="T10" fmla="*/ 35 w 186"/>
              <a:gd name="T11" fmla="*/ 119 h 185"/>
              <a:gd name="T12" fmla="*/ 34 w 186"/>
              <a:gd name="T13" fmla="*/ 122 h 185"/>
              <a:gd name="T14" fmla="*/ 38 w 186"/>
              <a:gd name="T15" fmla="*/ 126 h 185"/>
              <a:gd name="T16" fmla="*/ 41 w 186"/>
              <a:gd name="T17" fmla="*/ 125 h 185"/>
              <a:gd name="T18" fmla="*/ 67 w 186"/>
              <a:gd name="T19" fmla="*/ 122 h 185"/>
              <a:gd name="T20" fmla="*/ 63 w 186"/>
              <a:gd name="T21" fmla="*/ 118 h 185"/>
              <a:gd name="T22" fmla="*/ 60 w 186"/>
              <a:gd name="T23" fmla="*/ 119 h 185"/>
              <a:gd name="T24" fmla="*/ 18 w 186"/>
              <a:gd name="T25" fmla="*/ 161 h 185"/>
              <a:gd name="T26" fmla="*/ 17 w 186"/>
              <a:gd name="T27" fmla="*/ 164 h 185"/>
              <a:gd name="T28" fmla="*/ 21 w 186"/>
              <a:gd name="T29" fmla="*/ 168 h 185"/>
              <a:gd name="T30" fmla="*/ 24 w 186"/>
              <a:gd name="T31" fmla="*/ 167 h 185"/>
              <a:gd name="T32" fmla="*/ 66 w 186"/>
              <a:gd name="T33" fmla="*/ 125 h 185"/>
              <a:gd name="T34" fmla="*/ 67 w 186"/>
              <a:gd name="T35" fmla="*/ 122 h 185"/>
              <a:gd name="T36" fmla="*/ 186 w 186"/>
              <a:gd name="T37" fmla="*/ 4 h 185"/>
              <a:gd name="T38" fmla="*/ 181 w 186"/>
              <a:gd name="T39" fmla="*/ 0 h 185"/>
              <a:gd name="T40" fmla="*/ 180 w 186"/>
              <a:gd name="T41" fmla="*/ 0 h 185"/>
              <a:gd name="T42" fmla="*/ 180 w 186"/>
              <a:gd name="T43" fmla="*/ 0 h 185"/>
              <a:gd name="T44" fmla="*/ 3 w 186"/>
              <a:gd name="T45" fmla="*/ 76 h 185"/>
              <a:gd name="T46" fmla="*/ 2 w 186"/>
              <a:gd name="T47" fmla="*/ 76 h 185"/>
              <a:gd name="T48" fmla="*/ 2 w 186"/>
              <a:gd name="T49" fmla="*/ 76 h 185"/>
              <a:gd name="T50" fmla="*/ 2 w 186"/>
              <a:gd name="T51" fmla="*/ 76 h 185"/>
              <a:gd name="T52" fmla="*/ 0 w 186"/>
              <a:gd name="T53" fmla="*/ 80 h 185"/>
              <a:gd name="T54" fmla="*/ 3 w 186"/>
              <a:gd name="T55" fmla="*/ 84 h 185"/>
              <a:gd name="T56" fmla="*/ 3 w 186"/>
              <a:gd name="T57" fmla="*/ 84 h 185"/>
              <a:gd name="T58" fmla="*/ 73 w 186"/>
              <a:gd name="T59" fmla="*/ 113 h 185"/>
              <a:gd name="T60" fmla="*/ 101 w 186"/>
              <a:gd name="T61" fmla="*/ 182 h 185"/>
              <a:gd name="T62" fmla="*/ 101 w 186"/>
              <a:gd name="T63" fmla="*/ 182 h 185"/>
              <a:gd name="T64" fmla="*/ 105 w 186"/>
              <a:gd name="T65" fmla="*/ 185 h 185"/>
              <a:gd name="T66" fmla="*/ 109 w 186"/>
              <a:gd name="T67" fmla="*/ 183 h 185"/>
              <a:gd name="T68" fmla="*/ 109 w 186"/>
              <a:gd name="T69" fmla="*/ 183 h 185"/>
              <a:gd name="T70" fmla="*/ 109 w 186"/>
              <a:gd name="T71" fmla="*/ 183 h 185"/>
              <a:gd name="T72" fmla="*/ 109 w 186"/>
              <a:gd name="T73" fmla="*/ 183 h 185"/>
              <a:gd name="T74" fmla="*/ 185 w 186"/>
              <a:gd name="T75" fmla="*/ 6 h 185"/>
              <a:gd name="T76" fmla="*/ 185 w 186"/>
              <a:gd name="T77" fmla="*/ 6 h 185"/>
              <a:gd name="T78" fmla="*/ 186 w 186"/>
              <a:gd name="T79" fmla="*/ 4 h 185"/>
              <a:gd name="T80" fmla="*/ 15 w 186"/>
              <a:gd name="T81" fmla="*/ 80 h 185"/>
              <a:gd name="T82" fmla="*/ 163 w 186"/>
              <a:gd name="T83" fmla="*/ 16 h 185"/>
              <a:gd name="T84" fmla="*/ 75 w 186"/>
              <a:gd name="T85" fmla="*/ 104 h 185"/>
              <a:gd name="T86" fmla="*/ 15 w 186"/>
              <a:gd name="T87" fmla="*/ 80 h 185"/>
              <a:gd name="T88" fmla="*/ 105 w 186"/>
              <a:gd name="T89" fmla="*/ 170 h 185"/>
              <a:gd name="T90" fmla="*/ 81 w 186"/>
              <a:gd name="T91" fmla="*/ 110 h 185"/>
              <a:gd name="T92" fmla="*/ 169 w 186"/>
              <a:gd name="T93" fmla="*/ 22 h 185"/>
              <a:gd name="T94" fmla="*/ 105 w 186"/>
              <a:gd name="T95" fmla="*/ 170 h 185"/>
              <a:gd name="T96" fmla="*/ 67 w 186"/>
              <a:gd name="T97" fmla="*/ 139 h 185"/>
              <a:gd name="T98" fmla="*/ 64 w 186"/>
              <a:gd name="T99" fmla="*/ 140 h 185"/>
              <a:gd name="T100" fmla="*/ 52 w 186"/>
              <a:gd name="T101" fmla="*/ 153 h 185"/>
              <a:gd name="T102" fmla="*/ 51 w 186"/>
              <a:gd name="T103" fmla="*/ 156 h 185"/>
              <a:gd name="T104" fmla="*/ 55 w 186"/>
              <a:gd name="T105" fmla="*/ 160 h 185"/>
              <a:gd name="T106" fmla="*/ 58 w 186"/>
              <a:gd name="T107" fmla="*/ 159 h 185"/>
              <a:gd name="T108" fmla="*/ 70 w 186"/>
              <a:gd name="T109" fmla="*/ 146 h 185"/>
              <a:gd name="T110" fmla="*/ 72 w 186"/>
              <a:gd name="T111" fmla="*/ 143 h 185"/>
              <a:gd name="T112" fmla="*/ 67 w 186"/>
              <a:gd name="T113" fmla="*/ 13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6" h="185">
                <a:moveTo>
                  <a:pt x="41" y="125"/>
                </a:moveTo>
                <a:cubicBezTo>
                  <a:pt x="45" y="121"/>
                  <a:pt x="45" y="121"/>
                  <a:pt x="45" y="121"/>
                </a:cubicBezTo>
                <a:cubicBezTo>
                  <a:pt x="46" y="120"/>
                  <a:pt x="46" y="119"/>
                  <a:pt x="46" y="118"/>
                </a:cubicBezTo>
                <a:cubicBezTo>
                  <a:pt x="46" y="116"/>
                  <a:pt x="44" y="114"/>
                  <a:pt x="42" y="114"/>
                </a:cubicBezTo>
                <a:cubicBezTo>
                  <a:pt x="41" y="114"/>
                  <a:pt x="40" y="114"/>
                  <a:pt x="39" y="115"/>
                </a:cubicBezTo>
                <a:cubicBezTo>
                  <a:pt x="35" y="119"/>
                  <a:pt x="35" y="119"/>
                  <a:pt x="35" y="119"/>
                </a:cubicBezTo>
                <a:cubicBezTo>
                  <a:pt x="34" y="120"/>
                  <a:pt x="34" y="121"/>
                  <a:pt x="34" y="122"/>
                </a:cubicBezTo>
                <a:cubicBezTo>
                  <a:pt x="34" y="124"/>
                  <a:pt x="36" y="126"/>
                  <a:pt x="38" y="126"/>
                </a:cubicBezTo>
                <a:cubicBezTo>
                  <a:pt x="39" y="126"/>
                  <a:pt x="40" y="126"/>
                  <a:pt x="41" y="125"/>
                </a:cubicBezTo>
                <a:close/>
                <a:moveTo>
                  <a:pt x="67" y="122"/>
                </a:moveTo>
                <a:cubicBezTo>
                  <a:pt x="67" y="120"/>
                  <a:pt x="66" y="118"/>
                  <a:pt x="63" y="118"/>
                </a:cubicBezTo>
                <a:cubicBezTo>
                  <a:pt x="62" y="118"/>
                  <a:pt x="61" y="118"/>
                  <a:pt x="60" y="119"/>
                </a:cubicBezTo>
                <a:cubicBezTo>
                  <a:pt x="18" y="161"/>
                  <a:pt x="18" y="161"/>
                  <a:pt x="18" y="161"/>
                </a:cubicBezTo>
                <a:cubicBezTo>
                  <a:pt x="17" y="162"/>
                  <a:pt x="17" y="163"/>
                  <a:pt x="17" y="164"/>
                </a:cubicBezTo>
                <a:cubicBezTo>
                  <a:pt x="17" y="167"/>
                  <a:pt x="19" y="168"/>
                  <a:pt x="21" y="168"/>
                </a:cubicBezTo>
                <a:cubicBezTo>
                  <a:pt x="22" y="168"/>
                  <a:pt x="23" y="168"/>
                  <a:pt x="24" y="167"/>
                </a:cubicBezTo>
                <a:cubicBezTo>
                  <a:pt x="66" y="125"/>
                  <a:pt x="66" y="125"/>
                  <a:pt x="66" y="125"/>
                </a:cubicBezTo>
                <a:cubicBezTo>
                  <a:pt x="67" y="124"/>
                  <a:pt x="67" y="123"/>
                  <a:pt x="67" y="122"/>
                </a:cubicBezTo>
                <a:close/>
                <a:moveTo>
                  <a:pt x="186" y="4"/>
                </a:moveTo>
                <a:cubicBezTo>
                  <a:pt x="186" y="2"/>
                  <a:pt x="184" y="0"/>
                  <a:pt x="181" y="0"/>
                </a:cubicBezTo>
                <a:cubicBezTo>
                  <a:pt x="181" y="0"/>
                  <a:pt x="180" y="0"/>
                  <a:pt x="180" y="0"/>
                </a:cubicBezTo>
                <a:cubicBezTo>
                  <a:pt x="180" y="0"/>
                  <a:pt x="180" y="0"/>
                  <a:pt x="180" y="0"/>
                </a:cubicBezTo>
                <a:cubicBezTo>
                  <a:pt x="3" y="76"/>
                  <a:pt x="3" y="76"/>
                  <a:pt x="3" y="76"/>
                </a:cubicBezTo>
                <a:cubicBezTo>
                  <a:pt x="3" y="76"/>
                  <a:pt x="3" y="76"/>
                  <a:pt x="2" y="76"/>
                </a:cubicBezTo>
                <a:cubicBezTo>
                  <a:pt x="2" y="76"/>
                  <a:pt x="2" y="76"/>
                  <a:pt x="2" y="76"/>
                </a:cubicBezTo>
                <a:cubicBezTo>
                  <a:pt x="2" y="76"/>
                  <a:pt x="2" y="76"/>
                  <a:pt x="2" y="76"/>
                </a:cubicBezTo>
                <a:cubicBezTo>
                  <a:pt x="1" y="77"/>
                  <a:pt x="0" y="78"/>
                  <a:pt x="0" y="80"/>
                </a:cubicBezTo>
                <a:cubicBezTo>
                  <a:pt x="0" y="82"/>
                  <a:pt x="1" y="83"/>
                  <a:pt x="3" y="84"/>
                </a:cubicBezTo>
                <a:cubicBezTo>
                  <a:pt x="3" y="84"/>
                  <a:pt x="3" y="84"/>
                  <a:pt x="3" y="84"/>
                </a:cubicBezTo>
                <a:cubicBezTo>
                  <a:pt x="73" y="113"/>
                  <a:pt x="73" y="113"/>
                  <a:pt x="73" y="113"/>
                </a:cubicBezTo>
                <a:cubicBezTo>
                  <a:pt x="101" y="182"/>
                  <a:pt x="101" y="182"/>
                  <a:pt x="101" y="182"/>
                </a:cubicBezTo>
                <a:cubicBezTo>
                  <a:pt x="101" y="182"/>
                  <a:pt x="101" y="182"/>
                  <a:pt x="101" y="182"/>
                </a:cubicBezTo>
                <a:cubicBezTo>
                  <a:pt x="102" y="184"/>
                  <a:pt x="103" y="185"/>
                  <a:pt x="105" y="185"/>
                </a:cubicBezTo>
                <a:cubicBezTo>
                  <a:pt x="107" y="185"/>
                  <a:pt x="109" y="184"/>
                  <a:pt x="109" y="183"/>
                </a:cubicBezTo>
                <a:cubicBezTo>
                  <a:pt x="109" y="183"/>
                  <a:pt x="109" y="183"/>
                  <a:pt x="109" y="183"/>
                </a:cubicBezTo>
                <a:cubicBezTo>
                  <a:pt x="109" y="183"/>
                  <a:pt x="109" y="183"/>
                  <a:pt x="109" y="183"/>
                </a:cubicBezTo>
                <a:cubicBezTo>
                  <a:pt x="109" y="183"/>
                  <a:pt x="109" y="183"/>
                  <a:pt x="109" y="183"/>
                </a:cubicBezTo>
                <a:cubicBezTo>
                  <a:pt x="185" y="6"/>
                  <a:pt x="185" y="6"/>
                  <a:pt x="185" y="6"/>
                </a:cubicBezTo>
                <a:cubicBezTo>
                  <a:pt x="185" y="6"/>
                  <a:pt x="185" y="6"/>
                  <a:pt x="185" y="6"/>
                </a:cubicBezTo>
                <a:cubicBezTo>
                  <a:pt x="185" y="5"/>
                  <a:pt x="186" y="5"/>
                  <a:pt x="186" y="4"/>
                </a:cubicBezTo>
                <a:close/>
                <a:moveTo>
                  <a:pt x="15" y="80"/>
                </a:moveTo>
                <a:cubicBezTo>
                  <a:pt x="163" y="16"/>
                  <a:pt x="163" y="16"/>
                  <a:pt x="163" y="16"/>
                </a:cubicBezTo>
                <a:cubicBezTo>
                  <a:pt x="75" y="104"/>
                  <a:pt x="75" y="104"/>
                  <a:pt x="75" y="104"/>
                </a:cubicBezTo>
                <a:lnTo>
                  <a:pt x="15" y="80"/>
                </a:lnTo>
                <a:close/>
                <a:moveTo>
                  <a:pt x="105" y="170"/>
                </a:moveTo>
                <a:cubicBezTo>
                  <a:pt x="81" y="110"/>
                  <a:pt x="81" y="110"/>
                  <a:pt x="81" y="110"/>
                </a:cubicBezTo>
                <a:cubicBezTo>
                  <a:pt x="169" y="22"/>
                  <a:pt x="169" y="22"/>
                  <a:pt x="169" y="22"/>
                </a:cubicBezTo>
                <a:lnTo>
                  <a:pt x="105" y="170"/>
                </a:lnTo>
                <a:close/>
                <a:moveTo>
                  <a:pt x="67" y="139"/>
                </a:moveTo>
                <a:cubicBezTo>
                  <a:pt x="66" y="139"/>
                  <a:pt x="65" y="139"/>
                  <a:pt x="64" y="140"/>
                </a:cubicBezTo>
                <a:cubicBezTo>
                  <a:pt x="52" y="153"/>
                  <a:pt x="52" y="153"/>
                  <a:pt x="52" y="153"/>
                </a:cubicBezTo>
                <a:cubicBezTo>
                  <a:pt x="51" y="154"/>
                  <a:pt x="51" y="155"/>
                  <a:pt x="51" y="156"/>
                </a:cubicBezTo>
                <a:cubicBezTo>
                  <a:pt x="51" y="158"/>
                  <a:pt x="52" y="160"/>
                  <a:pt x="55" y="160"/>
                </a:cubicBezTo>
                <a:cubicBezTo>
                  <a:pt x="56" y="160"/>
                  <a:pt x="57" y="160"/>
                  <a:pt x="58" y="159"/>
                </a:cubicBezTo>
                <a:cubicBezTo>
                  <a:pt x="70" y="146"/>
                  <a:pt x="70" y="146"/>
                  <a:pt x="70" y="146"/>
                </a:cubicBezTo>
                <a:cubicBezTo>
                  <a:pt x="71" y="145"/>
                  <a:pt x="72" y="144"/>
                  <a:pt x="72" y="143"/>
                </a:cubicBezTo>
                <a:cubicBezTo>
                  <a:pt x="72" y="141"/>
                  <a:pt x="70" y="139"/>
                  <a:pt x="67" y="139"/>
                </a:cubicBezTo>
                <a:close/>
              </a:path>
            </a:pathLst>
          </a:custGeom>
          <a:solidFill>
            <a:srgbClr val="6DEEBA"/>
          </a:solidFill>
          <a:ln>
            <a:noFill/>
          </a:ln>
        </p:spPr>
        <p:txBody>
          <a:bodyPr vert="horz" wrap="square" lIns="91440" tIns="45720" rIns="91440" bIns="45720" numCol="1" anchor="t" anchorCtr="0" compatLnSpc="1"/>
          <a:lstStyle/>
          <a:p>
            <a:endParaRPr lang="en-US" sz="1335"/>
          </a:p>
        </p:txBody>
      </p:sp>
      <p:sp>
        <p:nvSpPr>
          <p:cNvPr id="56" name="文本框 55"/>
          <p:cNvSpPr txBox="1"/>
          <p:nvPr/>
        </p:nvSpPr>
        <p:spPr>
          <a:xfrm>
            <a:off x="2045179" y="558833"/>
            <a:ext cx="2172335"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Feedback</a:t>
            </a:r>
            <a:endParaRPr lang="zh-CN" altLang="en-US" sz="4000" b="1" dirty="0">
              <a:solidFill>
                <a:srgbClr val="6DEEBA"/>
              </a:solidFill>
              <a:latin typeface="Calibri" panose="020F0502020204030204" pitchFamily="34" charset="0"/>
              <a:ea typeface="张海山锐线体2.0" panose="02000000000000000000" pitchFamily="2" charset="-122"/>
            </a:endParaRPr>
          </a:p>
        </p:txBody>
      </p:sp>
      <p:sp>
        <p:nvSpPr>
          <p:cNvPr id="3" name="Text Box 2"/>
          <p:cNvSpPr txBox="1"/>
          <p:nvPr/>
        </p:nvSpPr>
        <p:spPr>
          <a:xfrm>
            <a:off x="7049135" y="720090"/>
            <a:ext cx="3391535" cy="6247130"/>
          </a:xfrm>
          <a:prstGeom prst="rect">
            <a:avLst/>
          </a:prstGeom>
          <a:noFill/>
        </p:spPr>
        <p:txBody>
          <a:bodyPr wrap="square" rtlCol="0">
            <a:spAutoFit/>
          </a:bodyPr>
          <a:p>
            <a:r>
              <a:rPr lang="en-US" sz="40000" b="1" dirty="0">
                <a:solidFill>
                  <a:srgbClr val="6DEEBA"/>
                </a:solidFill>
                <a:latin typeface="Calibri" panose="020F0502020204030204" pitchFamily="34" charset="0"/>
                <a:ea typeface="张海山锐线体2.0" panose="02000000000000000000" pitchFamily="2" charset="-122"/>
                <a:sym typeface="+mn-ea"/>
              </a:rPr>
              <a:t>?</a:t>
            </a:r>
            <a:endParaRPr lang="en-US" sz="40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p:cTn id="11" dur="1000" fill="hold"/>
                                        <p:tgtEl>
                                          <p:spTgt spid="56"/>
                                        </p:tgtEl>
                                        <p:attrNameLst>
                                          <p:attrName>ppt_w</p:attrName>
                                        </p:attrNameLst>
                                      </p:cBhvr>
                                      <p:tavLst>
                                        <p:tav tm="0">
                                          <p:val>
                                            <p:strVal val="#ppt_w+.3"/>
                                          </p:val>
                                        </p:tav>
                                        <p:tav tm="100000">
                                          <p:val>
                                            <p:strVal val="#ppt_w"/>
                                          </p:val>
                                        </p:tav>
                                      </p:tavLst>
                                    </p:anim>
                                    <p:anim calcmode="lin" valueType="num">
                                      <p:cBhvr>
                                        <p:cTn id="12" dur="1000" fill="hold"/>
                                        <p:tgtEl>
                                          <p:spTgt spid="56"/>
                                        </p:tgtEl>
                                        <p:attrNameLst>
                                          <p:attrName>ppt_h</p:attrName>
                                        </p:attrNameLst>
                                      </p:cBhvr>
                                      <p:tavLst>
                                        <p:tav tm="0">
                                          <p:val>
                                            <p:strVal val="#ppt_h"/>
                                          </p:val>
                                        </p:tav>
                                        <p:tav tm="100000">
                                          <p:val>
                                            <p:strVal val="#ppt_h"/>
                                          </p:val>
                                        </p:tav>
                                      </p:tavLst>
                                    </p:anim>
                                    <p:animEffect transition="in" filter="fade">
                                      <p:cBhvr>
                                        <p:cTn id="13"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34594" t="7887" r="52631" b="70329"/>
          <a:stretch>
            <a:fillRect/>
          </a:stretch>
        </p:blipFill>
        <p:spPr>
          <a:xfrm>
            <a:off x="4104381" y="677359"/>
            <a:ext cx="3873983" cy="3976831"/>
          </a:xfrm>
          <a:prstGeom prst="rect">
            <a:avLst/>
          </a:prstGeom>
        </p:spPr>
      </p:pic>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505540" y="4681198"/>
            <a:ext cx="720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13" name="文本框 12"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302575" y="4831366"/>
            <a:ext cx="5605929" cy="922020"/>
          </a:xfrm>
          <a:prstGeom prst="rect">
            <a:avLst/>
          </a:prstGeom>
          <a:noFill/>
        </p:spPr>
        <p:txBody>
          <a:bodyPr wrap="square" rtlCol="0">
            <a:spAutoFit/>
          </a:bodyPr>
          <a:lstStyle/>
          <a:p>
            <a:pPr algn="ctr"/>
            <a:r>
              <a:rPr lang="en-US" altLang="zh-CN" sz="5400" b="1" dirty="0" smtClean="0">
                <a:solidFill>
                  <a:srgbClr val="6DEEBA"/>
                </a:solidFill>
                <a:latin typeface="Calibri" panose="020F0502020204030204" pitchFamily="34" charset="0"/>
                <a:ea typeface="方正兰亭超细黑简体" panose="02000000000000000000" pitchFamily="2" charset="-122"/>
                <a:cs typeface="Aharoni" panose="02010803020104030203" pitchFamily="2" charset="-79"/>
              </a:rPr>
              <a:t>THANK  YOU </a:t>
            </a:r>
            <a:endParaRPr lang="zh-CN" altLang="en-US" sz="5400" b="1" dirty="0">
              <a:solidFill>
                <a:srgbClr val="6DEEBA"/>
              </a:solidFill>
              <a:latin typeface="Calibri" panose="020F0502020204030204" pitchFamily="34" charset="0"/>
              <a:ea typeface="方正兰亭超细黑简体" panose="02000000000000000000" pitchFamily="2" charset="-122"/>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750" fill="hold"/>
                                        <p:tgtEl>
                                          <p:spTgt spid="13"/>
                                        </p:tgtEl>
                                        <p:attrNameLst>
                                          <p:attrName>ppt_w</p:attrName>
                                        </p:attrNameLst>
                                      </p:cBhvr>
                                      <p:tavLst>
                                        <p:tav tm="0">
                                          <p:val>
                                            <p:fltVal val="0"/>
                                          </p:val>
                                        </p:tav>
                                        <p:tav tm="100000">
                                          <p:val>
                                            <p:strVal val="#ppt_w"/>
                                          </p:val>
                                        </p:tav>
                                      </p:tavLst>
                                    </p:anim>
                                    <p:anim calcmode="lin" valueType="num">
                                      <p:cBhvr>
                                        <p:cTn id="12" dur="750" fill="hold"/>
                                        <p:tgtEl>
                                          <p:spTgt spid="13"/>
                                        </p:tgtEl>
                                        <p:attrNameLst>
                                          <p:attrName>ppt_h</p:attrName>
                                        </p:attrNameLst>
                                      </p:cBhvr>
                                      <p:tavLst>
                                        <p:tav tm="0">
                                          <p:val>
                                            <p:fltVal val="0"/>
                                          </p:val>
                                        </p:tav>
                                        <p:tav tm="100000">
                                          <p:val>
                                            <p:strVal val="#ppt_h"/>
                                          </p:val>
                                        </p:tav>
                                      </p:tavLst>
                                    </p:anim>
                                    <p:animEffect transition="in" filter="fade">
                                      <p:cBhvr>
                                        <p:cTn id="1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71335" t="39624" r="15212" b="39343"/>
          <a:stretch>
            <a:fillRect/>
          </a:stretch>
        </p:blipFill>
        <p:spPr>
          <a:xfrm>
            <a:off x="641685" y="952810"/>
            <a:ext cx="5191089" cy="4885731"/>
          </a:xfrm>
          <a:prstGeom prst="rect">
            <a:avLst/>
          </a:prstGeom>
        </p:spPr>
      </p:pic>
      <p:sp>
        <p:nvSpPr>
          <p:cNvPr id="8" name="矩形 7"/>
          <p:cNvSpPr/>
          <p:nvPr/>
        </p:nvSpPr>
        <p:spPr>
          <a:xfrm>
            <a:off x="1507876" y="3007894"/>
            <a:ext cx="2679113" cy="1098885"/>
          </a:xfrm>
          <a:prstGeom prst="rect">
            <a:avLst/>
          </a:prstGeom>
          <a:solidFill>
            <a:srgbClr val="28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415159" y="3598947"/>
            <a:ext cx="3581400" cy="1014730"/>
          </a:xfrm>
          <a:prstGeom prst="rect">
            <a:avLst/>
          </a:prstGeom>
          <a:noFill/>
          <a:effectLst/>
        </p:spPr>
        <p:txBody>
          <a:bodyPr wrap="none" rtlCol="0">
            <a:spAutoFit/>
          </a:bodyPr>
          <a:lstStyle/>
          <a:p>
            <a:r>
              <a:rPr lang="en-US" altLang="zh-CN" sz="6000" b="1" dirty="0" smtClean="0">
                <a:solidFill>
                  <a:srgbClr val="6DEEBA"/>
                </a:solidFill>
                <a:latin typeface="Calibri" panose="020F0502020204030204" pitchFamily="34" charset="0"/>
                <a:ea typeface="张海山锐线体2.0" panose="02000000000000000000" pitchFamily="2" charset="-122"/>
                <a:cs typeface="Kartika" panose="02020503030404060203" pitchFamily="18" charset="0"/>
              </a:rPr>
              <a:t>CONTENTS</a:t>
            </a:r>
            <a:endParaRPr lang="zh-CN" altLang="en-US" sz="2800" b="1" dirty="0" smtClean="0">
              <a:solidFill>
                <a:srgbClr val="6DEEBA"/>
              </a:solidFill>
              <a:latin typeface="Calibri" panose="020F0502020204030204" pitchFamily="34" charset="0"/>
              <a:ea typeface="张海山锐线体2.0" panose="02000000000000000000" pitchFamily="2" charset="-122"/>
              <a:cs typeface="Kartika" panose="02020503030404060203" pitchFamily="18" charset="0"/>
            </a:endParaRPr>
          </a:p>
        </p:txBody>
      </p:sp>
      <p:grpSp>
        <p:nvGrpSpPr>
          <p:cNvPr id="5" name="Group 4"/>
          <p:cNvGrpSpPr/>
          <p:nvPr/>
        </p:nvGrpSpPr>
        <p:grpSpPr>
          <a:xfrm>
            <a:off x="6043295" y="833755"/>
            <a:ext cx="6005830" cy="4738370"/>
            <a:chOff x="9727" y="1666"/>
            <a:chExt cx="9458" cy="7462"/>
          </a:xfrm>
        </p:grpSpPr>
        <p:grpSp>
          <p:nvGrpSpPr>
            <p:cNvPr id="2" name="Group 1"/>
            <p:cNvGrpSpPr/>
            <p:nvPr/>
          </p:nvGrpSpPr>
          <p:grpSpPr>
            <a:xfrm>
              <a:off x="9727" y="1666"/>
              <a:ext cx="1854" cy="7413"/>
              <a:chOff x="10777" y="1760"/>
              <a:chExt cx="1854" cy="7413"/>
            </a:xfrm>
          </p:grpSpPr>
          <p:pic>
            <p:nvPicPr>
              <p:cNvPr id="15" name="图片 14"/>
              <p:cNvPicPr>
                <a:picLocks noChangeAspect="1"/>
              </p:cNvPicPr>
              <p:nvPr/>
            </p:nvPicPr>
            <p:blipFill rotWithShape="1">
              <a:blip r:embed="rId1">
                <a:extLst>
                  <a:ext uri="{28A0092B-C50C-407E-A947-70E740481C1C}">
                    <a14:useLocalDpi xmlns:a14="http://schemas.microsoft.com/office/drawing/2010/main" val="0"/>
                  </a:ext>
                </a:extLst>
              </a:blip>
              <a:srcRect l="70883" t="12207" r="15212" b="74836"/>
              <a:stretch>
                <a:fillRect/>
              </a:stretch>
            </p:blipFill>
            <p:spPr>
              <a:xfrm>
                <a:off x="10777" y="5883"/>
                <a:ext cx="1855" cy="1040"/>
              </a:xfrm>
              <a:prstGeom prst="rect">
                <a:avLst/>
              </a:prstGeom>
            </p:spPr>
          </p:pic>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l="36515" t="41503" r="52745" b="41221"/>
              <a:stretch>
                <a:fillRect/>
              </a:stretch>
            </p:blipFill>
            <p:spPr>
              <a:xfrm>
                <a:off x="10889" y="1760"/>
                <a:ext cx="1369" cy="1326"/>
              </a:xfrm>
              <a:prstGeom prst="rect">
                <a:avLst/>
              </a:prstGeom>
            </p:spPr>
          </p:pic>
          <p:pic>
            <p:nvPicPr>
              <p:cNvPr id="17" name="图片 16"/>
              <p:cNvPicPr>
                <a:picLocks noChangeAspect="1"/>
              </p:cNvPicPr>
              <p:nvPr/>
            </p:nvPicPr>
            <p:blipFill rotWithShape="1">
              <a:blip r:embed="rId1">
                <a:extLst>
                  <a:ext uri="{28A0092B-C50C-407E-A947-70E740481C1C}">
                    <a14:useLocalDpi xmlns:a14="http://schemas.microsoft.com/office/drawing/2010/main" val="0"/>
                  </a:ext>
                </a:extLst>
              </a:blip>
              <a:srcRect l="51891" t="38498" r="33751" b="38404"/>
              <a:stretch>
                <a:fillRect/>
              </a:stretch>
            </p:blipFill>
            <p:spPr>
              <a:xfrm>
                <a:off x="10777" y="3687"/>
                <a:ext cx="1646" cy="1595"/>
              </a:xfrm>
              <a:prstGeom prst="rect">
                <a:avLst/>
              </a:prstGeom>
            </p:spPr>
          </p:pic>
          <p:pic>
            <p:nvPicPr>
              <p:cNvPr id="18" name="图片 17"/>
              <p:cNvPicPr>
                <a:picLocks noChangeAspect="1"/>
              </p:cNvPicPr>
              <p:nvPr/>
            </p:nvPicPr>
            <p:blipFill rotWithShape="1">
              <a:blip r:embed="rId1">
                <a:extLst>
                  <a:ext uri="{28A0092B-C50C-407E-A947-70E740481C1C}">
                    <a14:useLocalDpi xmlns:a14="http://schemas.microsoft.com/office/drawing/2010/main" val="0"/>
                  </a:ext>
                </a:extLst>
              </a:blip>
              <a:srcRect l="73483" t="70798" r="18038" b="6291"/>
              <a:stretch>
                <a:fillRect/>
              </a:stretch>
            </p:blipFill>
            <p:spPr>
              <a:xfrm>
                <a:off x="11218" y="7481"/>
                <a:ext cx="1040" cy="1692"/>
              </a:xfrm>
              <a:prstGeom prst="rect">
                <a:avLst/>
              </a:prstGeom>
            </p:spPr>
          </p:pic>
        </p:grpSp>
        <p:grpSp>
          <p:nvGrpSpPr>
            <p:cNvPr id="4" name="Group 3"/>
            <p:cNvGrpSpPr/>
            <p:nvPr/>
          </p:nvGrpSpPr>
          <p:grpSpPr>
            <a:xfrm>
              <a:off x="11914" y="1918"/>
              <a:ext cx="7271" cy="7210"/>
              <a:chOff x="12781" y="2012"/>
              <a:chExt cx="7271" cy="7210"/>
            </a:xfrm>
          </p:grpSpPr>
          <p:sp>
            <p:nvSpPr>
              <p:cNvPr id="23" name="文本框 22"/>
              <p:cNvSpPr txBox="1"/>
              <p:nvPr/>
            </p:nvSpPr>
            <p:spPr>
              <a:xfrm>
                <a:off x="12812" y="2012"/>
                <a:ext cx="6193" cy="822"/>
              </a:xfrm>
              <a:prstGeom prst="rect">
                <a:avLst/>
              </a:prstGeom>
              <a:noFill/>
            </p:spPr>
            <p:txBody>
              <a:bodyPr wrap="square" rtlCol="0">
                <a:spAutoFit/>
              </a:bodyPr>
              <a:lstStyle/>
              <a:p>
                <a:r>
                  <a:rPr lang="en-US" altLang="zh-CN" sz="2800" b="1" dirty="0">
                    <a:solidFill>
                      <a:srgbClr val="6DEEBA"/>
                    </a:solidFill>
                    <a:latin typeface="Calibri" panose="020F0502020204030204" pitchFamily="34" charset="0"/>
                    <a:ea typeface="张海山锐线体2.0" panose="02000000000000000000" pitchFamily="2" charset="-122"/>
                  </a:rPr>
                  <a:t>1 D - Tensors </a:t>
                </a:r>
                <a:endParaRPr lang="en-US" altLang="zh-CN" sz="2800" b="1" dirty="0">
                  <a:solidFill>
                    <a:srgbClr val="6DEEBA"/>
                  </a:solidFill>
                  <a:latin typeface="Calibri" panose="020F0502020204030204" pitchFamily="34" charset="0"/>
                  <a:ea typeface="张海山锐线体2.0" panose="02000000000000000000" pitchFamily="2" charset="-122"/>
                </a:endParaRPr>
              </a:p>
            </p:txBody>
          </p:sp>
          <p:sp>
            <p:nvSpPr>
              <p:cNvPr id="24" name="文本框 23"/>
              <p:cNvSpPr txBox="1"/>
              <p:nvPr/>
            </p:nvSpPr>
            <p:spPr>
              <a:xfrm>
                <a:off x="12812" y="3904"/>
                <a:ext cx="5815" cy="822"/>
              </a:xfrm>
              <a:prstGeom prst="rect">
                <a:avLst/>
              </a:prstGeom>
              <a:noFill/>
            </p:spPr>
            <p:txBody>
              <a:bodyPr wrap="square" rtlCol="0">
                <a:spAutoFit/>
              </a:bodyPr>
              <a:lstStyle/>
              <a:p>
                <a:r>
                  <a:rPr lang="en-US" altLang="zh-CN" sz="2800" b="1" dirty="0">
                    <a:solidFill>
                      <a:srgbClr val="6DEEBA"/>
                    </a:solidFill>
                    <a:latin typeface="Calibri" panose="020F0502020204030204" pitchFamily="34" charset="0"/>
                    <a:ea typeface="张海山锐线体2.0" panose="02000000000000000000" pitchFamily="2" charset="-122"/>
                  </a:rPr>
                  <a:t>2 D - Tensors</a:t>
                </a:r>
                <a:endParaRPr lang="en-US" altLang="zh-CN" sz="2800" b="1" dirty="0">
                  <a:solidFill>
                    <a:srgbClr val="6DEEBA"/>
                  </a:solidFill>
                  <a:latin typeface="Calibri" panose="020F0502020204030204" pitchFamily="34" charset="0"/>
                  <a:ea typeface="张海山锐线体2.0" panose="02000000000000000000" pitchFamily="2" charset="-122"/>
                </a:endParaRPr>
              </a:p>
            </p:txBody>
          </p:sp>
          <p:sp>
            <p:nvSpPr>
              <p:cNvPr id="25" name="文本框 24"/>
              <p:cNvSpPr txBox="1"/>
              <p:nvPr/>
            </p:nvSpPr>
            <p:spPr>
              <a:xfrm>
                <a:off x="12812" y="5861"/>
                <a:ext cx="7240" cy="822"/>
              </a:xfrm>
              <a:prstGeom prst="rect">
                <a:avLst/>
              </a:prstGeom>
              <a:noFill/>
            </p:spPr>
            <p:txBody>
              <a:bodyPr wrap="square" rtlCol="0">
                <a:spAutoFit/>
              </a:bodyPr>
              <a:lstStyle/>
              <a:p>
                <a:pPr algn="l"/>
                <a:r>
                  <a:rPr lang="en-US" altLang="zh-CN" sz="2800" b="1" dirty="0">
                    <a:solidFill>
                      <a:srgbClr val="6DEEBA"/>
                    </a:solidFill>
                    <a:latin typeface="Calibri" panose="020F0502020204030204" pitchFamily="34" charset="0"/>
                    <a:ea typeface="张海山锐线体2.0" panose="02000000000000000000" pitchFamily="2" charset="-122"/>
                  </a:rPr>
                  <a:t>Linear Regression</a:t>
                </a:r>
                <a:endParaRPr lang="en-US" altLang="zh-CN" sz="2800" b="1" dirty="0">
                  <a:solidFill>
                    <a:srgbClr val="6DEEBA"/>
                  </a:solidFill>
                  <a:latin typeface="Calibri" panose="020F0502020204030204" pitchFamily="34" charset="0"/>
                  <a:ea typeface="张海山锐线体2.0" panose="02000000000000000000" pitchFamily="2" charset="-122"/>
                </a:endParaRPr>
              </a:p>
            </p:txBody>
          </p:sp>
          <p:sp>
            <p:nvSpPr>
              <p:cNvPr id="26" name="文本框 25"/>
              <p:cNvSpPr txBox="1"/>
              <p:nvPr/>
            </p:nvSpPr>
            <p:spPr>
              <a:xfrm>
                <a:off x="12781" y="7559"/>
                <a:ext cx="6194" cy="1663"/>
              </a:xfrm>
              <a:prstGeom prst="rect">
                <a:avLst/>
              </a:prstGeom>
              <a:noFill/>
            </p:spPr>
            <p:txBody>
              <a:bodyPr wrap="square" rtlCol="0">
                <a:spAutoFit/>
              </a:bodyPr>
              <a:lstStyle/>
              <a:p>
                <a:r>
                  <a:rPr lang="en-US" altLang="zh-CN" sz="2800" b="1" dirty="0">
                    <a:solidFill>
                      <a:srgbClr val="6DEEBA"/>
                    </a:solidFill>
                    <a:latin typeface="Calibri" panose="020F0502020204030204" pitchFamily="34" charset="0"/>
                    <a:ea typeface="张海山锐线体2.0" panose="02000000000000000000" pitchFamily="2" charset="-122"/>
                  </a:rPr>
                  <a:t>Gradient Descent and Loss</a:t>
                </a:r>
                <a:endParaRPr lang="en-US" altLang="zh-CN" sz="2800" b="1" dirty="0">
                  <a:solidFill>
                    <a:srgbClr val="6DEEBA"/>
                  </a:solidFill>
                  <a:latin typeface="Calibri" panose="020F0502020204030204" pitchFamily="34" charset="0"/>
                  <a:ea typeface="张海山锐线体2.0" panose="02000000000000000000"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515" t="41503" r="52745" b="41221"/>
          <a:stretch>
            <a:fillRect/>
          </a:stretch>
        </p:blipFill>
        <p:spPr>
          <a:xfrm>
            <a:off x="623611" y="387925"/>
            <a:ext cx="1223478" cy="1184843"/>
          </a:xfrm>
          <a:prstGeom prst="rect">
            <a:avLst/>
          </a:prstGeom>
        </p:spPr>
      </p:pic>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11" name="文本框 10"/>
          <p:cNvSpPr txBox="1"/>
          <p:nvPr/>
        </p:nvSpPr>
        <p:spPr>
          <a:xfrm>
            <a:off x="2045179" y="558833"/>
            <a:ext cx="1835150"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PyTorch</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sp>
        <p:nvSpPr>
          <p:cNvPr id="8" name="Text Box 7"/>
          <p:cNvSpPr txBox="1"/>
          <p:nvPr/>
        </p:nvSpPr>
        <p:spPr>
          <a:xfrm>
            <a:off x="623570" y="1934210"/>
            <a:ext cx="8376920" cy="1999615"/>
          </a:xfrm>
          <a:prstGeom prst="rect">
            <a:avLst/>
          </a:prstGeom>
          <a:noFill/>
        </p:spPr>
        <p:txBody>
          <a:bodyPr wrap="square" rtlCol="0">
            <a:spAutoFit/>
          </a:bodyPr>
          <a:p>
            <a:r>
              <a:rPr lang="en-US" sz="2000">
                <a:solidFill>
                  <a:schemeClr val="bg1"/>
                </a:solidFill>
              </a:rPr>
              <a:t>PyTorch is a machine learning framework based on the Torch library, used for applications such as computer vision and natural language processing,originally developed by Meta AI and now part of the Linux Foundation umbrella. It is free and open-source software released under the modified BSD license.</a:t>
            </a:r>
            <a:endParaRPr lang="en-US" sz="2000">
              <a:solidFill>
                <a:schemeClr val="bg1"/>
              </a:solidFill>
            </a:endParaRPr>
          </a:p>
          <a:p>
            <a:endParaRPr lang="en-US" sz="2400" b="1">
              <a:solidFill>
                <a:srgbClr val="00B0F0"/>
              </a:solidFill>
            </a:endParaRPr>
          </a:p>
        </p:txBody>
      </p:sp>
      <p:pic>
        <p:nvPicPr>
          <p:cNvPr id="104" name="Picture 103"/>
          <p:cNvPicPr/>
          <p:nvPr/>
        </p:nvPicPr>
        <p:blipFill>
          <a:blip r:embed="rId2"/>
          <a:stretch>
            <a:fillRect/>
          </a:stretch>
        </p:blipFill>
        <p:spPr>
          <a:xfrm>
            <a:off x="9317673" y="1824673"/>
            <a:ext cx="2143125" cy="2143125"/>
          </a:xfrm>
          <a:prstGeom prst="rect">
            <a:avLst/>
          </a:prstGeom>
          <a:noFill/>
          <a:ln w="9525">
            <a:noFill/>
          </a:ln>
        </p:spPr>
      </p:pic>
      <p:pic>
        <p:nvPicPr>
          <p:cNvPr id="10" name="Picture 9"/>
          <p:cNvPicPr>
            <a:picLocks noChangeAspect="1"/>
          </p:cNvPicPr>
          <p:nvPr/>
        </p:nvPicPr>
        <p:blipFill>
          <a:blip r:embed="rId3"/>
          <a:stretch>
            <a:fillRect/>
          </a:stretch>
        </p:blipFill>
        <p:spPr>
          <a:xfrm>
            <a:off x="1847215" y="3752215"/>
            <a:ext cx="6026785" cy="1637665"/>
          </a:xfrm>
          <a:prstGeom prst="rect">
            <a:avLst/>
          </a:prstGeom>
        </p:spPr>
      </p:pic>
      <p:sp>
        <p:nvSpPr>
          <p:cNvPr id="14" name="Text Box 13"/>
          <p:cNvSpPr txBox="1"/>
          <p:nvPr/>
        </p:nvSpPr>
        <p:spPr>
          <a:xfrm>
            <a:off x="347980" y="5775325"/>
            <a:ext cx="11555730" cy="1198880"/>
          </a:xfrm>
          <a:prstGeom prst="rect">
            <a:avLst/>
          </a:prstGeom>
          <a:noFill/>
        </p:spPr>
        <p:txBody>
          <a:bodyPr wrap="square" rtlCol="0">
            <a:spAutoFit/>
          </a:bodyPr>
          <a:p>
            <a:r>
              <a:rPr lang="en-US" sz="2400" b="1">
                <a:ln>
                  <a:solidFill>
                    <a:schemeClr val="bg1"/>
                  </a:solidFill>
                </a:ln>
                <a:solidFill>
                  <a:srgbClr val="00B050"/>
                </a:solidFill>
                <a:sym typeface="+mn-ea"/>
              </a:rPr>
              <a:t>Tesla's development team uses PyTorch for its self-driving cars, including for features like AutoPilot and Smart Summon.</a:t>
            </a:r>
            <a:endParaRPr lang="en-US" sz="2400" b="1">
              <a:ln>
                <a:solidFill>
                  <a:schemeClr val="bg1"/>
                </a:solidFill>
              </a:ln>
              <a:solidFill>
                <a:srgbClr val="00B050"/>
              </a:solidFill>
            </a:endParaRPr>
          </a:p>
          <a:p>
            <a:endParaRPr lang="en-US" sz="2400" b="1">
              <a:ln>
                <a:solidFill>
                  <a:schemeClr val="bg1"/>
                </a:solidFill>
              </a:ln>
              <a:solidFill>
                <a:srgbClr val="00B050"/>
              </a:solidFill>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strVal val="#ppt_w+.3"/>
                                          </p:val>
                                        </p:tav>
                                        <p:tav tm="100000">
                                          <p:val>
                                            <p:strVal val="#ppt_w"/>
                                          </p:val>
                                        </p:tav>
                                      </p:tavLst>
                                    </p:anim>
                                    <p:anim calcmode="lin" valueType="num">
                                      <p:cBhvr>
                                        <p:cTn id="12" dur="1000" fill="hold"/>
                                        <p:tgtEl>
                                          <p:spTgt spid="11"/>
                                        </p:tgtEl>
                                        <p:attrNameLst>
                                          <p:attrName>ppt_h</p:attrName>
                                        </p:attrNameLst>
                                      </p:cBhvr>
                                      <p:tavLst>
                                        <p:tav tm="0">
                                          <p:val>
                                            <p:strVal val="#ppt_h"/>
                                          </p:val>
                                        </p:tav>
                                        <p:tav tm="100000">
                                          <p:val>
                                            <p:strVal val="#ppt_h"/>
                                          </p:val>
                                        </p:tav>
                                      </p:tavLst>
                                    </p:anim>
                                    <p:animEffect transition="in" filter="fade">
                                      <p:cBhvr>
                                        <p:cTn id="13" dur="1000"/>
                                        <p:tgtEl>
                                          <p:spTgt spid="11"/>
                                        </p:tgtEl>
                                      </p:cBhvr>
                                    </p:animEffect>
                                  </p:childTnLst>
                                </p:cTn>
                              </p:par>
                            </p:childTnLst>
                          </p:cTn>
                        </p:par>
                        <p:par>
                          <p:cTn id="14" fill="hold">
                            <p:stCondLst>
                              <p:cond delay="1500"/>
                            </p:stCondLst>
                            <p:childTnLst>
                              <p:par>
                                <p:cTn id="15" presetID="3"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par>
                          <p:cTn id="21" fill="hold">
                            <p:stCondLst>
                              <p:cond delay="2000"/>
                            </p:stCondLst>
                            <p:childTnLst>
                              <p:par>
                                <p:cTn id="22" presetID="3" presetClass="entr" presetSubtype="1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ircle(in)">
                                      <p:cBhvr>
                                        <p:cTn id="2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8"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515" t="41503" r="52745" b="41221"/>
          <a:stretch>
            <a:fillRect/>
          </a:stretch>
        </p:blipFill>
        <p:spPr>
          <a:xfrm>
            <a:off x="623611" y="387925"/>
            <a:ext cx="1223478" cy="1184843"/>
          </a:xfrm>
          <a:prstGeom prst="rect">
            <a:avLst/>
          </a:prstGeom>
        </p:spPr>
      </p:pic>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11" name="文本框 10"/>
          <p:cNvSpPr txBox="1"/>
          <p:nvPr/>
        </p:nvSpPr>
        <p:spPr>
          <a:xfrm>
            <a:off x="2045179" y="558833"/>
            <a:ext cx="2847975"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1 D - Tensors</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pic>
        <p:nvPicPr>
          <p:cNvPr id="5" name="Picture 4"/>
          <p:cNvPicPr>
            <a:picLocks noChangeAspect="1"/>
          </p:cNvPicPr>
          <p:nvPr/>
        </p:nvPicPr>
        <p:blipFill>
          <a:blip r:embed="rId2"/>
          <a:stretch>
            <a:fillRect/>
          </a:stretch>
        </p:blipFill>
        <p:spPr>
          <a:xfrm>
            <a:off x="1884680" y="1666875"/>
            <a:ext cx="8254365" cy="2154555"/>
          </a:xfrm>
          <a:prstGeom prst="rect">
            <a:avLst/>
          </a:prstGeom>
        </p:spPr>
      </p:pic>
      <p:pic>
        <p:nvPicPr>
          <p:cNvPr id="6" name="Picture 5"/>
          <p:cNvPicPr>
            <a:picLocks noChangeAspect="1"/>
          </p:cNvPicPr>
          <p:nvPr/>
        </p:nvPicPr>
        <p:blipFill>
          <a:blip r:embed="rId3"/>
          <a:stretch>
            <a:fillRect/>
          </a:stretch>
        </p:blipFill>
        <p:spPr>
          <a:xfrm>
            <a:off x="991235" y="4062095"/>
            <a:ext cx="10041255" cy="2567940"/>
          </a:xfrm>
          <a:prstGeom prst="rect">
            <a:avLst/>
          </a:prstGeom>
        </p:spPr>
      </p:pic>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strVal val="#ppt_w+.3"/>
                                          </p:val>
                                        </p:tav>
                                        <p:tav tm="100000">
                                          <p:val>
                                            <p:strVal val="#ppt_w"/>
                                          </p:val>
                                        </p:tav>
                                      </p:tavLst>
                                    </p:anim>
                                    <p:anim calcmode="lin" valueType="num">
                                      <p:cBhvr>
                                        <p:cTn id="12" dur="1000" fill="hold"/>
                                        <p:tgtEl>
                                          <p:spTgt spid="11"/>
                                        </p:tgtEl>
                                        <p:attrNameLst>
                                          <p:attrName>ppt_h</p:attrName>
                                        </p:attrNameLst>
                                      </p:cBhvr>
                                      <p:tavLst>
                                        <p:tav tm="0">
                                          <p:val>
                                            <p:strVal val="#ppt_h"/>
                                          </p:val>
                                        </p:tav>
                                        <p:tav tm="100000">
                                          <p:val>
                                            <p:strVal val="#ppt_h"/>
                                          </p:val>
                                        </p:tav>
                                      </p:tavLst>
                                    </p:anim>
                                    <p:animEffect transition="in" filter="fade">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515" t="41503" r="52745" b="41221"/>
          <a:stretch>
            <a:fillRect/>
          </a:stretch>
        </p:blipFill>
        <p:spPr>
          <a:xfrm>
            <a:off x="623611" y="387925"/>
            <a:ext cx="1223478" cy="1184843"/>
          </a:xfrm>
          <a:prstGeom prst="rect">
            <a:avLst/>
          </a:prstGeom>
        </p:spPr>
      </p:pic>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11" name="文本框 10"/>
          <p:cNvSpPr txBox="1"/>
          <p:nvPr/>
        </p:nvSpPr>
        <p:spPr>
          <a:xfrm>
            <a:off x="2045179" y="558833"/>
            <a:ext cx="2847975"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2 D - Tensors</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pic>
        <p:nvPicPr>
          <p:cNvPr id="5" name="Picture 4"/>
          <p:cNvPicPr>
            <a:picLocks noChangeAspect="1"/>
          </p:cNvPicPr>
          <p:nvPr/>
        </p:nvPicPr>
        <p:blipFill>
          <a:blip r:embed="rId2"/>
          <a:stretch>
            <a:fillRect/>
          </a:stretch>
        </p:blipFill>
        <p:spPr>
          <a:xfrm>
            <a:off x="2045335" y="1708150"/>
            <a:ext cx="7932420" cy="44030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1000" fill="hold"/>
                                        <p:tgtEl>
                                          <p:spTgt spid="11"/>
                                        </p:tgtEl>
                                        <p:attrNameLst>
                                          <p:attrName>ppt_w</p:attrName>
                                        </p:attrNameLst>
                                      </p:cBhvr>
                                      <p:tavLst>
                                        <p:tav tm="0">
                                          <p:val>
                                            <p:strVal val="#ppt_w+.3"/>
                                          </p:val>
                                        </p:tav>
                                        <p:tav tm="100000">
                                          <p:val>
                                            <p:strVal val="#ppt_w"/>
                                          </p:val>
                                        </p:tav>
                                      </p:tavLst>
                                    </p:anim>
                                    <p:anim calcmode="lin" valueType="num">
                                      <p:cBhvr>
                                        <p:cTn id="12" dur="1000" fill="hold"/>
                                        <p:tgtEl>
                                          <p:spTgt spid="11"/>
                                        </p:tgtEl>
                                        <p:attrNameLst>
                                          <p:attrName>ppt_h</p:attrName>
                                        </p:attrNameLst>
                                      </p:cBhvr>
                                      <p:tavLst>
                                        <p:tav tm="0">
                                          <p:val>
                                            <p:strVal val="#ppt_h"/>
                                          </p:val>
                                        </p:tav>
                                        <p:tav tm="100000">
                                          <p:val>
                                            <p:strVal val="#ppt_h"/>
                                          </p:val>
                                        </p:tav>
                                      </p:tavLst>
                                    </p:anim>
                                    <p:animEffect transition="in" filter="fade">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542116" y="4864608"/>
            <a:ext cx="720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5" name="文本框 4"/>
          <p:cNvSpPr txBox="1"/>
          <p:nvPr/>
        </p:nvSpPr>
        <p:spPr>
          <a:xfrm>
            <a:off x="3963811" y="5157564"/>
            <a:ext cx="4246880" cy="768350"/>
          </a:xfrm>
          <a:prstGeom prst="rect">
            <a:avLst/>
          </a:prstGeom>
          <a:noFill/>
        </p:spPr>
        <p:txBody>
          <a:bodyPr wrap="none" rtlCol="0">
            <a:spAutoFit/>
          </a:bodyPr>
          <a:lstStyle/>
          <a:p>
            <a:pPr algn="ctr"/>
            <a:r>
              <a:rPr lang="en-US" altLang="zh-CN" sz="4400" b="1" dirty="0">
                <a:solidFill>
                  <a:srgbClr val="6DEEBA"/>
                </a:solidFill>
                <a:latin typeface="Calibri" panose="020F0502020204030204" pitchFamily="34" charset="0"/>
                <a:ea typeface="张海山锐线体2.0" panose="02000000000000000000" pitchFamily="2" charset="-122"/>
              </a:rPr>
              <a:t>Linear Regression</a:t>
            </a:r>
            <a:endParaRPr lang="en-US" altLang="zh-CN" sz="4400" b="1" dirty="0">
              <a:solidFill>
                <a:srgbClr val="6DEEBA"/>
              </a:solidFill>
              <a:latin typeface="Calibri" panose="020F0502020204030204" pitchFamily="34" charset="0"/>
              <a:ea typeface="张海山锐线体2.0" panose="02000000000000000000" pitchFamily="2" charset="-122"/>
            </a:endParaRPr>
          </a:p>
        </p:txBody>
      </p:sp>
      <p:pic>
        <p:nvPicPr>
          <p:cNvPr id="100" name="Picture 99"/>
          <p:cNvPicPr/>
          <p:nvPr/>
        </p:nvPicPr>
        <p:blipFill>
          <a:blip r:embed="rId1"/>
          <a:stretch>
            <a:fillRect/>
          </a:stretch>
        </p:blipFill>
        <p:spPr>
          <a:xfrm>
            <a:off x="2335530" y="435610"/>
            <a:ext cx="7613650" cy="397065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70883" t="12207" r="15212" b="74836"/>
          <a:stretch>
            <a:fillRect/>
          </a:stretch>
        </p:blipFill>
        <p:spPr>
          <a:xfrm>
            <a:off x="234059" y="518167"/>
            <a:ext cx="1835693" cy="1029779"/>
          </a:xfrm>
          <a:prstGeom prst="rect">
            <a:avLst/>
          </a:prstGeom>
        </p:spPr>
      </p:pic>
      <p:sp>
        <p:nvSpPr>
          <p:cNvPr id="28" name="文本框 27"/>
          <p:cNvSpPr txBox="1"/>
          <p:nvPr/>
        </p:nvSpPr>
        <p:spPr>
          <a:xfrm>
            <a:off x="2045179" y="558833"/>
            <a:ext cx="3876675"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Linear Regression</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pic>
        <p:nvPicPr>
          <p:cNvPr id="2" name="Picture 1"/>
          <p:cNvPicPr>
            <a:picLocks noChangeAspect="1"/>
          </p:cNvPicPr>
          <p:nvPr/>
        </p:nvPicPr>
        <p:blipFill>
          <a:blip r:embed="rId2"/>
          <a:stretch>
            <a:fillRect/>
          </a:stretch>
        </p:blipFill>
        <p:spPr>
          <a:xfrm>
            <a:off x="1301750" y="1927860"/>
            <a:ext cx="9345295" cy="3712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1000" fill="hold"/>
                                        <p:tgtEl>
                                          <p:spTgt spid="28"/>
                                        </p:tgtEl>
                                        <p:attrNameLst>
                                          <p:attrName>ppt_w</p:attrName>
                                        </p:attrNameLst>
                                      </p:cBhvr>
                                      <p:tavLst>
                                        <p:tav tm="0">
                                          <p:val>
                                            <p:strVal val="#ppt_w+.3"/>
                                          </p:val>
                                        </p:tav>
                                        <p:tav tm="100000">
                                          <p:val>
                                            <p:strVal val="#ppt_w"/>
                                          </p:val>
                                        </p:tav>
                                      </p:tavLst>
                                    </p:anim>
                                    <p:anim calcmode="lin" valueType="num">
                                      <p:cBhvr>
                                        <p:cTn id="12" dur="1000" fill="hold"/>
                                        <p:tgtEl>
                                          <p:spTgt spid="28"/>
                                        </p:tgtEl>
                                        <p:attrNameLst>
                                          <p:attrName>ppt_h</p:attrName>
                                        </p:attrNameLst>
                                      </p:cBhvr>
                                      <p:tavLst>
                                        <p:tav tm="0">
                                          <p:val>
                                            <p:strVal val="#ppt_h"/>
                                          </p:val>
                                        </p:tav>
                                        <p:tav tm="100000">
                                          <p:val>
                                            <p:strVal val="#ppt_h"/>
                                          </p:val>
                                        </p:tav>
                                      </p:tavLst>
                                    </p:anim>
                                    <p:animEffect transition="in" filter="fade">
                                      <p:cBhvr>
                                        <p:cTn id="1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496396" y="4331208"/>
            <a:ext cx="720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sp>
        <p:nvSpPr>
          <p:cNvPr id="5" name="文本框 4"/>
          <p:cNvSpPr txBox="1"/>
          <p:nvPr/>
        </p:nvSpPr>
        <p:spPr>
          <a:xfrm>
            <a:off x="507365" y="4605655"/>
            <a:ext cx="11176635" cy="768350"/>
          </a:xfrm>
          <a:prstGeom prst="rect">
            <a:avLst/>
          </a:prstGeom>
          <a:noFill/>
        </p:spPr>
        <p:txBody>
          <a:bodyPr wrap="square" rtlCol="0">
            <a:spAutoFit/>
          </a:bodyPr>
          <a:lstStyle/>
          <a:p>
            <a:pPr algn="ctr"/>
            <a:r>
              <a:rPr lang="en-US" altLang="zh-CN" sz="4400" b="1" dirty="0">
                <a:solidFill>
                  <a:srgbClr val="6DEEBA"/>
                </a:solidFill>
                <a:latin typeface="Calibri" panose="020F0502020204030204" pitchFamily="34" charset="0"/>
                <a:ea typeface="张海山锐线体2.0" panose="02000000000000000000" pitchFamily="2" charset="-122"/>
                <a:sym typeface="+mn-ea"/>
              </a:rPr>
              <a:t>Gradient Descent and Loss</a:t>
            </a:r>
            <a:endParaRPr lang="en-US" altLang="zh-CN" sz="4400" b="1" dirty="0">
              <a:solidFill>
                <a:srgbClr val="6DEEBA"/>
              </a:solidFill>
              <a:latin typeface="Calibri" panose="020F0502020204030204" pitchFamily="34" charset="0"/>
              <a:ea typeface="张海山锐线体2.0" panose="02000000000000000000" pitchFamily="2" charset="-122"/>
            </a:endParaRPr>
          </a:p>
        </p:txBody>
      </p:sp>
      <p:pic>
        <p:nvPicPr>
          <p:cNvPr id="103" name="Picture 102"/>
          <p:cNvPicPr/>
          <p:nvPr/>
        </p:nvPicPr>
        <p:blipFill>
          <a:blip r:embed="rId1"/>
          <a:stretch>
            <a:fillRect/>
          </a:stretch>
        </p:blipFill>
        <p:spPr>
          <a:xfrm>
            <a:off x="3041650" y="953135"/>
            <a:ext cx="5942965" cy="31038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232A"/>
        </a:solidFill>
        <a:effectLst/>
      </p:bgPr>
    </p:bg>
    <p:spTree>
      <p:nvGrpSpPr>
        <p:cNvPr id="1" name=""/>
        <p:cNvGrpSpPr/>
        <p:nvPr/>
      </p:nvGrpSpPr>
      <p:grpSpPr>
        <a:xfrm>
          <a:off x="0" y="0"/>
          <a:ext cx="0" cy="0"/>
          <a:chOff x="0" y="0"/>
          <a:chExt cx="0" cy="0"/>
        </a:xfrm>
      </p:grpSpPr>
      <p:sp>
        <p:nvSpPr>
          <p:cNvPr id="9" name="矩形 8"/>
          <p:cNvSpPr/>
          <p:nvPr/>
        </p:nvSpPr>
        <p:spPr>
          <a:xfrm>
            <a:off x="1098803" y="-1459832"/>
            <a:ext cx="1098965" cy="1260529"/>
          </a:xfrm>
          <a:prstGeom prst="rect">
            <a:avLst/>
          </a:prstGeom>
          <a:solidFill>
            <a:srgbClr val="6DE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Line 27" descr="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
          <p:cNvSpPr>
            <a:spLocks noChangeShapeType="1"/>
          </p:cNvSpPr>
          <p:nvPr/>
        </p:nvSpPr>
        <p:spPr bwMode="black">
          <a:xfrm>
            <a:off x="2197768" y="1426464"/>
            <a:ext cx="4320000" cy="0"/>
          </a:xfrm>
          <a:prstGeom prst="line">
            <a:avLst/>
          </a:prstGeom>
          <a:noFill/>
          <a:ln w="9525">
            <a:solidFill>
              <a:srgbClr val="6DEEBA"/>
            </a:solidFill>
            <a:prstDash val="solid"/>
            <a:round/>
          </a:ln>
          <a:effectLst>
            <a:outerShdw dist="35921" dir="2700000" algn="ctr" rotWithShape="0">
              <a:srgbClr val="292929"/>
            </a:outerShdw>
          </a:effectLst>
          <a:extLst>
            <a:ext uri="{909E8E84-426E-40DD-AFC4-6F175D3DCCD1}">
              <a14:hiddenFill xmlns:a14="http://schemas.microsoft.com/office/drawing/2010/main">
                <a:noFill/>
              </a14:hiddenFill>
            </a:ext>
          </a:extLst>
        </p:spPr>
        <p:txBody>
          <a:bodyPr wrap="none" anchor="ctr"/>
          <a:lstStyle/>
          <a:p>
            <a:pPr>
              <a:defRPr/>
            </a:pPr>
            <a:endParaRPr lang="zh-CN" altLang="en-US" kern="0">
              <a:solidFill>
                <a:sysClr val="windowText" lastClr="000000"/>
              </a:solidFill>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73483" t="70798" r="18038" b="6291"/>
          <a:stretch>
            <a:fillRect/>
          </a:stretch>
        </p:blipFill>
        <p:spPr>
          <a:xfrm>
            <a:off x="733571" y="274277"/>
            <a:ext cx="932925" cy="1517557"/>
          </a:xfrm>
          <a:prstGeom prst="rect">
            <a:avLst/>
          </a:prstGeom>
        </p:spPr>
      </p:pic>
      <p:sp>
        <p:nvSpPr>
          <p:cNvPr id="20" name="文本框 19"/>
          <p:cNvSpPr txBox="1"/>
          <p:nvPr/>
        </p:nvSpPr>
        <p:spPr>
          <a:xfrm>
            <a:off x="2045179" y="558833"/>
            <a:ext cx="3827780" cy="706755"/>
          </a:xfrm>
          <a:prstGeom prst="rect">
            <a:avLst/>
          </a:prstGeom>
          <a:noFill/>
        </p:spPr>
        <p:txBody>
          <a:bodyPr wrap="none" rtlCol="0">
            <a:spAutoFit/>
          </a:bodyPr>
          <a:lstStyle/>
          <a:p>
            <a:r>
              <a:rPr lang="en-US" altLang="zh-CN" sz="4000" b="1" dirty="0">
                <a:solidFill>
                  <a:srgbClr val="6DEEBA"/>
                </a:solidFill>
                <a:latin typeface="Calibri" panose="020F0502020204030204" pitchFamily="34" charset="0"/>
                <a:ea typeface="张海山锐线体2.0" panose="02000000000000000000" pitchFamily="2" charset="-122"/>
              </a:rPr>
              <a:t>Gradient Descent</a:t>
            </a:r>
            <a:endParaRPr lang="en-US" altLang="zh-CN" sz="4000" b="1" dirty="0">
              <a:solidFill>
                <a:srgbClr val="6DEEBA"/>
              </a:solidFill>
              <a:latin typeface="Calibri" panose="020F0502020204030204" pitchFamily="34" charset="0"/>
              <a:ea typeface="张海山锐线体2.0" panose="02000000000000000000" pitchFamily="2" charset="-122"/>
            </a:endParaRPr>
          </a:p>
        </p:txBody>
      </p:sp>
      <p:pic>
        <p:nvPicPr>
          <p:cNvPr id="101" name="Picture 100"/>
          <p:cNvPicPr/>
          <p:nvPr/>
        </p:nvPicPr>
        <p:blipFill>
          <a:blip r:embed="rId2"/>
          <a:stretch>
            <a:fillRect/>
          </a:stretch>
        </p:blipFill>
        <p:spPr>
          <a:xfrm>
            <a:off x="6650990" y="3705225"/>
            <a:ext cx="4547235" cy="2924175"/>
          </a:xfrm>
          <a:prstGeom prst="rect">
            <a:avLst/>
          </a:prstGeom>
          <a:noFill/>
          <a:ln w="9525">
            <a:noFill/>
          </a:ln>
        </p:spPr>
      </p:pic>
      <p:pic>
        <p:nvPicPr>
          <p:cNvPr id="2" name="Picture 1"/>
          <p:cNvPicPr>
            <a:picLocks noChangeAspect="1"/>
          </p:cNvPicPr>
          <p:nvPr/>
        </p:nvPicPr>
        <p:blipFill>
          <a:blip r:embed="rId3"/>
          <a:srcRect b="23845"/>
          <a:stretch>
            <a:fillRect/>
          </a:stretch>
        </p:blipFill>
        <p:spPr>
          <a:xfrm>
            <a:off x="1858645" y="1791970"/>
            <a:ext cx="8474710" cy="1737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strVal val="#ppt_w+.3"/>
                                          </p:val>
                                        </p:tav>
                                        <p:tav tm="100000">
                                          <p:val>
                                            <p:strVal val="#ppt_w"/>
                                          </p:val>
                                        </p:tav>
                                      </p:tavLst>
                                    </p:anim>
                                    <p:anim calcmode="lin" valueType="num">
                                      <p:cBhvr>
                                        <p:cTn id="12" dur="1000" fill="hold"/>
                                        <p:tgtEl>
                                          <p:spTgt spid="20"/>
                                        </p:tgtEl>
                                        <p:attrNameLst>
                                          <p:attrName>ppt_h</p:attrName>
                                        </p:attrNameLst>
                                      </p:cBhvr>
                                      <p:tavLst>
                                        <p:tav tm="0">
                                          <p:val>
                                            <p:strVal val="#ppt_h"/>
                                          </p:val>
                                        </p:tav>
                                        <p:tav tm="100000">
                                          <p:val>
                                            <p:strVal val="#ppt_h"/>
                                          </p:val>
                                        </p:tav>
                                      </p:tavLst>
                                    </p:anim>
                                    <p:animEffect transition="in" filter="fade">
                                      <p:cBhvr>
                                        <p:cTn id="1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Words>
  <Application>WPS Presentation</Application>
  <PresentationFormat>宽屏</PresentationFormat>
  <Paragraphs>46</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Calibri</vt:lpstr>
      <vt:lpstr>张海山锐线体2.0</vt:lpstr>
      <vt:lpstr>Kartika</vt:lpstr>
      <vt:lpstr>方正兰亭超细黑简体</vt:lpstr>
      <vt:lpstr>Aharoni</vt:lpstr>
      <vt:lpstr>Microsoft YaHei</vt:lpstr>
      <vt:lpstr>Arial Unicode MS</vt:lpstr>
      <vt:lpstr>等线 Light</vt:lpstr>
      <vt:lpstr>等线</vt:lpstr>
      <vt:lpstr>PMingLiU-ExtB</vt:lpstr>
      <vt:lpstr>Yu Gothic UI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Deepankar Sharma</cp:lastModifiedBy>
  <cp:revision>74</cp:revision>
  <dcterms:created xsi:type="dcterms:W3CDTF">2018-04-19T07:28:00Z</dcterms:created>
  <dcterms:modified xsi:type="dcterms:W3CDTF">2022-11-11T16:15:21Z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4EDA240FD44F47B9B88A6A78E58A0B87</vt:lpwstr>
  </property>
  <property fmtid="{D5CDD505-2E9C-101B-9397-08002B2CF9AE}" pid="3" name="KSOProductBuildVer">
    <vt:lpwstr>1033-11.2.0.11380</vt:lpwstr>
  </property>
</Properties>
</file>