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8" r:id="rId2"/>
    <p:sldId id="335" r:id="rId3"/>
    <p:sldId id="347" r:id="rId4"/>
    <p:sldId id="336" r:id="rId5"/>
    <p:sldId id="356" r:id="rId6"/>
    <p:sldId id="338" r:id="rId7"/>
    <p:sldId id="348" r:id="rId8"/>
    <p:sldId id="337" r:id="rId9"/>
    <p:sldId id="349" r:id="rId10"/>
    <p:sldId id="339" r:id="rId11"/>
    <p:sldId id="350" r:id="rId12"/>
    <p:sldId id="357" r:id="rId13"/>
    <p:sldId id="358" r:id="rId14"/>
    <p:sldId id="359" r:id="rId15"/>
    <p:sldId id="330" r:id="rId16"/>
    <p:sldId id="351" r:id="rId17"/>
    <p:sldId id="340" r:id="rId18"/>
    <p:sldId id="341" r:id="rId19"/>
    <p:sldId id="352" r:id="rId20"/>
    <p:sldId id="331" r:id="rId21"/>
    <p:sldId id="342" r:id="rId22"/>
    <p:sldId id="343" r:id="rId23"/>
    <p:sldId id="353" r:id="rId24"/>
    <p:sldId id="344" r:id="rId25"/>
    <p:sldId id="345" r:id="rId26"/>
    <p:sldId id="354" r:id="rId27"/>
    <p:sldId id="35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 Narendra Bisht" initials="MNB" lastIdx="1" clrIdx="0">
    <p:extLst>
      <p:ext uri="{19B8F6BF-5375-455C-9EA6-DF929625EA0E}">
        <p15:presenceInfo xmlns:p15="http://schemas.microsoft.com/office/powerpoint/2012/main" userId="S::nbisht@gehu.ac.in::edcf2f2c-6e5c-43c8-bc78-9eeccf7b77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2A891-A3D2-43A6-BA4A-653028D8593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D664938F-3CD3-4BBA-9E96-958A5EAE254B}">
      <dgm:prSet phldrT="[Text]"/>
      <dgm:spPr/>
      <dgm:t>
        <a:bodyPr/>
        <a:lstStyle/>
        <a:p>
          <a:r>
            <a:rPr lang="en-IN" dirty="0"/>
            <a:t>N divided by A</a:t>
          </a:r>
        </a:p>
      </dgm:t>
    </dgm:pt>
    <dgm:pt modelId="{93867F25-4260-4D71-A90B-D5066178826B}" type="parTrans" cxnId="{F4925F63-04D2-4440-BA6D-A75E6D4F7BCC}">
      <dgm:prSet/>
      <dgm:spPr/>
      <dgm:t>
        <a:bodyPr/>
        <a:lstStyle/>
        <a:p>
          <a:endParaRPr lang="en-IN"/>
        </a:p>
      </dgm:t>
    </dgm:pt>
    <dgm:pt modelId="{18019998-CEDA-48F9-9FAC-EF42917B124A}" type="sibTrans" cxnId="{F4925F63-04D2-4440-BA6D-A75E6D4F7BCC}">
      <dgm:prSet/>
      <dgm:spPr/>
      <dgm:t>
        <a:bodyPr/>
        <a:lstStyle/>
        <a:p>
          <a:endParaRPr lang="en-IN"/>
        </a:p>
      </dgm:t>
    </dgm:pt>
    <dgm:pt modelId="{4F840A49-5532-4DD1-ABB3-5F958A6CB1B2}">
      <dgm:prSet phldrT="[Text]"/>
      <dgm:spPr/>
      <dgm:t>
        <a:bodyPr/>
        <a:lstStyle/>
        <a:p>
          <a:r>
            <a:rPr lang="en-IN" dirty="0"/>
            <a:t>Remainder = 0</a:t>
          </a:r>
        </a:p>
        <a:p>
          <a:r>
            <a:rPr lang="en-IN" dirty="0"/>
            <a:t>(N is divisible by A)</a:t>
          </a:r>
        </a:p>
      </dgm:t>
    </dgm:pt>
    <dgm:pt modelId="{B1985A02-659A-4F46-B966-2249848018FF}" type="parTrans" cxnId="{937BDFE6-CA2A-48B4-B648-19E6F5432071}">
      <dgm:prSet/>
      <dgm:spPr/>
      <dgm:t>
        <a:bodyPr/>
        <a:lstStyle/>
        <a:p>
          <a:endParaRPr lang="en-IN"/>
        </a:p>
      </dgm:t>
    </dgm:pt>
    <dgm:pt modelId="{EB3A1E10-BEF1-4F33-A775-A8B50DACA486}" type="sibTrans" cxnId="{937BDFE6-CA2A-48B4-B648-19E6F5432071}">
      <dgm:prSet/>
      <dgm:spPr/>
      <dgm:t>
        <a:bodyPr/>
        <a:lstStyle/>
        <a:p>
          <a:endParaRPr lang="en-IN"/>
        </a:p>
      </dgm:t>
    </dgm:pt>
    <dgm:pt modelId="{D4E9C416-080B-4521-BA76-5BAC0AE392BC}">
      <dgm:prSet phldrT="[Text]"/>
      <dgm:spPr/>
      <dgm:t>
        <a:bodyPr/>
        <a:lstStyle/>
        <a:p>
          <a:r>
            <a:rPr lang="en-IN" dirty="0"/>
            <a:t>Factors, HCF, Properties of factors, properties and applications of HCF</a:t>
          </a:r>
        </a:p>
      </dgm:t>
    </dgm:pt>
    <dgm:pt modelId="{758057AD-84EA-496E-A315-0BC75FD941A9}" type="parTrans" cxnId="{99EE8CC8-5554-4641-9C82-3611B2AC2B32}">
      <dgm:prSet/>
      <dgm:spPr/>
      <dgm:t>
        <a:bodyPr/>
        <a:lstStyle/>
        <a:p>
          <a:endParaRPr lang="en-IN"/>
        </a:p>
      </dgm:t>
    </dgm:pt>
    <dgm:pt modelId="{D1F77A8B-0F3C-4F73-8C31-F8DE5F43B70D}" type="sibTrans" cxnId="{99EE8CC8-5554-4641-9C82-3611B2AC2B32}">
      <dgm:prSet/>
      <dgm:spPr/>
      <dgm:t>
        <a:bodyPr/>
        <a:lstStyle/>
        <a:p>
          <a:endParaRPr lang="en-IN"/>
        </a:p>
      </dgm:t>
    </dgm:pt>
    <dgm:pt modelId="{A4899383-29C7-449F-9403-37DCD32D7C86}">
      <dgm:prSet phldrT="[Text]"/>
      <dgm:spPr/>
      <dgm:t>
        <a:bodyPr/>
        <a:lstStyle/>
        <a:p>
          <a:r>
            <a:rPr lang="en-IN" dirty="0"/>
            <a:t>Multiples, LCM, properties and applications of LCM</a:t>
          </a:r>
        </a:p>
      </dgm:t>
    </dgm:pt>
    <dgm:pt modelId="{E953D014-41D1-4F17-A23E-1E2F691A8AB1}" type="parTrans" cxnId="{CA5104AB-0898-436F-A493-943238231DB0}">
      <dgm:prSet/>
      <dgm:spPr/>
      <dgm:t>
        <a:bodyPr/>
        <a:lstStyle/>
        <a:p>
          <a:endParaRPr lang="en-IN"/>
        </a:p>
      </dgm:t>
    </dgm:pt>
    <dgm:pt modelId="{58BDD4F6-4B2C-4D1D-89E3-75A654F81B26}" type="sibTrans" cxnId="{CA5104AB-0898-436F-A493-943238231DB0}">
      <dgm:prSet/>
      <dgm:spPr/>
      <dgm:t>
        <a:bodyPr/>
        <a:lstStyle/>
        <a:p>
          <a:endParaRPr lang="en-IN"/>
        </a:p>
      </dgm:t>
    </dgm:pt>
    <dgm:pt modelId="{C7E77A32-5F79-49A5-B8FB-DD44E0D65256}">
      <dgm:prSet phldrT="[Text]"/>
      <dgm:spPr/>
      <dgm:t>
        <a:bodyPr/>
        <a:lstStyle/>
        <a:p>
          <a:r>
            <a:rPr lang="en-IN" dirty="0"/>
            <a:t>Remainder ≠ 0</a:t>
          </a:r>
        </a:p>
      </dgm:t>
    </dgm:pt>
    <dgm:pt modelId="{E4614DBE-917B-49E7-83C7-849A95AA279A}" type="parTrans" cxnId="{E046AD7F-DD2E-46FB-9EEC-E4C3DD139E1F}">
      <dgm:prSet/>
      <dgm:spPr/>
      <dgm:t>
        <a:bodyPr/>
        <a:lstStyle/>
        <a:p>
          <a:endParaRPr lang="en-IN"/>
        </a:p>
      </dgm:t>
    </dgm:pt>
    <dgm:pt modelId="{BA0DFB9D-A8F1-4579-BAE7-DE18B9207A07}" type="sibTrans" cxnId="{E046AD7F-DD2E-46FB-9EEC-E4C3DD139E1F}">
      <dgm:prSet/>
      <dgm:spPr/>
      <dgm:t>
        <a:bodyPr/>
        <a:lstStyle/>
        <a:p>
          <a:endParaRPr lang="en-IN"/>
        </a:p>
      </dgm:t>
    </dgm:pt>
    <dgm:pt modelId="{2E104562-2E67-43D5-B361-30DBB01FB23C}">
      <dgm:prSet phldrT="[Text]"/>
      <dgm:spPr/>
      <dgm:t>
        <a:bodyPr/>
        <a:lstStyle/>
        <a:p>
          <a:r>
            <a:rPr lang="en-IN" dirty="0"/>
            <a:t>Properties of remainder, Concept of last digit</a:t>
          </a:r>
        </a:p>
      </dgm:t>
    </dgm:pt>
    <dgm:pt modelId="{FDAC47A3-5FA2-4CB8-A8BD-EFCA27DD0139}" type="parTrans" cxnId="{5FC4B0F9-BE19-4ABF-8F38-27619C972B14}">
      <dgm:prSet/>
      <dgm:spPr/>
      <dgm:t>
        <a:bodyPr/>
        <a:lstStyle/>
        <a:p>
          <a:endParaRPr lang="en-IN"/>
        </a:p>
      </dgm:t>
    </dgm:pt>
    <dgm:pt modelId="{9C7804B2-5A35-409C-9C2C-DC369F2DEC4D}" type="sibTrans" cxnId="{5FC4B0F9-BE19-4ABF-8F38-27619C972B14}">
      <dgm:prSet/>
      <dgm:spPr/>
      <dgm:t>
        <a:bodyPr/>
        <a:lstStyle/>
        <a:p>
          <a:endParaRPr lang="en-IN"/>
        </a:p>
      </dgm:t>
    </dgm:pt>
    <dgm:pt modelId="{083F5746-D6F7-44F8-9C81-D221FED4DBFE}" type="pres">
      <dgm:prSet presAssocID="{4662A891-A3D2-43A6-BA4A-653028D85931}" presName="hierChild1" presStyleCnt="0">
        <dgm:presLayoutVars>
          <dgm:chPref val="1"/>
          <dgm:dir/>
          <dgm:animOne val="branch"/>
          <dgm:animLvl val="lvl"/>
          <dgm:resizeHandles/>
        </dgm:presLayoutVars>
      </dgm:prSet>
      <dgm:spPr/>
    </dgm:pt>
    <dgm:pt modelId="{4F7CAF78-CD07-4423-8C98-BABEF60B6E57}" type="pres">
      <dgm:prSet presAssocID="{D664938F-3CD3-4BBA-9E96-958A5EAE254B}" presName="hierRoot1" presStyleCnt="0"/>
      <dgm:spPr/>
    </dgm:pt>
    <dgm:pt modelId="{38975823-CB14-4F8F-85BF-005958F6EDA2}" type="pres">
      <dgm:prSet presAssocID="{D664938F-3CD3-4BBA-9E96-958A5EAE254B}" presName="composite" presStyleCnt="0"/>
      <dgm:spPr/>
    </dgm:pt>
    <dgm:pt modelId="{989EE2C7-E6E4-467C-B99D-B19B88DE3DC4}" type="pres">
      <dgm:prSet presAssocID="{D664938F-3CD3-4BBA-9E96-958A5EAE254B}" presName="background" presStyleLbl="node0" presStyleIdx="0" presStyleCnt="1"/>
      <dgm:spPr/>
    </dgm:pt>
    <dgm:pt modelId="{E9BDBA66-F263-4EDD-AB78-2D20BC877080}" type="pres">
      <dgm:prSet presAssocID="{D664938F-3CD3-4BBA-9E96-958A5EAE254B}" presName="text" presStyleLbl="fgAcc0" presStyleIdx="0" presStyleCnt="1" custScaleX="106082" custScaleY="99837" custLinFactNeighborX="-36111" custLinFactNeighborY="-53232">
        <dgm:presLayoutVars>
          <dgm:chPref val="3"/>
        </dgm:presLayoutVars>
      </dgm:prSet>
      <dgm:spPr/>
    </dgm:pt>
    <dgm:pt modelId="{CB94EBB8-F753-4114-B6B5-47773F6337F2}" type="pres">
      <dgm:prSet presAssocID="{D664938F-3CD3-4BBA-9E96-958A5EAE254B}" presName="hierChild2" presStyleCnt="0"/>
      <dgm:spPr/>
    </dgm:pt>
    <dgm:pt modelId="{C023AC72-C16D-4193-8E8E-1EA9CDAED79F}" type="pres">
      <dgm:prSet presAssocID="{B1985A02-659A-4F46-B966-2249848018FF}" presName="Name10" presStyleLbl="parChTrans1D2" presStyleIdx="0" presStyleCnt="2"/>
      <dgm:spPr/>
    </dgm:pt>
    <dgm:pt modelId="{D08CA1B6-11DD-4EF8-8A1E-B80B7C72B679}" type="pres">
      <dgm:prSet presAssocID="{4F840A49-5532-4DD1-ABB3-5F958A6CB1B2}" presName="hierRoot2" presStyleCnt="0"/>
      <dgm:spPr/>
    </dgm:pt>
    <dgm:pt modelId="{80CE3F36-0C2D-48B4-AB46-541CF8F009A4}" type="pres">
      <dgm:prSet presAssocID="{4F840A49-5532-4DD1-ABB3-5F958A6CB1B2}" presName="composite2" presStyleCnt="0"/>
      <dgm:spPr/>
    </dgm:pt>
    <dgm:pt modelId="{2404357C-E5BB-4D6D-B6EF-6AD42F2C0412}" type="pres">
      <dgm:prSet presAssocID="{4F840A49-5532-4DD1-ABB3-5F958A6CB1B2}" presName="background2" presStyleLbl="node2" presStyleIdx="0" presStyleCnt="2"/>
      <dgm:spPr/>
    </dgm:pt>
    <dgm:pt modelId="{6A136017-5330-4A65-AFCA-D1E9CBF9B8A3}" type="pres">
      <dgm:prSet presAssocID="{4F840A49-5532-4DD1-ABB3-5F958A6CB1B2}" presName="text2" presStyleLbl="fgAcc2" presStyleIdx="0" presStyleCnt="2" custLinFactNeighborX="-9989" custLinFactNeighborY="-23408">
        <dgm:presLayoutVars>
          <dgm:chPref val="3"/>
        </dgm:presLayoutVars>
      </dgm:prSet>
      <dgm:spPr/>
    </dgm:pt>
    <dgm:pt modelId="{CAEF1DC8-5B1A-423C-8B8E-EFB1D4805839}" type="pres">
      <dgm:prSet presAssocID="{4F840A49-5532-4DD1-ABB3-5F958A6CB1B2}" presName="hierChild3" presStyleCnt="0"/>
      <dgm:spPr/>
    </dgm:pt>
    <dgm:pt modelId="{858EE7DE-F2C9-4392-BE8F-4118E2182BEF}" type="pres">
      <dgm:prSet presAssocID="{758057AD-84EA-496E-A315-0BC75FD941A9}" presName="Name17" presStyleLbl="parChTrans1D3" presStyleIdx="0" presStyleCnt="3"/>
      <dgm:spPr/>
    </dgm:pt>
    <dgm:pt modelId="{68B7A515-DAB6-482E-8D01-B286E58EE9ED}" type="pres">
      <dgm:prSet presAssocID="{D4E9C416-080B-4521-BA76-5BAC0AE392BC}" presName="hierRoot3" presStyleCnt="0"/>
      <dgm:spPr/>
    </dgm:pt>
    <dgm:pt modelId="{98C0C9F7-5FA9-44B3-A314-DD2E7091825E}" type="pres">
      <dgm:prSet presAssocID="{D4E9C416-080B-4521-BA76-5BAC0AE392BC}" presName="composite3" presStyleCnt="0"/>
      <dgm:spPr/>
    </dgm:pt>
    <dgm:pt modelId="{EDAB1376-95E6-4F18-AECD-529D739DE710}" type="pres">
      <dgm:prSet presAssocID="{D4E9C416-080B-4521-BA76-5BAC0AE392BC}" presName="background3" presStyleLbl="node3" presStyleIdx="0" presStyleCnt="3"/>
      <dgm:spPr/>
    </dgm:pt>
    <dgm:pt modelId="{9EFA1EE8-6B7D-4019-B48C-4CC78626B27F}" type="pres">
      <dgm:prSet presAssocID="{D4E9C416-080B-4521-BA76-5BAC0AE392BC}" presName="text3" presStyleLbl="fgAcc3" presStyleIdx="0" presStyleCnt="3" custLinFactNeighborX="-43045" custLinFactNeighborY="-24976">
        <dgm:presLayoutVars>
          <dgm:chPref val="3"/>
        </dgm:presLayoutVars>
      </dgm:prSet>
      <dgm:spPr/>
    </dgm:pt>
    <dgm:pt modelId="{D503F072-AA3A-41B3-A912-E74440B99C96}" type="pres">
      <dgm:prSet presAssocID="{D4E9C416-080B-4521-BA76-5BAC0AE392BC}" presName="hierChild4" presStyleCnt="0"/>
      <dgm:spPr/>
    </dgm:pt>
    <dgm:pt modelId="{EDC8CCAC-E24A-402A-A1D3-010B6996D6D2}" type="pres">
      <dgm:prSet presAssocID="{E953D014-41D1-4F17-A23E-1E2F691A8AB1}" presName="Name17" presStyleLbl="parChTrans1D3" presStyleIdx="1" presStyleCnt="3"/>
      <dgm:spPr/>
    </dgm:pt>
    <dgm:pt modelId="{3C6C3260-CB1E-4982-8307-5B66D19747CA}" type="pres">
      <dgm:prSet presAssocID="{A4899383-29C7-449F-9403-37DCD32D7C86}" presName="hierRoot3" presStyleCnt="0"/>
      <dgm:spPr/>
    </dgm:pt>
    <dgm:pt modelId="{C0460A8A-3F43-436E-8E85-2DF3880FD589}" type="pres">
      <dgm:prSet presAssocID="{A4899383-29C7-449F-9403-37DCD32D7C86}" presName="composite3" presStyleCnt="0"/>
      <dgm:spPr/>
    </dgm:pt>
    <dgm:pt modelId="{C1F78D51-4A5F-4684-89FB-9D32A31CA16A}" type="pres">
      <dgm:prSet presAssocID="{A4899383-29C7-449F-9403-37DCD32D7C86}" presName="background3" presStyleLbl="node3" presStyleIdx="1" presStyleCnt="3"/>
      <dgm:spPr/>
    </dgm:pt>
    <dgm:pt modelId="{EB0A3B42-531A-467E-BF5D-70F33391C152}" type="pres">
      <dgm:prSet presAssocID="{A4899383-29C7-449F-9403-37DCD32D7C86}" presName="text3" presStyleLbl="fgAcc3" presStyleIdx="1" presStyleCnt="3" custLinFactNeighborX="-43885" custLinFactNeighborY="-24211">
        <dgm:presLayoutVars>
          <dgm:chPref val="3"/>
        </dgm:presLayoutVars>
      </dgm:prSet>
      <dgm:spPr/>
    </dgm:pt>
    <dgm:pt modelId="{872CD6A0-147C-4562-A9FC-E78B1C572E1A}" type="pres">
      <dgm:prSet presAssocID="{A4899383-29C7-449F-9403-37DCD32D7C86}" presName="hierChild4" presStyleCnt="0"/>
      <dgm:spPr/>
    </dgm:pt>
    <dgm:pt modelId="{9835F693-5771-49C6-B949-2EEFBF8AED8B}" type="pres">
      <dgm:prSet presAssocID="{E4614DBE-917B-49E7-83C7-849A95AA279A}" presName="Name10" presStyleLbl="parChTrans1D2" presStyleIdx="1" presStyleCnt="2"/>
      <dgm:spPr/>
    </dgm:pt>
    <dgm:pt modelId="{4FF0C1D8-C970-4054-8250-18D2CF52E3E3}" type="pres">
      <dgm:prSet presAssocID="{C7E77A32-5F79-49A5-B8FB-DD44E0D65256}" presName="hierRoot2" presStyleCnt="0"/>
      <dgm:spPr/>
    </dgm:pt>
    <dgm:pt modelId="{D1A34DA6-D6B5-49D5-91AF-3447B8CEB78A}" type="pres">
      <dgm:prSet presAssocID="{C7E77A32-5F79-49A5-B8FB-DD44E0D65256}" presName="composite2" presStyleCnt="0"/>
      <dgm:spPr/>
    </dgm:pt>
    <dgm:pt modelId="{DCE53258-3F8E-4B00-AF2C-9EA5DCF09047}" type="pres">
      <dgm:prSet presAssocID="{C7E77A32-5F79-49A5-B8FB-DD44E0D65256}" presName="background2" presStyleLbl="node2" presStyleIdx="1" presStyleCnt="2"/>
      <dgm:spPr/>
    </dgm:pt>
    <dgm:pt modelId="{675A7747-E22D-400B-B152-9A3380574ACC}" type="pres">
      <dgm:prSet presAssocID="{C7E77A32-5F79-49A5-B8FB-DD44E0D65256}" presName="text2" presStyleLbl="fgAcc2" presStyleIdx="1" presStyleCnt="2" custLinFactNeighborX="-48335" custLinFactNeighborY="-34899">
        <dgm:presLayoutVars>
          <dgm:chPref val="3"/>
        </dgm:presLayoutVars>
      </dgm:prSet>
      <dgm:spPr/>
    </dgm:pt>
    <dgm:pt modelId="{6F677758-6D14-43F6-B945-070F6B76CA63}" type="pres">
      <dgm:prSet presAssocID="{C7E77A32-5F79-49A5-B8FB-DD44E0D65256}" presName="hierChild3" presStyleCnt="0"/>
      <dgm:spPr/>
    </dgm:pt>
    <dgm:pt modelId="{B5CE8C25-F88D-4390-AE09-C8389B89AC2F}" type="pres">
      <dgm:prSet presAssocID="{FDAC47A3-5FA2-4CB8-A8BD-EFCA27DD0139}" presName="Name17" presStyleLbl="parChTrans1D3" presStyleIdx="2" presStyleCnt="3"/>
      <dgm:spPr/>
    </dgm:pt>
    <dgm:pt modelId="{DA3AB4DC-41A4-4B5E-9CB8-4D9A4F939314}" type="pres">
      <dgm:prSet presAssocID="{2E104562-2E67-43D5-B361-30DBB01FB23C}" presName="hierRoot3" presStyleCnt="0"/>
      <dgm:spPr/>
    </dgm:pt>
    <dgm:pt modelId="{1DA890E9-F6B4-4AD2-80C5-AD4DD9928DA0}" type="pres">
      <dgm:prSet presAssocID="{2E104562-2E67-43D5-B361-30DBB01FB23C}" presName="composite3" presStyleCnt="0"/>
      <dgm:spPr/>
    </dgm:pt>
    <dgm:pt modelId="{A4F6AE0A-5CCC-4397-8F57-3AC4D5058547}" type="pres">
      <dgm:prSet presAssocID="{2E104562-2E67-43D5-B361-30DBB01FB23C}" presName="background3" presStyleLbl="node3" presStyleIdx="2" presStyleCnt="3"/>
      <dgm:spPr/>
    </dgm:pt>
    <dgm:pt modelId="{223FA80A-D202-48F2-BB67-BBDB462348F8}" type="pres">
      <dgm:prSet presAssocID="{2E104562-2E67-43D5-B361-30DBB01FB23C}" presName="text3" presStyleLbl="fgAcc3" presStyleIdx="2" presStyleCnt="3" custLinFactNeighborX="-48265" custLinFactNeighborY="-13384">
        <dgm:presLayoutVars>
          <dgm:chPref val="3"/>
        </dgm:presLayoutVars>
      </dgm:prSet>
      <dgm:spPr/>
    </dgm:pt>
    <dgm:pt modelId="{092C5AB0-0057-4F6E-B635-003915A1C65C}" type="pres">
      <dgm:prSet presAssocID="{2E104562-2E67-43D5-B361-30DBB01FB23C}" presName="hierChild4" presStyleCnt="0"/>
      <dgm:spPr/>
    </dgm:pt>
  </dgm:ptLst>
  <dgm:cxnLst>
    <dgm:cxn modelId="{29B13D27-C9E4-449B-9BE1-51888FB08DB6}" type="presOf" srcId="{E4614DBE-917B-49E7-83C7-849A95AA279A}" destId="{9835F693-5771-49C6-B949-2EEFBF8AED8B}" srcOrd="0" destOrd="0" presId="urn:microsoft.com/office/officeart/2005/8/layout/hierarchy1"/>
    <dgm:cxn modelId="{B899F338-9C29-4D72-96DD-028B5AC1B58F}" type="presOf" srcId="{D664938F-3CD3-4BBA-9E96-958A5EAE254B}" destId="{E9BDBA66-F263-4EDD-AB78-2D20BC877080}" srcOrd="0" destOrd="0" presId="urn:microsoft.com/office/officeart/2005/8/layout/hierarchy1"/>
    <dgm:cxn modelId="{F4925F63-04D2-4440-BA6D-A75E6D4F7BCC}" srcId="{4662A891-A3D2-43A6-BA4A-653028D85931}" destId="{D664938F-3CD3-4BBA-9E96-958A5EAE254B}" srcOrd="0" destOrd="0" parTransId="{93867F25-4260-4D71-A90B-D5066178826B}" sibTransId="{18019998-CEDA-48F9-9FAC-EF42917B124A}"/>
    <dgm:cxn modelId="{AAABA66F-A6DA-4F99-8E65-E1DF959C09F9}" type="presOf" srcId="{2E104562-2E67-43D5-B361-30DBB01FB23C}" destId="{223FA80A-D202-48F2-BB67-BBDB462348F8}" srcOrd="0" destOrd="0" presId="urn:microsoft.com/office/officeart/2005/8/layout/hierarchy1"/>
    <dgm:cxn modelId="{E27C6874-05D4-4AFE-A287-A7D4F68BA14C}" type="presOf" srcId="{D4E9C416-080B-4521-BA76-5BAC0AE392BC}" destId="{9EFA1EE8-6B7D-4019-B48C-4CC78626B27F}" srcOrd="0" destOrd="0" presId="urn:microsoft.com/office/officeart/2005/8/layout/hierarchy1"/>
    <dgm:cxn modelId="{2F699854-3664-4B6D-964E-26B5A860C96C}" type="presOf" srcId="{4F840A49-5532-4DD1-ABB3-5F958A6CB1B2}" destId="{6A136017-5330-4A65-AFCA-D1E9CBF9B8A3}" srcOrd="0" destOrd="0" presId="urn:microsoft.com/office/officeart/2005/8/layout/hierarchy1"/>
    <dgm:cxn modelId="{54154C78-D87E-4EA5-9ABB-D02AABD083C3}" type="presOf" srcId="{E953D014-41D1-4F17-A23E-1E2F691A8AB1}" destId="{EDC8CCAC-E24A-402A-A1D3-010B6996D6D2}" srcOrd="0" destOrd="0" presId="urn:microsoft.com/office/officeart/2005/8/layout/hierarchy1"/>
    <dgm:cxn modelId="{E046AD7F-DD2E-46FB-9EEC-E4C3DD139E1F}" srcId="{D664938F-3CD3-4BBA-9E96-958A5EAE254B}" destId="{C7E77A32-5F79-49A5-B8FB-DD44E0D65256}" srcOrd="1" destOrd="0" parTransId="{E4614DBE-917B-49E7-83C7-849A95AA279A}" sibTransId="{BA0DFB9D-A8F1-4579-BAE7-DE18B9207A07}"/>
    <dgm:cxn modelId="{6B65E285-1B73-4787-BA2E-47415BB66D4C}" type="presOf" srcId="{B1985A02-659A-4F46-B966-2249848018FF}" destId="{C023AC72-C16D-4193-8E8E-1EA9CDAED79F}" srcOrd="0" destOrd="0" presId="urn:microsoft.com/office/officeart/2005/8/layout/hierarchy1"/>
    <dgm:cxn modelId="{8C509F8F-7316-4B9E-B424-96A2D1C5DD23}" type="presOf" srcId="{C7E77A32-5F79-49A5-B8FB-DD44E0D65256}" destId="{675A7747-E22D-400B-B152-9A3380574ACC}" srcOrd="0" destOrd="0" presId="urn:microsoft.com/office/officeart/2005/8/layout/hierarchy1"/>
    <dgm:cxn modelId="{71FB2496-FCFE-4463-ACE2-68C54577695A}" type="presOf" srcId="{758057AD-84EA-496E-A315-0BC75FD941A9}" destId="{858EE7DE-F2C9-4392-BE8F-4118E2182BEF}" srcOrd="0" destOrd="0" presId="urn:microsoft.com/office/officeart/2005/8/layout/hierarchy1"/>
    <dgm:cxn modelId="{CA5104AB-0898-436F-A493-943238231DB0}" srcId="{4F840A49-5532-4DD1-ABB3-5F958A6CB1B2}" destId="{A4899383-29C7-449F-9403-37DCD32D7C86}" srcOrd="1" destOrd="0" parTransId="{E953D014-41D1-4F17-A23E-1E2F691A8AB1}" sibTransId="{58BDD4F6-4B2C-4D1D-89E3-75A654F81B26}"/>
    <dgm:cxn modelId="{99EE8CC8-5554-4641-9C82-3611B2AC2B32}" srcId="{4F840A49-5532-4DD1-ABB3-5F958A6CB1B2}" destId="{D4E9C416-080B-4521-BA76-5BAC0AE392BC}" srcOrd="0" destOrd="0" parTransId="{758057AD-84EA-496E-A315-0BC75FD941A9}" sibTransId="{D1F77A8B-0F3C-4F73-8C31-F8DE5F43B70D}"/>
    <dgm:cxn modelId="{837BFBD7-0643-49D3-A0D1-8BA49E632BA1}" type="presOf" srcId="{FDAC47A3-5FA2-4CB8-A8BD-EFCA27DD0139}" destId="{B5CE8C25-F88D-4390-AE09-C8389B89AC2F}" srcOrd="0" destOrd="0" presId="urn:microsoft.com/office/officeart/2005/8/layout/hierarchy1"/>
    <dgm:cxn modelId="{E0004EE6-70D4-46C2-9F95-17FE46F78096}" type="presOf" srcId="{4662A891-A3D2-43A6-BA4A-653028D85931}" destId="{083F5746-D6F7-44F8-9C81-D221FED4DBFE}" srcOrd="0" destOrd="0" presId="urn:microsoft.com/office/officeart/2005/8/layout/hierarchy1"/>
    <dgm:cxn modelId="{937BDFE6-CA2A-48B4-B648-19E6F5432071}" srcId="{D664938F-3CD3-4BBA-9E96-958A5EAE254B}" destId="{4F840A49-5532-4DD1-ABB3-5F958A6CB1B2}" srcOrd="0" destOrd="0" parTransId="{B1985A02-659A-4F46-B966-2249848018FF}" sibTransId="{EB3A1E10-BEF1-4F33-A775-A8B50DACA486}"/>
    <dgm:cxn modelId="{74F25EF6-E7ED-4B27-AF76-71ABFC6FC905}" type="presOf" srcId="{A4899383-29C7-449F-9403-37DCD32D7C86}" destId="{EB0A3B42-531A-467E-BF5D-70F33391C152}" srcOrd="0" destOrd="0" presId="urn:microsoft.com/office/officeart/2005/8/layout/hierarchy1"/>
    <dgm:cxn modelId="{5FC4B0F9-BE19-4ABF-8F38-27619C972B14}" srcId="{C7E77A32-5F79-49A5-B8FB-DD44E0D65256}" destId="{2E104562-2E67-43D5-B361-30DBB01FB23C}" srcOrd="0" destOrd="0" parTransId="{FDAC47A3-5FA2-4CB8-A8BD-EFCA27DD0139}" sibTransId="{9C7804B2-5A35-409C-9C2C-DC369F2DEC4D}"/>
    <dgm:cxn modelId="{051137D2-E171-4901-8A21-BCB4EEA66809}" type="presParOf" srcId="{083F5746-D6F7-44F8-9C81-D221FED4DBFE}" destId="{4F7CAF78-CD07-4423-8C98-BABEF60B6E57}" srcOrd="0" destOrd="0" presId="urn:microsoft.com/office/officeart/2005/8/layout/hierarchy1"/>
    <dgm:cxn modelId="{0AA1B50D-8093-4F7B-B515-A5C4A4AE8913}" type="presParOf" srcId="{4F7CAF78-CD07-4423-8C98-BABEF60B6E57}" destId="{38975823-CB14-4F8F-85BF-005958F6EDA2}" srcOrd="0" destOrd="0" presId="urn:microsoft.com/office/officeart/2005/8/layout/hierarchy1"/>
    <dgm:cxn modelId="{DF3F057A-5AAC-4B5E-AA32-DF673CACDDCA}" type="presParOf" srcId="{38975823-CB14-4F8F-85BF-005958F6EDA2}" destId="{989EE2C7-E6E4-467C-B99D-B19B88DE3DC4}" srcOrd="0" destOrd="0" presId="urn:microsoft.com/office/officeart/2005/8/layout/hierarchy1"/>
    <dgm:cxn modelId="{F3A06F66-F80E-48DC-AD23-67FE16D4F7BB}" type="presParOf" srcId="{38975823-CB14-4F8F-85BF-005958F6EDA2}" destId="{E9BDBA66-F263-4EDD-AB78-2D20BC877080}" srcOrd="1" destOrd="0" presId="urn:microsoft.com/office/officeart/2005/8/layout/hierarchy1"/>
    <dgm:cxn modelId="{C0E6E386-603E-4968-B84E-E4C4CDB5B4A7}" type="presParOf" srcId="{4F7CAF78-CD07-4423-8C98-BABEF60B6E57}" destId="{CB94EBB8-F753-4114-B6B5-47773F6337F2}" srcOrd="1" destOrd="0" presId="urn:microsoft.com/office/officeart/2005/8/layout/hierarchy1"/>
    <dgm:cxn modelId="{9D9FAACC-41EC-43B6-91E3-14EDC052FBCE}" type="presParOf" srcId="{CB94EBB8-F753-4114-B6B5-47773F6337F2}" destId="{C023AC72-C16D-4193-8E8E-1EA9CDAED79F}" srcOrd="0" destOrd="0" presId="urn:microsoft.com/office/officeart/2005/8/layout/hierarchy1"/>
    <dgm:cxn modelId="{238579AF-AAD5-4263-9EE2-C1EDD2B4A7B0}" type="presParOf" srcId="{CB94EBB8-F753-4114-B6B5-47773F6337F2}" destId="{D08CA1B6-11DD-4EF8-8A1E-B80B7C72B679}" srcOrd="1" destOrd="0" presId="urn:microsoft.com/office/officeart/2005/8/layout/hierarchy1"/>
    <dgm:cxn modelId="{8FA66D93-7261-464D-A173-CB09810C3158}" type="presParOf" srcId="{D08CA1B6-11DD-4EF8-8A1E-B80B7C72B679}" destId="{80CE3F36-0C2D-48B4-AB46-541CF8F009A4}" srcOrd="0" destOrd="0" presId="urn:microsoft.com/office/officeart/2005/8/layout/hierarchy1"/>
    <dgm:cxn modelId="{82BB0823-DCB9-49C4-B846-3434726A379C}" type="presParOf" srcId="{80CE3F36-0C2D-48B4-AB46-541CF8F009A4}" destId="{2404357C-E5BB-4D6D-B6EF-6AD42F2C0412}" srcOrd="0" destOrd="0" presId="urn:microsoft.com/office/officeart/2005/8/layout/hierarchy1"/>
    <dgm:cxn modelId="{85310DBF-41D1-4059-A2C1-ECF3568A894A}" type="presParOf" srcId="{80CE3F36-0C2D-48B4-AB46-541CF8F009A4}" destId="{6A136017-5330-4A65-AFCA-D1E9CBF9B8A3}" srcOrd="1" destOrd="0" presId="urn:microsoft.com/office/officeart/2005/8/layout/hierarchy1"/>
    <dgm:cxn modelId="{8FB01213-E931-4DCC-8EE1-FFBC8F272C9A}" type="presParOf" srcId="{D08CA1B6-11DD-4EF8-8A1E-B80B7C72B679}" destId="{CAEF1DC8-5B1A-423C-8B8E-EFB1D4805839}" srcOrd="1" destOrd="0" presId="urn:microsoft.com/office/officeart/2005/8/layout/hierarchy1"/>
    <dgm:cxn modelId="{0C53F537-6581-41EA-9F79-1F6D992BA5F3}" type="presParOf" srcId="{CAEF1DC8-5B1A-423C-8B8E-EFB1D4805839}" destId="{858EE7DE-F2C9-4392-BE8F-4118E2182BEF}" srcOrd="0" destOrd="0" presId="urn:microsoft.com/office/officeart/2005/8/layout/hierarchy1"/>
    <dgm:cxn modelId="{3635E29D-B716-449A-8744-B8231AFEB5C8}" type="presParOf" srcId="{CAEF1DC8-5B1A-423C-8B8E-EFB1D4805839}" destId="{68B7A515-DAB6-482E-8D01-B286E58EE9ED}" srcOrd="1" destOrd="0" presId="urn:microsoft.com/office/officeart/2005/8/layout/hierarchy1"/>
    <dgm:cxn modelId="{9618B8F4-7354-4AE7-8627-CD318D0456D0}" type="presParOf" srcId="{68B7A515-DAB6-482E-8D01-B286E58EE9ED}" destId="{98C0C9F7-5FA9-44B3-A314-DD2E7091825E}" srcOrd="0" destOrd="0" presId="urn:microsoft.com/office/officeart/2005/8/layout/hierarchy1"/>
    <dgm:cxn modelId="{8B32E84D-1176-44AE-AA01-705A695CE514}" type="presParOf" srcId="{98C0C9F7-5FA9-44B3-A314-DD2E7091825E}" destId="{EDAB1376-95E6-4F18-AECD-529D739DE710}" srcOrd="0" destOrd="0" presId="urn:microsoft.com/office/officeart/2005/8/layout/hierarchy1"/>
    <dgm:cxn modelId="{C787DE1B-DD2B-468C-A3B1-46BDBA7979D4}" type="presParOf" srcId="{98C0C9F7-5FA9-44B3-A314-DD2E7091825E}" destId="{9EFA1EE8-6B7D-4019-B48C-4CC78626B27F}" srcOrd="1" destOrd="0" presId="urn:microsoft.com/office/officeart/2005/8/layout/hierarchy1"/>
    <dgm:cxn modelId="{E04973D7-4B5F-4AF3-917F-3EE6C5E2EB2F}" type="presParOf" srcId="{68B7A515-DAB6-482E-8D01-B286E58EE9ED}" destId="{D503F072-AA3A-41B3-A912-E74440B99C96}" srcOrd="1" destOrd="0" presId="urn:microsoft.com/office/officeart/2005/8/layout/hierarchy1"/>
    <dgm:cxn modelId="{4410D161-BC1A-4031-B9DA-8AED82C64246}" type="presParOf" srcId="{CAEF1DC8-5B1A-423C-8B8E-EFB1D4805839}" destId="{EDC8CCAC-E24A-402A-A1D3-010B6996D6D2}" srcOrd="2" destOrd="0" presId="urn:microsoft.com/office/officeart/2005/8/layout/hierarchy1"/>
    <dgm:cxn modelId="{4AA1E440-02CF-4EE8-AE8D-B9B7238BFDA2}" type="presParOf" srcId="{CAEF1DC8-5B1A-423C-8B8E-EFB1D4805839}" destId="{3C6C3260-CB1E-4982-8307-5B66D19747CA}" srcOrd="3" destOrd="0" presId="urn:microsoft.com/office/officeart/2005/8/layout/hierarchy1"/>
    <dgm:cxn modelId="{06A2CA44-D6FE-4544-B76C-36903D651EB1}" type="presParOf" srcId="{3C6C3260-CB1E-4982-8307-5B66D19747CA}" destId="{C0460A8A-3F43-436E-8E85-2DF3880FD589}" srcOrd="0" destOrd="0" presId="urn:microsoft.com/office/officeart/2005/8/layout/hierarchy1"/>
    <dgm:cxn modelId="{F8872A44-98F5-4650-8542-D3445EDEABDF}" type="presParOf" srcId="{C0460A8A-3F43-436E-8E85-2DF3880FD589}" destId="{C1F78D51-4A5F-4684-89FB-9D32A31CA16A}" srcOrd="0" destOrd="0" presId="urn:microsoft.com/office/officeart/2005/8/layout/hierarchy1"/>
    <dgm:cxn modelId="{46792AA9-4F26-4208-8957-100909B8DF13}" type="presParOf" srcId="{C0460A8A-3F43-436E-8E85-2DF3880FD589}" destId="{EB0A3B42-531A-467E-BF5D-70F33391C152}" srcOrd="1" destOrd="0" presId="urn:microsoft.com/office/officeart/2005/8/layout/hierarchy1"/>
    <dgm:cxn modelId="{CADBB652-570C-4B4F-A478-A61441D55EDC}" type="presParOf" srcId="{3C6C3260-CB1E-4982-8307-5B66D19747CA}" destId="{872CD6A0-147C-4562-A9FC-E78B1C572E1A}" srcOrd="1" destOrd="0" presId="urn:microsoft.com/office/officeart/2005/8/layout/hierarchy1"/>
    <dgm:cxn modelId="{D71A1549-6F10-4D61-A1FD-A7A47DF6A35D}" type="presParOf" srcId="{CB94EBB8-F753-4114-B6B5-47773F6337F2}" destId="{9835F693-5771-49C6-B949-2EEFBF8AED8B}" srcOrd="2" destOrd="0" presId="urn:microsoft.com/office/officeart/2005/8/layout/hierarchy1"/>
    <dgm:cxn modelId="{6CD14029-EB6A-41F3-B718-C6B69E36907B}" type="presParOf" srcId="{CB94EBB8-F753-4114-B6B5-47773F6337F2}" destId="{4FF0C1D8-C970-4054-8250-18D2CF52E3E3}" srcOrd="3" destOrd="0" presId="urn:microsoft.com/office/officeart/2005/8/layout/hierarchy1"/>
    <dgm:cxn modelId="{CC4463C1-0227-4D33-AA64-00B01D88FE69}" type="presParOf" srcId="{4FF0C1D8-C970-4054-8250-18D2CF52E3E3}" destId="{D1A34DA6-D6B5-49D5-91AF-3447B8CEB78A}" srcOrd="0" destOrd="0" presId="urn:microsoft.com/office/officeart/2005/8/layout/hierarchy1"/>
    <dgm:cxn modelId="{EEC7F6A1-03AF-4BFF-8D57-75C3A847FC45}" type="presParOf" srcId="{D1A34DA6-D6B5-49D5-91AF-3447B8CEB78A}" destId="{DCE53258-3F8E-4B00-AF2C-9EA5DCF09047}" srcOrd="0" destOrd="0" presId="urn:microsoft.com/office/officeart/2005/8/layout/hierarchy1"/>
    <dgm:cxn modelId="{07D49C76-50EE-4666-8E12-1C0CE05433E1}" type="presParOf" srcId="{D1A34DA6-D6B5-49D5-91AF-3447B8CEB78A}" destId="{675A7747-E22D-400B-B152-9A3380574ACC}" srcOrd="1" destOrd="0" presId="urn:microsoft.com/office/officeart/2005/8/layout/hierarchy1"/>
    <dgm:cxn modelId="{1D508474-3E05-4593-8D61-9EBBB195C0B0}" type="presParOf" srcId="{4FF0C1D8-C970-4054-8250-18D2CF52E3E3}" destId="{6F677758-6D14-43F6-B945-070F6B76CA63}" srcOrd="1" destOrd="0" presId="urn:microsoft.com/office/officeart/2005/8/layout/hierarchy1"/>
    <dgm:cxn modelId="{55035437-8D30-4058-94C9-C92FF049F63B}" type="presParOf" srcId="{6F677758-6D14-43F6-B945-070F6B76CA63}" destId="{B5CE8C25-F88D-4390-AE09-C8389B89AC2F}" srcOrd="0" destOrd="0" presId="urn:microsoft.com/office/officeart/2005/8/layout/hierarchy1"/>
    <dgm:cxn modelId="{A38DAD3D-FEC2-49F9-B77E-595E262320A3}" type="presParOf" srcId="{6F677758-6D14-43F6-B945-070F6B76CA63}" destId="{DA3AB4DC-41A4-4B5E-9CB8-4D9A4F939314}" srcOrd="1" destOrd="0" presId="urn:microsoft.com/office/officeart/2005/8/layout/hierarchy1"/>
    <dgm:cxn modelId="{7002AFDC-C1BD-44E1-85D9-E6171B890FBF}" type="presParOf" srcId="{DA3AB4DC-41A4-4B5E-9CB8-4D9A4F939314}" destId="{1DA890E9-F6B4-4AD2-80C5-AD4DD9928DA0}" srcOrd="0" destOrd="0" presId="urn:microsoft.com/office/officeart/2005/8/layout/hierarchy1"/>
    <dgm:cxn modelId="{6B3CF63A-CE16-4090-9323-7DBAF41ED471}" type="presParOf" srcId="{1DA890E9-F6B4-4AD2-80C5-AD4DD9928DA0}" destId="{A4F6AE0A-5CCC-4397-8F57-3AC4D5058547}" srcOrd="0" destOrd="0" presId="urn:microsoft.com/office/officeart/2005/8/layout/hierarchy1"/>
    <dgm:cxn modelId="{9B3797A5-7E98-4270-8440-408A01F72C26}" type="presParOf" srcId="{1DA890E9-F6B4-4AD2-80C5-AD4DD9928DA0}" destId="{223FA80A-D202-48F2-BB67-BBDB462348F8}" srcOrd="1" destOrd="0" presId="urn:microsoft.com/office/officeart/2005/8/layout/hierarchy1"/>
    <dgm:cxn modelId="{27D4138D-F136-48A1-A733-B9A3A8F11F0D}" type="presParOf" srcId="{DA3AB4DC-41A4-4B5E-9CB8-4D9A4F939314}" destId="{092C5AB0-0057-4F6E-B635-003915A1C65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E8C25-F88D-4390-AE09-C8389B89AC2F}">
      <dsp:nvSpPr>
        <dsp:cNvPr id="0" name=""/>
        <dsp:cNvSpPr/>
      </dsp:nvSpPr>
      <dsp:spPr>
        <a:xfrm>
          <a:off x="5406015" y="2620054"/>
          <a:ext cx="91440" cy="836329"/>
        </a:xfrm>
        <a:custGeom>
          <a:avLst/>
          <a:gdLst/>
          <a:ahLst/>
          <a:cxnLst/>
          <a:rect l="0" t="0" r="0" b="0"/>
          <a:pathLst>
            <a:path>
              <a:moveTo>
                <a:pt x="45720" y="0"/>
              </a:moveTo>
              <a:lnTo>
                <a:pt x="45720" y="655078"/>
              </a:lnTo>
              <a:lnTo>
                <a:pt x="47089" y="655078"/>
              </a:lnTo>
              <a:lnTo>
                <a:pt x="47089" y="8363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35F693-5771-49C6-B949-2EEFBF8AED8B}">
      <dsp:nvSpPr>
        <dsp:cNvPr id="0" name=""/>
        <dsp:cNvSpPr/>
      </dsp:nvSpPr>
      <dsp:spPr>
        <a:xfrm>
          <a:off x="3897408" y="1033853"/>
          <a:ext cx="1554326" cy="343798"/>
        </a:xfrm>
        <a:custGeom>
          <a:avLst/>
          <a:gdLst/>
          <a:ahLst/>
          <a:cxnLst/>
          <a:rect l="0" t="0" r="0" b="0"/>
          <a:pathLst>
            <a:path>
              <a:moveTo>
                <a:pt x="0" y="0"/>
              </a:moveTo>
              <a:lnTo>
                <a:pt x="0" y="162546"/>
              </a:lnTo>
              <a:lnTo>
                <a:pt x="1554326" y="162546"/>
              </a:lnTo>
              <a:lnTo>
                <a:pt x="1554326" y="3437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8CCAC-E24A-402A-A1D3-010B6996D6D2}">
      <dsp:nvSpPr>
        <dsp:cNvPr id="0" name=""/>
        <dsp:cNvSpPr/>
      </dsp:nvSpPr>
      <dsp:spPr>
        <a:xfrm>
          <a:off x="2615001" y="2762818"/>
          <a:ext cx="532474" cy="559050"/>
        </a:xfrm>
        <a:custGeom>
          <a:avLst/>
          <a:gdLst/>
          <a:ahLst/>
          <a:cxnLst/>
          <a:rect l="0" t="0" r="0" b="0"/>
          <a:pathLst>
            <a:path>
              <a:moveTo>
                <a:pt x="0" y="0"/>
              </a:moveTo>
              <a:lnTo>
                <a:pt x="0" y="377798"/>
              </a:lnTo>
              <a:lnTo>
                <a:pt x="532474" y="377798"/>
              </a:lnTo>
              <a:lnTo>
                <a:pt x="532474" y="5590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8EE7DE-F2C9-4392-BE8F-4118E2182BEF}">
      <dsp:nvSpPr>
        <dsp:cNvPr id="0" name=""/>
        <dsp:cNvSpPr/>
      </dsp:nvSpPr>
      <dsp:spPr>
        <a:xfrm>
          <a:off x="772585" y="2762818"/>
          <a:ext cx="1842416" cy="549545"/>
        </a:xfrm>
        <a:custGeom>
          <a:avLst/>
          <a:gdLst/>
          <a:ahLst/>
          <a:cxnLst/>
          <a:rect l="0" t="0" r="0" b="0"/>
          <a:pathLst>
            <a:path>
              <a:moveTo>
                <a:pt x="1842416" y="0"/>
              </a:moveTo>
              <a:lnTo>
                <a:pt x="1842416" y="368294"/>
              </a:lnTo>
              <a:lnTo>
                <a:pt x="0" y="368294"/>
              </a:lnTo>
              <a:lnTo>
                <a:pt x="0" y="5495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3AC72-C16D-4193-8E8E-1EA9CDAED79F}">
      <dsp:nvSpPr>
        <dsp:cNvPr id="0" name=""/>
        <dsp:cNvSpPr/>
      </dsp:nvSpPr>
      <dsp:spPr>
        <a:xfrm>
          <a:off x="2615001" y="1033853"/>
          <a:ext cx="1282407" cy="486562"/>
        </a:xfrm>
        <a:custGeom>
          <a:avLst/>
          <a:gdLst/>
          <a:ahLst/>
          <a:cxnLst/>
          <a:rect l="0" t="0" r="0" b="0"/>
          <a:pathLst>
            <a:path>
              <a:moveTo>
                <a:pt x="1282407" y="0"/>
              </a:moveTo>
              <a:lnTo>
                <a:pt x="1282407" y="305311"/>
              </a:lnTo>
              <a:lnTo>
                <a:pt x="0" y="305311"/>
              </a:lnTo>
              <a:lnTo>
                <a:pt x="0" y="4865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9EE2C7-E6E4-467C-B99D-B19B88DE3DC4}">
      <dsp:nvSpPr>
        <dsp:cNvPr id="0" name=""/>
        <dsp:cNvSpPr/>
      </dsp:nvSpPr>
      <dsp:spPr>
        <a:xfrm>
          <a:off x="2859640" y="-206523"/>
          <a:ext cx="2075535" cy="1240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DBA66-F263-4EDD-AB78-2D20BC877080}">
      <dsp:nvSpPr>
        <dsp:cNvPr id="0" name=""/>
        <dsp:cNvSpPr/>
      </dsp:nvSpPr>
      <dsp:spPr>
        <a:xfrm>
          <a:off x="3077034" y="0"/>
          <a:ext cx="2075535" cy="1240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N divided by A</a:t>
          </a:r>
        </a:p>
      </dsp:txBody>
      <dsp:txXfrm>
        <a:off x="3113363" y="36329"/>
        <a:ext cx="2002877" cy="1167719"/>
      </dsp:txXfrm>
    </dsp:sp>
    <dsp:sp modelId="{2404357C-E5BB-4D6D-B6EF-6AD42F2C0412}">
      <dsp:nvSpPr>
        <dsp:cNvPr id="0" name=""/>
        <dsp:cNvSpPr/>
      </dsp:nvSpPr>
      <dsp:spPr>
        <a:xfrm>
          <a:off x="1636732" y="1520416"/>
          <a:ext cx="1956539" cy="12424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136017-5330-4A65-AFCA-D1E9CBF9B8A3}">
      <dsp:nvSpPr>
        <dsp:cNvPr id="0" name=""/>
        <dsp:cNvSpPr/>
      </dsp:nvSpPr>
      <dsp:spPr>
        <a:xfrm>
          <a:off x="1854125" y="1726939"/>
          <a:ext cx="1956539" cy="12424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Remainder = 0</a:t>
          </a:r>
        </a:p>
        <a:p>
          <a:pPr marL="0" lvl="0" indent="0" algn="ctr" defTabSz="711200">
            <a:lnSpc>
              <a:spcPct val="90000"/>
            </a:lnSpc>
            <a:spcBef>
              <a:spcPct val="0"/>
            </a:spcBef>
            <a:spcAft>
              <a:spcPct val="35000"/>
            </a:spcAft>
            <a:buNone/>
          </a:pPr>
          <a:r>
            <a:rPr lang="en-IN" sz="1600" kern="1200" dirty="0"/>
            <a:t>(N is divisible by A)</a:t>
          </a:r>
        </a:p>
      </dsp:txBody>
      <dsp:txXfrm>
        <a:off x="1890514" y="1763328"/>
        <a:ext cx="1883761" cy="1169624"/>
      </dsp:txXfrm>
    </dsp:sp>
    <dsp:sp modelId="{EDAB1376-95E6-4F18-AECD-529D739DE710}">
      <dsp:nvSpPr>
        <dsp:cNvPr id="0" name=""/>
        <dsp:cNvSpPr/>
      </dsp:nvSpPr>
      <dsp:spPr>
        <a:xfrm>
          <a:off x="-205684" y="3312364"/>
          <a:ext cx="1956539" cy="12424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FA1EE8-6B7D-4019-B48C-4CC78626B27F}">
      <dsp:nvSpPr>
        <dsp:cNvPr id="0" name=""/>
        <dsp:cNvSpPr/>
      </dsp:nvSpPr>
      <dsp:spPr>
        <a:xfrm>
          <a:off x="11709" y="3518888"/>
          <a:ext cx="1956539" cy="12424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Factors, HCF, Properties of factors, properties and applications of HCF</a:t>
          </a:r>
        </a:p>
      </dsp:txBody>
      <dsp:txXfrm>
        <a:off x="48098" y="3555277"/>
        <a:ext cx="1883761" cy="1169624"/>
      </dsp:txXfrm>
    </dsp:sp>
    <dsp:sp modelId="{C1F78D51-4A5F-4684-89FB-9D32A31CA16A}">
      <dsp:nvSpPr>
        <dsp:cNvPr id="0" name=""/>
        <dsp:cNvSpPr/>
      </dsp:nvSpPr>
      <dsp:spPr>
        <a:xfrm>
          <a:off x="2169206" y="3321869"/>
          <a:ext cx="1956539" cy="12424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0A3B42-531A-467E-BF5D-70F33391C152}">
      <dsp:nvSpPr>
        <dsp:cNvPr id="0" name=""/>
        <dsp:cNvSpPr/>
      </dsp:nvSpPr>
      <dsp:spPr>
        <a:xfrm>
          <a:off x="2386599" y="3528392"/>
          <a:ext cx="1956539" cy="12424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Multiples, LCM, properties and applications of LCM</a:t>
          </a:r>
        </a:p>
      </dsp:txBody>
      <dsp:txXfrm>
        <a:off x="2422988" y="3564781"/>
        <a:ext cx="1883761" cy="1169624"/>
      </dsp:txXfrm>
    </dsp:sp>
    <dsp:sp modelId="{DCE53258-3F8E-4B00-AF2C-9EA5DCF09047}">
      <dsp:nvSpPr>
        <dsp:cNvPr id="0" name=""/>
        <dsp:cNvSpPr/>
      </dsp:nvSpPr>
      <dsp:spPr>
        <a:xfrm>
          <a:off x="4473466" y="1377651"/>
          <a:ext cx="1956539" cy="12424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A7747-E22D-400B-B152-9A3380574ACC}">
      <dsp:nvSpPr>
        <dsp:cNvPr id="0" name=""/>
        <dsp:cNvSpPr/>
      </dsp:nvSpPr>
      <dsp:spPr>
        <a:xfrm>
          <a:off x="4690859" y="1584175"/>
          <a:ext cx="1956539" cy="12424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Remainder ≠ 0</a:t>
          </a:r>
        </a:p>
      </dsp:txBody>
      <dsp:txXfrm>
        <a:off x="4727248" y="1620564"/>
        <a:ext cx="1883761" cy="1169624"/>
      </dsp:txXfrm>
    </dsp:sp>
    <dsp:sp modelId="{A4F6AE0A-5CCC-4397-8F57-3AC4D5058547}">
      <dsp:nvSpPr>
        <dsp:cNvPr id="0" name=""/>
        <dsp:cNvSpPr/>
      </dsp:nvSpPr>
      <dsp:spPr>
        <a:xfrm>
          <a:off x="4474835" y="3456384"/>
          <a:ext cx="1956539" cy="12424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FA80A-D202-48F2-BB67-BBDB462348F8}">
      <dsp:nvSpPr>
        <dsp:cNvPr id="0" name=""/>
        <dsp:cNvSpPr/>
      </dsp:nvSpPr>
      <dsp:spPr>
        <a:xfrm>
          <a:off x="4692229" y="3662907"/>
          <a:ext cx="1956539" cy="12424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Properties of remainder, Concept of last digit</a:t>
          </a:r>
        </a:p>
      </dsp:txBody>
      <dsp:txXfrm>
        <a:off x="4728618" y="3699296"/>
        <a:ext cx="1883761" cy="11696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7-22T18:54:36.265"/>
    </inkml:context>
    <inkml:brush xml:id="br0">
      <inkml:brushProperty name="width" value="0.05292" units="cm"/>
      <inkml:brushProperty name="height" value="0.05292" units="cm"/>
      <inkml:brushProperty name="color" value="#C00000"/>
    </inkml:brush>
  </inkml:definitions>
  <inkml:trace contextRef="#ctx0" brushRef="#br0">16262 12411 0,'-35'0'348,"35"34"-338,-35-34 0,1 0 2,-1 35-3,-35-35 0,36 0 1,-1 0 0,-35 35 0,36-35 1,-1 35-1,0-35 0,0 0-1,1 0 1,-1 0 0,0 35-1,0-35 1,1 34 0,-1-34 0,-34 0 0,34 35 10,0-35-9,0 0-1,1 0-1,-1 35 1,0-35-1,0 0 2,1 35-2,-1-35 1,0 0 0,-34 0 9,69 34-8,-35-34 0,-35 35-2,1-35 15,34 0-16,35 35 2,-69-35 0,34 0 8,0 0-6,0 35-2,1-35 8,-1 0 0,35 34-7,-35-34 8,0 0-8,35 35 10,-34-35 0,-1 0 48</inkml:trace>
  <inkml:trace contextRef="#ctx0" brushRef="#br0" timeOffset="31259">16227 11889 0,'0'35'461,"0"0"-443,0 0 13,0-1-22,0 1 9,0 0 15,0 0-4,0-1 1,0 1 1,0 0 9,0 0 46,0-1 353</inkml:trace>
  <inkml:trace contextRef="#ctx0" brushRef="#br0" timeOffset="67267">16714 11889 0,'-35'0'391,"0"0"-371,0 0 20,1 0 9,-1 0-10,0 0-17,0 0 26,1 0 33,34 35 275,0 0-305,0 0 50,0-1-52,0 1-7,0 0-24,0 0 34,0-1 106,0-68 259,34 34-409,-34-35 74,35 35-71,0 0 27,-35-35 31,35 35 31,-1 0 81,1 0-92,-35 35-68,35-35 8,-35 35 41,35-35-51,-35 34 51,0 1 90,0 0-100,0 0 48,0-1-6,-35-34-26,35 35-66,-35-35 20,35 35 52,-35-35-63,1 0 170,-1 0-19,0 0-41,0 0 386</inkml:trace>
  <inkml:trace contextRef="#ctx0" brushRef="#br0" timeOffset="73551">17026 11854 0,'-34'0'398,"-1"0"-347,35 35-41,-35-35 18,0 35 3,1-35-21,-1 0 21,35 35-12,-35-35-9,0 35 21,1-35-21,34 34-1,-35-34 9,0 0 5,35 35-14,-35-35 1,1 0-2,-1 35 14,0-35-2,0 0-2,1 35-6,-1-35 7,0 0 2,0 34-11,1-34-1,34 35 1,-35-35 1,0 0 8,35 35-10,-35-35 2,1 0 0,34 35 8,-35-35 1,0 0 10,35 34-12,-35-34 4,1 0-3,34 35-8,-35-35 60</inkml:trace>
  <inkml:trace contextRef="#ctx0" brushRef="#br0" timeOffset="76478">17304 11542 0,'0'34'360,"0"1"-342,0 0 5,0 0 6,0-1 10,0 1 2,0 0-24,0 0 63,0-1 1,0 1 28,0 0-58,0 0 465,0 0-285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8-19T11:14:35.737"/>
    </inkml:context>
    <inkml:brush xml:id="br0">
      <inkml:brushProperty name="width" value="0.05292" units="cm"/>
      <inkml:brushProperty name="height" value="0.05292" units="cm"/>
      <inkml:brushProperty name="color" value="#C00000"/>
    </inkml:brush>
  </inkml:definitions>
  <inkml:trace contextRef="#ctx0" brushRef="#br0">10181 9664 0,'-35'0'288,"1"35"-248,-1-35-32,35 35 13,-35-35-11,0 35 11,35-1-2,-34-34-10,-1 0 2,35 35-1,-35 0 0,35 0 9,-34-35-8,-1 35 9,0-35-9,35 34 10,-35 1-13,1-35 24,34 35-24,-35-35 23,0 35-12,0-1 31,35 1-29,-34-35 9,34 35-1,-35-35 30</inkml:trace>
  <inkml:trace contextRef="#ctx0" brushRef="#br0" timeOffset="2377">9625 9317 0,'35'0'484,"0"0"-449,0 0 5,-1 0 20,1 0-9,-35 35-12,35-35 1,-35 34-21,0 1 2,0 0 27,0 0-8,0-1 2,0 1-12,-35-35-14,0 0 6,35 35-13,-34-35 60,68 0 183,1 0-232,0 0 10,-35 35-10,35-35-11,-1 0 21,1 0-11,-35 34 12,35-34-20</inkml:trace>
  <inkml:trace contextRef="#ctx0" brushRef="#br0" timeOffset="4858">10980 9664 0,'-34'0'278,"-1"0"-258,35 35-11,0 0 1,-35-35 1,35 35-1,-35-1 9,35 1 2,-34 0-11,-1 0 9,35 0-8,-35-1 8,35 1-9,-35 0 10,1-35-10,34 35 0,-35-35 10,35 34-10,0 1 0,-35-35 20,35 35-12,-35-35 24,35 35-12</inkml:trace>
  <inkml:trace contextRef="#ctx0" brushRef="#br0" timeOffset="6459">10563 9421 0,'35'0'421,"-35"-35"-401,35 35-1,0 0 1,-35-34-10,34 34 10,1 0 0,0 0 20,0 0-21,-1 0 42</inkml:trace>
  <inkml:trace contextRef="#ctx0" brushRef="#br0" timeOffset="7873">10980 9039 0,'0'34'361,"0"1"-344,0 0-4,0 0-4,0 34 12,35-34-3,-35 0 4,0 0 7,0-1-21,0 1 22,0 0 10,0 0 21</inkml:trace>
  <inkml:trace contextRef="#ctx0" brushRef="#br0" timeOffset="9367">11641 9664 0,'0'35'269,"0"0"-250,-35-35-7,35 35-1,-35-1-1,0 1-1,35 35 11,-34-70-10,34 35 0,-35-1 10,35 1-2,0 0-9,-35-35 4,35 35-3,0-1 17,-35-34-17,35 35 10,0 0-1,-34-35-9,34 35 41</inkml:trace>
  <inkml:trace contextRef="#ctx0" brushRef="#br0" timeOffset="11039">11571 9073 0,'35'0'490,"0"0"-482,-1 0 34,1 0 28,-35 35 228,0 0-267,0 0-21,0 0 6,0-1 5,0 1 7,-35 0-17,35 0 40,-34-35-10,34 34-13,34-34 252,1 0-229,0 0 37,0 0-34,-35 35-26,0 0 8,0 0 37,0-1-3,0 1-9,-35 0-23,0-35 11,35 35-28,-35-35-3,1 0 33,-1 0-32,0 0 31,0 0 0,1 0 0,-1 0-19</inkml:trace>
  <inkml:trace contextRef="#ctx0" brushRef="#br0" timeOffset="14349">12648 9525 0,'0'70'289,"-34"-35"-280,-1 34 1,0 1 0,35-36-1,-35 1 2,35 0-1,-34 0 0,34 0 0,0-1 10,0 1-10,-35-35 10,35 35-10,0 0 11,0-1-1,0 1 0,-35 0 1,35 0 8,0-1 20,-35-34-39,35 35 10</inkml:trace>
  <inkml:trace contextRef="#ctx0" brushRef="#br0" timeOffset="15941">12509 9004 0,'-34'0'388,"34"35"-378,0-1 20,0 1 1,0 0-3,0 0-18,0 0 31,0-1 2,-35 1-5,35 0-16,0 0 26,0-1 42</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23T07:12:31.716"/>
    </inkml:context>
    <inkml:brush xml:id="br0">
      <inkml:brushProperty name="width" value="0.05292" units="cm"/>
      <inkml:brushProperty name="height" value="0.05292" units="cm"/>
      <inkml:brushProperty name="color" value="#C00000"/>
    </inkml:brush>
  </inkml:definitions>
  <inkml:trace contextRef="#ctx0" brushRef="#br0">15115 8726 0,'35'0'388,"0"0"-370,0 0-6,-1 0-3,1 0 2,35 0-2,-1 0 2,1 0-1,-1 0-2,0 0 4,1 0-4,34 0 4,-34 0-4,34 0 3,0 0 0,-34 0-2,34 0 2,-35 0-1,36 0 0,-71 0-1,36 0 1,-35 0 0,34 0 0,-34 0-1,34 0 11,-34 0 11,0 0 179,0 0-201,-1 0 2,1 0-1,0 0-2,34 0 4,36 0-3,-71 0 2,71 0-1,-36 0-1,1 0 0,34 0 2,-35 0 0,1 0-3,-1 0 3,1 0 0,-35 0-1,34 0-2,1 0 3,-36 0 9,1 0-10,-35 35 30,35-35 116,0 0-142,-1 0-4,1 0 0,0 0-1,69 0 2,-69 0-1,34 0 0,-34 34-1,34-34 1,36 0-1,-36 0 3,-34 35-3,34-35 1,1 0 1,-1 35-1,1-35-1,-35 0 2,34 0-3,1 0 4,34 0-2,-35 0 0,-34 0-1,0 0 2,34 0-2,1 0 2,-35 0 9,34 0-11,-34 0 11,0 0-1,-1 0-8,1 0 39</inkml:trace>
  <inkml:trace contextRef="#ctx0" brushRef="#br0" timeOffset="12833">9799 13315 0,'-35'0'309,"1"0"-289,-1 0-9,0 0 8,0 0-8,1 0-2,-1 0 2,0 0-2,0 0 1,1 0 10,-1 0-10,0 34 1,0-34 8,1 0 1,-1 0 0,35 35 10,-35-35 10,70 0 150,0 0-181,-1-35 1,1 35 0,0-34 1,34 34-3,-34 0 3,0-35 0,34 35-1,-34-35-1,0 35 1,0 0 0,-1 0 0,36-35 0,-35 35 0,-1-35 0,1 35-1,0 0 2,-1 0-1,1 0 0,0 0 0,0 0-1,-1 0 11,1 0-11,0 0 3,0 0-3,-1 0 12,1 0-3,0 0-7,0 0 9,-35-34 0,34 34 11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26T06:44:05.184"/>
    </inkml:context>
    <inkml:brush xml:id="br0">
      <inkml:brushProperty name="width" value="0.05292" units="cm"/>
      <inkml:brushProperty name="height" value="0.05292" units="cm"/>
    </inkml:brush>
  </inkml:definitions>
  <inkml:trace contextRef="#ctx0" brushRef="#br0">2259 8969 0,'0'35'278,"0"0"-263,0 34-6,0-34-2,0 0 7,0 34-4,35 1 0,-1-1 11,-34-34-4,35 0 14,-35 0 15,35-35-12,0 0-12,-1 0-9,1-35-3,0 0 1,69-34-1,0-1 3,140-173-2,-105 173-2,-70 1 2,1 34-2,-1-35 2,-34 70-3,34-34 5,-69-1 3,35 35-7,-35-35 22,35 35-20</inkml:trace>
  <inkml:trace contextRef="#ctx0" brushRef="#br0" timeOffset="27847">7228 13106 0,'0'69'298,"-35"-34"-285,35 0-3,0 35-1,0-1 3,0 1-4,0-36 2,0 1 0,0 0 1,0 0-2,0-1 3,0 1 16,0 0 12</inkml:trace>
  <inkml:trace contextRef="#ctx0" brushRef="#br0" timeOffset="28972">7645 13175 0,'-35'35'239,"0"35"-211,0-35-4,35-1-3,0 1-11,-34 0-4,34 0 7,0 34 7,0-34 1,0 0-1,0-1 8,0 1-7,34-35-11,1 0 1,0 0 9,0 0-4,-1 0-7,1-35 2,0 35 11,-35-34-16,35 34 9,-35-35-6,34 35 1,-34-35 0,0 0 1,35 35-2,-35-34 2,0-1-2,0 0 11,0 0-9,0 1-3,0-1 9,0 0-3,-35 0-5,1 0 12,-1 1-4,35-1 5,-35 35-11,0 0-1,1 0 11,34-35-13</inkml:trace>
  <inkml:trace contextRef="#ctx0" brushRef="#br0" timeOffset="30396">7992 13071 0,'0'70'268,"0"-36"-243,0 36-17,35-70 3,-35 35-2,0 0 1,0-1 0,35 1 0,-1-35 0,-34 35 1,0 0 27,35-35-28,0 0 12,0 0 7,-1 0-20,1-35 2,-35 0-2,35 35 1,-35-35 0,35 1 0,-1-1 1,-34-35 10,35 70-12,-35-35 0,0 1 12,0-1-4,0 0-2,0 0 2,-35 35 1,35-34-7,-34 34 8,-1 0-8,0-35 9,0 35-10,1 0 0,-1 0 18</inkml:trace>
  <inkml:trace contextRef="#ctx0" brushRef="#br0" timeOffset="31719">8583 13036 0,'0'35'231,"0"0"-211,0 34-1,0-34-9,0 0 0,0 0 0,0 0 1,0-1-1,0 1 0,0 0 10,35 0 9,-1-35-7,1 0-1,0 0 9,34 0-10,-34-35 0,-35 0 1,35 35-13,-35-35 2,0 1 6,35 34-3,-35-35-2,0 0-1,0 0-1,0 0 11,-35-34 1,0 69-12,0-35 2,1 35-1,-1 0 10,0-35-11,0 35 0,35-34 2</inkml:trace>
  <inkml:trace contextRef="#ctx0" brushRef="#br0" timeOffset="33372">11780 13210 0,'0'35'229,"0"0"-218,0 34 8,0-34-9,0 69 1,0-69-2,0 35 2,0-36-2,0 36 1,0-35 10,0-1 0,0 1-10</inkml:trace>
  <inkml:trace contextRef="#ctx0" brushRef="#br0" timeOffset="34350">12127 13349 0,'0'35'270,"0"0"-264,0 0 9,0-1-6,0 1 2,0 0-2,0 0 0,0 34 12,0-34 0,0 0 0,0-1-4,35-34 33,34 0-29,-34 0 1,0 0-15,-35-34 4,35 34-3,-1 0 4,1-35-2,0 0 6,-35 0-5,35 35-3,-35-34 2,34-1 14,-34 0-3,0 0-13,0 1 15,0-1-10,0 0 11,0 0-13,-34 35-1,-1 0 0,0-34 8,0 34 13,1 0-5</inkml:trace>
  <inkml:trace contextRef="#ctx0" brushRef="#br0" timeOffset="35733">12787 13315 0,'-34'0'219,"34"34"-199,-35-34-11,35 35 0,0 0 3,0 0-2,0-1 11,0 1 1,0 0-13,0 0-3,69-35 18,-69 34-13,35-34-2,-35 35 1,35-35-1,-1 0-2,1 0 26,0 0-6,0-35 7,-35 1 5,34 34-27,-34-35 9,0 0-8,0 0-1,0 1 7,0-1 4,-34 0-2,34 0-13,-35 35 3,0-34 0,0 34-2,1 0 11,-1-35-1</inkml:trace>
  <inkml:trace contextRef="#ctx0" brushRef="#br0" timeOffset="37027">13482 13245 0,'0'35'210,"-35"-35"-178,35 35-26,0-1 8,-34-34-4,34 35 0,-35-35 0,35 35 0,-35-35-1,35 35 2,0-1-2,0 1 22,0 0-10,0 0 7,35-35-18,0 0 3,-1 0-7,1 0 2,35 0 2,-36 0 1,1 0 3,0 0-6,0 0 22,-35-35-14,34 35-3,-34-35 28,0 0-32,0 1 12,-34 34-12,34-35 1,-35 35-3,0-35 7,0 0-6,1 35 12,-1-34-9</inkml:trace>
  <inkml:trace contextRef="#ctx0" brushRef="#br0" timeOffset="38291">13969 13315 0,'0'34'262,"0"36"-239,0-35-10,34-1 8,-34 1 0,35-35-9,-35 35-2,35-35 11,0 0-11,-1 0-5,1 0 19,0-35-12,0 35-5,-1-35 4,1 35-1,0-69 1,0 34-3,-1 35 4,-34-35-4,0 1 42,35-1-44,-35 0 0,0 0 1,-35 0 18,35 1-15,-69-1-1,34 35 0,0 0 2,1-35-3,-1 35 12,0 0-10</inkml:trace>
  <inkml:trace contextRef="#ctx0" brushRef="#br0" timeOffset="40483">16436 15574 0,'-35'0'190,"35"-35"-179,-70 35-3,1 0 4,34-34-3,-69 34 1,34 0 0,1 0 2,-35 0-1,-1 0-2,36 0 1,-70 0 1,35 0-5,0 0 8,-1 0-5,36 0 1,-1 0 0,36 0 0,-36 0 0,1 0 0,-1 0 0,1 0 0,-1 0-1,1 0 3,34 0-3,-35 0-3,36 0 8,-1 0-5,-35 0 4,36 0-5,-1 0 2,-35 0 0,36 0-1,-1 0 1,0 0 1,0 0-2,-34 0 12,34 0-4,0 0 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8-20T05:28:37.380"/>
    </inkml:context>
    <inkml:brush xml:id="br0">
      <inkml:brushProperty name="width" value="0.05292" units="cm"/>
      <inkml:brushProperty name="height" value="0.05292" units="cm"/>
      <inkml:brushProperty name="color" value="#FF0000"/>
    </inkml:brush>
  </inkml:definitions>
  <inkml:trace contextRef="#ctx0" brushRef="#br0">21543 13002 0,'35'0'697,"0"0"-650,0 0-35,-1 0 17,1 0 20,0 0 31,0 0-38,-1 0 98</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8-20T05:30:02.416"/>
    </inkml:context>
    <inkml:brush xml:id="br0">
      <inkml:brushProperty name="width" value="0.05292" units="cm"/>
      <inkml:brushProperty name="height" value="0.05292" units="cm"/>
      <inkml:brushProperty name="color" value="#C00000"/>
    </inkml:brush>
  </inkml:definitions>
  <inkml:trace contextRef="#ctx0" brushRef="#br0">14073 12967 0,'-35'0'351,"35"69"-341,-35-69-1,1 70 1,-1-1 0,-35 36 1,36-36-4,-36 36 6,70-71-4,-35 71-2,1-71 6,-1 1-6,35 0 6,-35 0-2,35-1-2,-35 36 13,1-35-5,34-1 4,-35-34-11,35 35 1,0 0-2,-35-35 10,35 35 1,0 0 20,-35-35-10</inkml:trace>
  <inkml:trace contextRef="#ctx0" brushRef="#br0" timeOffset="1453">13691 11889 0,'0'35'321,"0"35"-313,0-1 14,0-34-1,0 0-12,0-1 1,0 1-3,0 0 5,0 0-2,0-1 0,0 1 20,0 0-20,0 0 30,0-1 0</inkml:trace>
  <inkml:trace contextRef="#ctx0" brushRef="#br0" timeOffset="2976">15150 13106 0,'-35'0'289,"1"35"-277,34-1-1,-35 1-2,-35 70 0,70-71 2,-34 1 0,-1 35-2,35-36 2,-35 36-1,0-35-2,35-1 2,0 1 2,-34-35-3,34 35 1,0 0-1,0-1 2,-35-34-2,35 35 1,-35 0 10,35 0-9,0-1 11,0 1 15,-35-35-8,35 35 2</inkml:trace>
  <inkml:trace contextRef="#ctx0" brushRef="#br0" timeOffset="4590">14664 12133 0,'34'0'350,"1"0"-333,0 0 5,0 0 8,-1 0-10,1 0-11,0 0 31,0 0-10,-1 0 40,-34 34-22,0 1 2,0 0-28,-34 0-4,34-1-4,-35-34 11,35 35-15,-35 0 40,70-35 141,0 0-161,-1 0 19,1 0-9,-35 35 21,0-1-22,0 1 0,0 0-9,-35-35-9,35 35-4,-34 0 6,-1-1 16,0-34-9,0 35-10,1-35 19,34 35 11</inkml:trace>
  <inkml:trace contextRef="#ctx0" brushRef="#br0" timeOffset="7107">16366 13071 0,'0'35'270,"-35"0"-250,1-1-10,-1 36 1,0-35-1,0 0-1,-34 69 1,69-35 0,-35-34 1,0 35-2,35-1 0,-34-34 3,34 0-2,-35-1 0,35 1-1,0 0 19,-35 0 10,35-1 16,0 1-35</inkml:trace>
  <inkml:trace contextRef="#ctx0" brushRef="#br0" timeOffset="8569">15775 12724 0,'35'0'361,"0"0"-342,0 0 12,-1 0 19,1 0 29,0 0-58,0 0 28,-1 0 19</inkml:trace>
  <inkml:trace contextRef="#ctx0" brushRef="#br0" timeOffset="10102">16297 12445 0,'0'70'312,"0"-35"-292,0 34-12,34-34 14,-34 0-14,0 0 2,0-1 11,0 1-2,0 0 0,0 0-9,0-1 29,0 1 3</inkml:trace>
  <inkml:trace contextRef="#ctx0" brushRef="#br0" timeOffset="11665">17756 13210 0,'0'35'248,"-35"-35"-238,1 0 0,-71 70 0,-242 242 1,-35-34-1,312-173 1,1-70-2,34-1 1,0-34-1,35 35 4,-35-35-4,35 35 1,-34 0 7,-1-1 36</inkml:trace>
  <inkml:trace contextRef="#ctx0" brushRef="#br0" timeOffset="13167">16957 12793 0,'35'0'262,"-1"0"-241,1 0 7,0 0-7,0 0 0,-1 0-2,1 0 31,0 0 8</inkml:trace>
  <inkml:trace contextRef="#ctx0" brushRef="#br0" timeOffset="14432">17339 12445 0,'0'35'333,"0"0"-327,0 0 6,0 0 7,0-1 3,0 1 7,0 0-10,0 0 41,35-35 82,0 0-125,-1 0-5,1 0 7,0 0-2,0 0 16,-1 0-16,-34-35 3,35 35 10,-35-35 1,35 35 28,-35-35-26,0 1-15,35 34-5,-35-35-5,0 0 2,0 0 11,0 0 4,0 1 18,34 34 38,-34 34-61,0 36-2,0-35-6,0 0-6,0 34 6,0-34-3,0 0 11,0-1-7,0 1 13,0 0 16</inkml:trace>
  <inkml:trace contextRef="#ctx0" brushRef="#br0" timeOffset="16952">18694 12793 0,'0'35'517,"0"0"-487,0-1-18,0 1 8,0 0 10,0 0-2,0-1-19,-35-34 3</inkml:trace>
  <inkml:trace contextRef="#ctx0" brushRef="#br0" timeOffset="17848">18659 13036 0,'-34'35'348,"-1"0"-339,35 0 3,-70 34 1,70-34-6,-34 0 5,-1 34-3,35-34 0,0 0 1,-35 0 46,1-35-53,34 69-1,-35-69 8,35 35 0,0 0 0,0-1 0,-35-34 2,35 35 25,-35-35-23,35 35 13,0 0 64</inkml:trace>
  <inkml:trace contextRef="#ctx0" brushRef="#br0" timeOffset="20299">18416 12480 0,'35'0'380,"0"0"-372,-1 0 32,1 0 2,0 0-2,0 0-29,-1 0 28</inkml:trace>
  <inkml:trace contextRef="#ctx0" brushRef="#br0" timeOffset="21683">18833 12306 0,'35'0'317,"0"0"-294,-1 0 7,1 0-1,0 0-11,0 0 5,-1 0 6,1 0 11,0 0 21,0 0 26,-35 35 34,-35 0-91,35 0 0,-35-35-20,35 34 10,-35 1 20,70-35 138,0 0-149,0 0-1,-1 0-18,1 0 11,0 0 11,0 35-4,-1-35-15,-34 35 6,0 0-9,0-1 22,0 1-15,0 0 13,0 0-20,0-1 30,-34-34-10,34 35-20,-35-35 7,0 0 5,35 35-1,-35-35-10,1 0-2,-1 0 40,0 0 11</inkml:trace>
  <inkml:trace contextRef="#ctx0" brushRef="#br0" timeOffset="26520">20501 13315 0,'35'0'390,"0"0"-382,-1 0 45,1 0-25,0 0-6,0 0 1,-1 0-16,1 0 22,0 0 10,0 0 31,-1 0-31</inkml:trace>
  <inkml:trace contextRef="#ctx0" brushRef="#br0" timeOffset="28193">20675 13627 0,'35'0'330,"-1"0"-322,1 0 34,0 0-3,0 0 22,-1 0-25,1 0 17,0 0-23,0 0 37,-1 0-25</inkml:trace>
  <inkml:trace contextRef="#ctx0" brushRef="#br0" timeOffset="30213">21960 12724 0,'35'0'381,"0"0"-353,0 0-16,-1 0 17,1 0-9,0 0 11,0 0-22,-1 0 31,-34-35 0,35 35-21,0 0 71,-35 35 90,-35-35-160,35 34 0,-35-34 9,35 35 0,0 0 141,-34-35-158,34 35 27,-35-35-29,35 34 40,-35-34-1,35 35-19,35-35 199,0 0-199,-1 0 10,1 0 59,-35 35-34,0 0-50,0-1 35,0 1-1,0 0 1,-35 0-31,1-35 32,-1 0-29,35 34-14,-35-34 42,0 0 39,1 0-10</inkml:trace>
  <inkml:trace contextRef="#ctx0" brushRef="#br0" timeOffset="33499">22655 12654 0,'-34'0'310,"-1"35"-280,0 0 0,35-1-21,-35 1 11,1 0 1,-1 0 8,35-1-19,0 1 22,-35-35-15,35 35-7,0 0 21,0-1-21,0 1 29,0 0 11,0 0-10,0-1-9,35-34 47,0 0-67,-1 0-2,1 0 1,0 0 8,0 0-6,-1 0 27,1 0-8,-35-34-2,35 34-1,-35-35 3,0 0 0,0 0 19,0 1-28,-35 34 7,35-35-9,-35 35-11,1 0 30,-1 0-19,0 0 29,0 0 0</inkml:trace>
  <inkml:trace contextRef="#ctx0" brushRef="#br0" timeOffset="35748">21821 13523 0,'70'0'291,"-35"0"-281,-1 0-1,1 0 2,0 0 18,0 0-9,-1 0-10,-34-35 0,35 35 10,0 0 1,0 0-1,-1 0-11,1 0 11,35-34 1,-1 34-12,-34 0 1,0 0 4,-1-35-8,1 35 3,0 0 2,-35-35 8,35 35-12,-1 0 17,1 0-6,0 0 3,0 0-11,-35-35 9,34 35-12,1 0 26,0 0-3,0 0-20,-35-34-2,34 34 32</inkml:trace>
  <inkml:trace contextRef="#ctx0" brushRef="#br0" timeOffset="37520">22204 13697 0,'34'0'516,"1"0"-464,-35-35-43,35 35 21,-35-35-22,35 35 13,-1 0 0,1 0 10,-35-34-14,35 34-3,0 0 15,-1 0-12,1 0 16,0 0 18,-35 34-2,0 1-32,0 0 4,0 0 9,-35-35-18,35 34 6,-35 1-9,1-35 13,34 35-12,-35-35 9,35 35 0,-35-35 2,35 34 20,-35-34-31,1 0 11,34 35-4,-35-35 33,70 35 120,-1-35-149,1 35 8,0-35 20,-35 35 3,35-35-14,-1 0 2</inkml:trace>
  <inkml:trace contextRef="#ctx0" brushRef="#br0" timeOffset="40048">22794 13732 0,'0'34'448,"0"1"-418,0 0-18,0 0 18,0-1-1,0 1 11,0 0-20,0 0 19,35-35-17,0 0 7,0 0-20,-1 0 10,1 0-8,0 0 6,0 0-4,-1 0 17,-34-35-12,35 35-6,-35-35 27,35 35-29,0 0 21,-35-35-3,0 1 4,0-1-2,0 0-12,0 0 12,0 1 0,-35 34-20,35-35 30,-35 35-29,35-35-2,-35 35 21,1 0-10,-1 0 1,35-35-14,-35 35 14,0 0 19,1 0-2,-1 0-17,0 0 38,0 0 20,35 35-37,0 0-15,-34 0 76</inkml:trace>
  <inkml:trace contextRef="#ctx0" brushRef="#br0" timeOffset="46405">22760 12550 0,'-35'0'428,"0"0"-408,35 35-10,-35-35-1,35 34 2,-34-34-1,-1 35 0,0-35 0,0 70 4,1-70-7,-36 69 5,35-34-3,-34 34 2,34-34-1,0 0 0,1 0-1,-1-1 2,0 36 0,0-70-3,35 35 2,-34-1 0,34 1 0,-35-35 0,0 35 9,0 0 31,1 0 30</inkml:trace>
  <inkml:trace contextRef="#ctx0" brushRef="#br0" timeOffset="48605">21648 12237 0,'34'0'426,"1"0"-415,0 0 10,0 0-11,-1 0 10,1 0 2,0 0 8,0 0 9,-1 0 51</inkml:trace>
  <inkml:trace contextRef="#ctx0" brushRef="#br0" timeOffset="50347">22204 12028 0,'0'35'318,"0"0"-310,0 0 4,0-1 10,0 1-12,0 0 20,0 0-21,0-1 23,0 1 6,0 0 2,0 0-1</inkml:trace>
  <inkml:trace contextRef="#ctx0" brushRef="#br0" timeOffset="62779">22829 11924 0,'-35'0'337,"1"0"-316,-1 0-1,35 35-8,-35-35-3,0 35 0,1-35 13,-1 34 0,0-34-2,0 0-15,35 35 7,-34-35 8,34 35-3,-35 0 15,0-35 28,35 34-41,-35-34 11,35 35 60,0 0 30,0 0-79,0-1 29,0 1-1,35-35-59,-35 35 59,35-35-58,-35 35 20,35-35 5,-1 0 36,1 0-41,0 0 9,0 0 7,-1 0-7,1 0-30,0 0 24,-35-35-16,35 35-9,-1 0 43,1 0-24,-35-35-17,35 35 37,-35-35-28,0 1 50,0-1-41,0 0 40,0 0-19,-35 35 42,0 0 602,1 0-277,34-34-384,-35 34-12,35-35-5,-35 35 11,0 0-12,1 0 65,-1 0 9</inkml:trace>
  <inkml:trace contextRef="#ctx0" brushRef="#br0" timeOffset="67497">22829 11889 0,'35'0'459,"0"-35"-438,-35 1 66,34 34-77,1 0 70,-70 0 318,1 0-348,-1 0-31,35 34 32</inkml:trace>
  <inkml:trace contextRef="#ctx0" brushRef="#br0" timeOffset="70076">22204 11681 0,'0'34'418,"0"1"-406,0 0 27,0 0-8,0-1 5,0 1-26,0 0 31,0 0-2,0 0 4,34-1-24,-34 1 20,0 0 2,0 0 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269C4-9305-4487-8C4A-436160E19818}" type="datetimeFigureOut">
              <a:rPr lang="en-US" smtClean="0"/>
              <a:pPr/>
              <a:t>8/27/2021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7DA93C-7C6A-426C-9880-05C93847FB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customXml" Target="../ink/ink6.xml"/></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4400" b="1" dirty="0">
                <a:effectLst/>
                <a:latin typeface="Calibri" panose="020F0502020204030204" pitchFamily="34" charset="0"/>
                <a:ea typeface="Times New Roman" panose="02020603050405020304" pitchFamily="18" charset="0"/>
                <a:cs typeface="Times New Roman" panose="02020603050405020304" pitchFamily="18" charset="0"/>
              </a:rPr>
              <a:t>Number system </a:t>
            </a:r>
            <a:r>
              <a:rPr lang="en-US" sz="4400" b="1">
                <a:effectLst/>
                <a:latin typeface="Calibri" panose="020F0502020204030204" pitchFamily="34" charset="0"/>
                <a:ea typeface="Times New Roman" panose="02020603050405020304" pitchFamily="18" charset="0"/>
                <a:cs typeface="Times New Roman" panose="02020603050405020304" pitchFamily="18" charset="0"/>
              </a:rPr>
              <a:t>- 3</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idx="1"/>
          </p:nvPr>
        </p:nvSpPr>
        <p:spPr/>
        <p:txBody>
          <a:bodyPr>
            <a:normAutofit/>
          </a:bodyPr>
          <a:lstStyle/>
          <a:p>
            <a:pPr marL="228600" indent="-228600" algn="l">
              <a:lnSpc>
                <a:spcPct val="115000"/>
              </a:lnSpc>
              <a:spcBef>
                <a:spcPts val="5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Properties of remainder</a:t>
            </a:r>
          </a:p>
          <a:p>
            <a:pPr marL="228600" indent="-228600" algn="l">
              <a:lnSpc>
                <a:spcPct val="115000"/>
              </a:lnSpc>
              <a:spcBef>
                <a:spcPts val="50"/>
              </a:spcBef>
              <a:spcAft>
                <a:spcPts val="100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Concept of last digit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98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B33C-F1E1-4EBF-87AF-2C15724B25C4}"/>
              </a:ext>
            </a:extLst>
          </p:cNvPr>
          <p:cNvSpPr>
            <a:spLocks noGrp="1"/>
          </p:cNvSpPr>
          <p:nvPr>
            <p:ph type="title"/>
          </p:nvPr>
        </p:nvSpPr>
        <p:spPr>
          <a:xfrm>
            <a:off x="457200" y="274638"/>
            <a:ext cx="8229600" cy="457199"/>
          </a:xfrm>
        </p:spPr>
        <p:txBody>
          <a:bodyPr>
            <a:normAutofit fontScale="90000"/>
          </a:bodyPr>
          <a:lstStyle/>
          <a:p>
            <a:r>
              <a:rPr lang="en-IN" dirty="0"/>
              <a:t>Property 4</a:t>
            </a:r>
          </a:p>
        </p:txBody>
      </p:sp>
      <p:sp>
        <p:nvSpPr>
          <p:cNvPr id="3" name="Content Placeholder 2">
            <a:extLst>
              <a:ext uri="{FF2B5EF4-FFF2-40B4-BE49-F238E27FC236}">
                <a16:creationId xmlns:a16="http://schemas.microsoft.com/office/drawing/2014/main" id="{B7B80542-C708-4A78-8B3F-2752C9CB3227}"/>
              </a:ext>
            </a:extLst>
          </p:cNvPr>
          <p:cNvSpPr>
            <a:spLocks noGrp="1"/>
          </p:cNvSpPr>
          <p:nvPr>
            <p:ph idx="1"/>
          </p:nvPr>
        </p:nvSpPr>
        <p:spPr>
          <a:xfrm>
            <a:off x="457200" y="836712"/>
            <a:ext cx="8229600" cy="5746650"/>
          </a:xfrm>
        </p:spPr>
        <p:txBody>
          <a:bodyPr>
            <a:normAutofit/>
          </a:bodyPr>
          <a:lstStyle/>
          <a:p>
            <a:r>
              <a:rPr lang="en-IN" sz="2100" dirty="0"/>
              <a:t>Property 4- Dividing mathematical expression and divisor by same number (say m)</a:t>
            </a:r>
          </a:p>
          <a:p>
            <a:r>
              <a:rPr lang="en-IN" sz="2100" dirty="0"/>
              <a:t>In many cases we can divide the mathematical expression and the given divisor by same number to simplify the solution</a:t>
            </a:r>
          </a:p>
          <a:p>
            <a:endParaRPr lang="en-IN" sz="2100" dirty="0"/>
          </a:p>
          <a:p>
            <a:r>
              <a:rPr lang="en-IN" sz="2100" b="1" dirty="0"/>
              <a:t>Example</a:t>
            </a:r>
            <a:r>
              <a:rPr lang="en-IN" sz="2100" dirty="0"/>
              <a:t>- What is the remainder if M is divided by 100 where M = (27×96×28×26)</a:t>
            </a:r>
          </a:p>
          <a:p>
            <a:r>
              <a:rPr lang="en-IN" sz="2100" b="1" dirty="0"/>
              <a:t>Solution: </a:t>
            </a:r>
            <a:r>
              <a:rPr lang="en-IN" sz="2100" dirty="0"/>
              <a:t>M/100 = (27×96×28×26)/100</a:t>
            </a:r>
          </a:p>
          <a:p>
            <a:r>
              <a:rPr lang="en-IN" sz="2100" dirty="0"/>
              <a:t>In this case solving 27×28×26 is tedious task</a:t>
            </a:r>
          </a:p>
          <a:p>
            <a:r>
              <a:rPr lang="en-IN" sz="2100" dirty="0"/>
              <a:t>We cannot even use negative remainder in this case.</a:t>
            </a:r>
          </a:p>
          <a:p>
            <a:pPr marL="0" indent="0">
              <a:buNone/>
            </a:pPr>
            <a:endParaRPr lang="en-IN" sz="2100" dirty="0"/>
          </a:p>
          <a:p>
            <a:endParaRPr lang="en-IN" sz="2100" dirty="0"/>
          </a:p>
          <a:p>
            <a:endParaRPr lang="en-IN" dirty="0"/>
          </a:p>
          <a:p>
            <a:endParaRPr lang="en-IN" dirty="0"/>
          </a:p>
        </p:txBody>
      </p:sp>
    </p:spTree>
    <p:extLst>
      <p:ext uri="{BB962C8B-B14F-4D97-AF65-F5344CB8AC3E}">
        <p14:creationId xmlns:p14="http://schemas.microsoft.com/office/powerpoint/2010/main" val="380141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B33C-F1E1-4EBF-87AF-2C15724B25C4}"/>
              </a:ext>
            </a:extLst>
          </p:cNvPr>
          <p:cNvSpPr>
            <a:spLocks noGrp="1"/>
          </p:cNvSpPr>
          <p:nvPr>
            <p:ph type="title"/>
          </p:nvPr>
        </p:nvSpPr>
        <p:spPr>
          <a:xfrm>
            <a:off x="457200" y="116633"/>
            <a:ext cx="8229600" cy="432048"/>
          </a:xfrm>
        </p:spPr>
        <p:txBody>
          <a:bodyPr>
            <a:normAutofit fontScale="90000"/>
          </a:bodyPr>
          <a:lstStyle/>
          <a:p>
            <a:r>
              <a:rPr lang="en-IN" dirty="0"/>
              <a:t>Property 4</a:t>
            </a:r>
          </a:p>
        </p:txBody>
      </p:sp>
      <p:sp>
        <p:nvSpPr>
          <p:cNvPr id="3" name="Content Placeholder 2">
            <a:extLst>
              <a:ext uri="{FF2B5EF4-FFF2-40B4-BE49-F238E27FC236}">
                <a16:creationId xmlns:a16="http://schemas.microsoft.com/office/drawing/2014/main" id="{B7B80542-C708-4A78-8B3F-2752C9CB3227}"/>
              </a:ext>
            </a:extLst>
          </p:cNvPr>
          <p:cNvSpPr>
            <a:spLocks noGrp="1"/>
          </p:cNvSpPr>
          <p:nvPr>
            <p:ph idx="1"/>
          </p:nvPr>
        </p:nvSpPr>
        <p:spPr>
          <a:xfrm>
            <a:off x="457200" y="548681"/>
            <a:ext cx="8229600" cy="6192686"/>
          </a:xfrm>
        </p:spPr>
        <p:txBody>
          <a:bodyPr>
            <a:normAutofit/>
          </a:bodyPr>
          <a:lstStyle/>
          <a:p>
            <a:r>
              <a:rPr lang="en-IN" sz="1600" dirty="0"/>
              <a:t>Property 4- Dividing mathematical expression and divisor by same number (say m)</a:t>
            </a:r>
          </a:p>
          <a:p>
            <a:r>
              <a:rPr lang="en-IN" sz="1600" dirty="0"/>
              <a:t>In many cases we can divide the mathematical expression and the given divisor by same number to simplify the solution</a:t>
            </a:r>
          </a:p>
          <a:p>
            <a:r>
              <a:rPr lang="en-IN" sz="1600" b="1" dirty="0"/>
              <a:t>Example</a:t>
            </a:r>
            <a:r>
              <a:rPr lang="en-IN" sz="1600" dirty="0"/>
              <a:t>- What is the remainder if M is divided by 100 where M = (27×96×28×26)</a:t>
            </a:r>
          </a:p>
          <a:p>
            <a:r>
              <a:rPr lang="en-IN" sz="1600" b="1" dirty="0"/>
              <a:t>Solution: </a:t>
            </a:r>
            <a:r>
              <a:rPr lang="en-IN" sz="1600" dirty="0"/>
              <a:t>M/100 = (27×96×28×26)/100</a:t>
            </a:r>
          </a:p>
          <a:p>
            <a:r>
              <a:rPr lang="en-IN" sz="1600" dirty="0"/>
              <a:t>In this case solving 27×28×26 is tedious task</a:t>
            </a:r>
          </a:p>
          <a:p>
            <a:r>
              <a:rPr lang="en-IN" sz="1600" dirty="0"/>
              <a:t>We cannot even use negative remainder in this case.</a:t>
            </a:r>
          </a:p>
          <a:p>
            <a:r>
              <a:rPr lang="en-IN" sz="1600" dirty="0"/>
              <a:t>So, its best to divide both mathematical expression and divisor (i.e. 100) by 4</a:t>
            </a:r>
          </a:p>
          <a:p>
            <a:r>
              <a:rPr lang="en-IN" sz="1600" dirty="0"/>
              <a:t>M/100 = (M/4)/(100/4) = {(27×96×28×26)/4}/(100/4) = (27×24×28×26)/25</a:t>
            </a:r>
          </a:p>
          <a:p>
            <a:r>
              <a:rPr lang="en-IN" sz="1600" dirty="0"/>
              <a:t>Now, it can be solved easily.</a:t>
            </a:r>
          </a:p>
          <a:p>
            <a:r>
              <a:rPr lang="en-IN" sz="1600" dirty="0"/>
              <a:t>M/100 = (27×24×28×26)/25 = (27×24×28×26)/25 = -6/25 = 19/25</a:t>
            </a:r>
          </a:p>
          <a:p>
            <a:r>
              <a:rPr lang="en-IN" sz="1600" b="1" dirty="0"/>
              <a:t>Important</a:t>
            </a:r>
            <a:r>
              <a:rPr lang="en-IN" sz="1600" dirty="0"/>
              <a:t> – In such cases, the remained obtained by this property must be multiplied by the number by which both mathematical expression and divisor were divided</a:t>
            </a:r>
          </a:p>
          <a:p>
            <a:r>
              <a:rPr lang="en-IN" sz="1600" dirty="0"/>
              <a:t>So, 19/25 = 76/100. </a:t>
            </a:r>
          </a:p>
          <a:p>
            <a:r>
              <a:rPr lang="en-IN" sz="1600" dirty="0"/>
              <a:t>Hence, required remainder is 76 </a:t>
            </a:r>
          </a:p>
          <a:p>
            <a:r>
              <a:rPr lang="en-IN" sz="1600" dirty="0"/>
              <a:t>(25 is remainder for 25 and not 100. So, we must multiply 19 by 4 to find the correct remainder)</a:t>
            </a:r>
          </a:p>
          <a:p>
            <a:pPr marL="0" indent="0">
              <a:buNone/>
            </a:pPr>
            <a:endParaRPr lang="en-IN" sz="2100" dirty="0"/>
          </a:p>
          <a:p>
            <a:endParaRPr lang="en-IN" sz="2100" dirty="0"/>
          </a:p>
          <a:p>
            <a:endParaRPr lang="en-IN"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938EAF7-6AB0-40AA-9332-5F2A917B796D}"/>
                  </a:ext>
                </a:extLst>
              </p14:cNvPr>
              <p14:cNvContentPartPr/>
              <p14:nvPr/>
            </p14:nvContentPartPr>
            <p14:xfrm>
              <a:off x="3440160" y="3241440"/>
              <a:ext cx="1113480" cy="463320"/>
            </p14:xfrm>
          </p:contentPart>
        </mc:Choice>
        <mc:Fallback xmlns="">
          <p:pic>
            <p:nvPicPr>
              <p:cNvPr id="4" name="Ink 3">
                <a:extLst>
                  <a:ext uri="{FF2B5EF4-FFF2-40B4-BE49-F238E27FC236}">
                    <a16:creationId xmlns:a16="http://schemas.microsoft.com/office/drawing/2014/main" id="{9938EAF7-6AB0-40AA-9332-5F2A917B796D}"/>
                  </a:ext>
                </a:extLst>
              </p:cNvPr>
              <p:cNvPicPr/>
              <p:nvPr/>
            </p:nvPicPr>
            <p:blipFill>
              <a:blip r:embed="rId3"/>
              <a:stretch>
                <a:fillRect/>
              </a:stretch>
            </p:blipFill>
            <p:spPr>
              <a:xfrm>
                <a:off x="3430800" y="3232080"/>
                <a:ext cx="113220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B1BA174-3448-4233-9315-00DCD74CCFA9}"/>
                  </a:ext>
                </a:extLst>
              </p14:cNvPr>
              <p14:cNvContentPartPr/>
              <p14:nvPr/>
            </p14:nvContentPartPr>
            <p14:xfrm>
              <a:off x="3327480" y="3141360"/>
              <a:ext cx="3803040" cy="1677240"/>
            </p14:xfrm>
          </p:contentPart>
        </mc:Choice>
        <mc:Fallback xmlns="">
          <p:pic>
            <p:nvPicPr>
              <p:cNvPr id="5" name="Ink 4">
                <a:extLst>
                  <a:ext uri="{FF2B5EF4-FFF2-40B4-BE49-F238E27FC236}">
                    <a16:creationId xmlns:a16="http://schemas.microsoft.com/office/drawing/2014/main" id="{AB1BA174-3448-4233-9315-00DCD74CCFA9}"/>
                  </a:ext>
                </a:extLst>
              </p:cNvPr>
              <p:cNvPicPr/>
              <p:nvPr/>
            </p:nvPicPr>
            <p:blipFill>
              <a:blip r:embed="rId5"/>
              <a:stretch>
                <a:fillRect/>
              </a:stretch>
            </p:blipFill>
            <p:spPr>
              <a:xfrm>
                <a:off x="3318120" y="3132000"/>
                <a:ext cx="3821760" cy="1695960"/>
              </a:xfrm>
              <a:prstGeom prst="rect">
                <a:avLst/>
              </a:prstGeom>
            </p:spPr>
          </p:pic>
        </mc:Fallback>
      </mc:AlternateContent>
    </p:spTree>
    <p:extLst>
      <p:ext uri="{BB962C8B-B14F-4D97-AF65-F5344CB8AC3E}">
        <p14:creationId xmlns:p14="http://schemas.microsoft.com/office/powerpoint/2010/main" val="210849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37BE-7793-4C0B-BE85-B62B5D15CB7F}"/>
              </a:ext>
            </a:extLst>
          </p:cNvPr>
          <p:cNvSpPr>
            <a:spLocks noGrp="1"/>
          </p:cNvSpPr>
          <p:nvPr>
            <p:ph type="title"/>
          </p:nvPr>
        </p:nvSpPr>
        <p:spPr/>
        <p:txBody>
          <a:bodyPr/>
          <a:lstStyle/>
          <a:p>
            <a:r>
              <a:rPr lang="en-IN" dirty="0"/>
              <a:t>Last digit n last 2 digits</a:t>
            </a:r>
          </a:p>
        </p:txBody>
      </p:sp>
      <p:sp>
        <p:nvSpPr>
          <p:cNvPr id="3" name="Content Placeholder 2">
            <a:extLst>
              <a:ext uri="{FF2B5EF4-FFF2-40B4-BE49-F238E27FC236}">
                <a16:creationId xmlns:a16="http://schemas.microsoft.com/office/drawing/2014/main" id="{3C5F81F0-D558-4BBC-91D5-B1CDDE6257F2}"/>
              </a:ext>
            </a:extLst>
          </p:cNvPr>
          <p:cNvSpPr>
            <a:spLocks noGrp="1"/>
          </p:cNvSpPr>
          <p:nvPr>
            <p:ph idx="1"/>
          </p:nvPr>
        </p:nvSpPr>
        <p:spPr/>
        <p:txBody>
          <a:bodyPr>
            <a:normAutofit fontScale="77500" lnSpcReduction="20000"/>
          </a:bodyPr>
          <a:lstStyle/>
          <a:p>
            <a:r>
              <a:rPr lang="en-IN" b="1" dirty="0"/>
              <a:t>Last digit </a:t>
            </a:r>
            <a:r>
              <a:rPr lang="en-IN" dirty="0"/>
              <a:t>– The last digit of any number or a mathematical expression is the remainder when the given number or mathematical expression is divided by 10</a:t>
            </a:r>
          </a:p>
          <a:p>
            <a:endParaRPr lang="en-IN" dirty="0"/>
          </a:p>
          <a:p>
            <a:r>
              <a:rPr lang="en-IN" b="1" dirty="0"/>
              <a:t>Last 2 digits- </a:t>
            </a:r>
            <a:r>
              <a:rPr lang="en-IN" dirty="0"/>
              <a:t>The last 2 digits of any number or a mathematical expression is the remainder when the given number or mathematical expression is divided by 100</a:t>
            </a:r>
          </a:p>
          <a:p>
            <a:endParaRPr lang="en-IN" dirty="0"/>
          </a:p>
          <a:p>
            <a:r>
              <a:rPr lang="en-IN" dirty="0"/>
              <a:t>Similarly last 3 digits, last 4 digits etc. can be obtained</a:t>
            </a:r>
          </a:p>
          <a:p>
            <a:endParaRPr lang="en-IN" dirty="0"/>
          </a:p>
          <a:p>
            <a:r>
              <a:rPr lang="en-IN" dirty="0"/>
              <a:t>Mainly questions are asked for last digit only</a:t>
            </a:r>
          </a:p>
          <a:p>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45A9C80-A703-4FF3-BC14-FC934F9FA18E}"/>
                  </a:ext>
                </a:extLst>
              </p14:cNvPr>
              <p14:cNvContentPartPr/>
              <p14:nvPr/>
            </p14:nvContentPartPr>
            <p14:xfrm>
              <a:off x="813240" y="3128760"/>
              <a:ext cx="5104080" cy="2478240"/>
            </p14:xfrm>
          </p:contentPart>
        </mc:Choice>
        <mc:Fallback xmlns="">
          <p:pic>
            <p:nvPicPr>
              <p:cNvPr id="5" name="Ink 4">
                <a:extLst>
                  <a:ext uri="{FF2B5EF4-FFF2-40B4-BE49-F238E27FC236}">
                    <a16:creationId xmlns:a16="http://schemas.microsoft.com/office/drawing/2014/main" id="{945A9C80-A703-4FF3-BC14-FC934F9FA18E}"/>
                  </a:ext>
                </a:extLst>
              </p:cNvPr>
              <p:cNvPicPr/>
              <p:nvPr/>
            </p:nvPicPr>
            <p:blipFill>
              <a:blip r:embed="rId3"/>
              <a:stretch>
                <a:fillRect/>
              </a:stretch>
            </p:blipFill>
            <p:spPr>
              <a:xfrm>
                <a:off x="803880" y="3119400"/>
                <a:ext cx="5122800" cy="2496960"/>
              </a:xfrm>
              <a:prstGeom prst="rect">
                <a:avLst/>
              </a:prstGeom>
            </p:spPr>
          </p:pic>
        </mc:Fallback>
      </mc:AlternateContent>
    </p:spTree>
    <p:extLst>
      <p:ext uri="{BB962C8B-B14F-4D97-AF65-F5344CB8AC3E}">
        <p14:creationId xmlns:p14="http://schemas.microsoft.com/office/powerpoint/2010/main" val="290751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D4A6-77A1-4257-BF86-FD6B1DF31B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9D4D73-D490-4AFB-82E8-01D12C9DAE4A}"/>
              </a:ext>
            </a:extLst>
          </p:cNvPr>
          <p:cNvSpPr>
            <a:spLocks noGrp="1"/>
          </p:cNvSpPr>
          <p:nvPr>
            <p:ph idx="1"/>
          </p:nvPr>
        </p:nvSpPr>
        <p:spPr/>
        <p:txBody>
          <a:bodyPr>
            <a:normAutofit/>
          </a:bodyPr>
          <a:lstStyle/>
          <a:p>
            <a:r>
              <a:rPr lang="en-IN" sz="3200" b="1" dirty="0"/>
              <a:t>Example</a:t>
            </a:r>
            <a:r>
              <a:rPr lang="en-IN" sz="3200" dirty="0"/>
              <a:t>- What are the </a:t>
            </a:r>
            <a:r>
              <a:rPr lang="en-IN" dirty="0"/>
              <a:t>last 2 digits of Y where Y </a:t>
            </a:r>
            <a:r>
              <a:rPr lang="en-IN" sz="3200" dirty="0"/>
              <a:t>= (21×23×19×16×85)</a:t>
            </a:r>
          </a:p>
          <a:p>
            <a:r>
              <a:rPr lang="en-IN" sz="3200" b="1" dirty="0"/>
              <a:t>Solution:</a:t>
            </a:r>
            <a:endParaRPr lang="en-IN" dirty="0"/>
          </a:p>
        </p:txBody>
      </p:sp>
    </p:spTree>
    <p:extLst>
      <p:ext uri="{BB962C8B-B14F-4D97-AF65-F5344CB8AC3E}">
        <p14:creationId xmlns:p14="http://schemas.microsoft.com/office/powerpoint/2010/main" val="100049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D4A6-77A1-4257-BF86-FD6B1DF31B52}"/>
              </a:ext>
            </a:extLst>
          </p:cNvPr>
          <p:cNvSpPr>
            <a:spLocks noGrp="1"/>
          </p:cNvSpPr>
          <p:nvPr>
            <p:ph type="title"/>
          </p:nvPr>
        </p:nvSpPr>
        <p:spPr>
          <a:xfrm>
            <a:off x="457200" y="274638"/>
            <a:ext cx="8229600" cy="70609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09D4D73-D490-4AFB-82E8-01D12C9DAE4A}"/>
              </a:ext>
            </a:extLst>
          </p:cNvPr>
          <p:cNvSpPr>
            <a:spLocks noGrp="1"/>
          </p:cNvSpPr>
          <p:nvPr>
            <p:ph idx="1"/>
          </p:nvPr>
        </p:nvSpPr>
        <p:spPr>
          <a:xfrm>
            <a:off x="457200" y="1268760"/>
            <a:ext cx="8229600" cy="4857403"/>
          </a:xfrm>
        </p:spPr>
        <p:txBody>
          <a:bodyPr>
            <a:normAutofit fontScale="70000" lnSpcReduction="20000"/>
          </a:bodyPr>
          <a:lstStyle/>
          <a:p>
            <a:r>
              <a:rPr lang="en-IN" sz="3200" b="1" dirty="0"/>
              <a:t>Example</a:t>
            </a:r>
            <a:r>
              <a:rPr lang="en-IN" sz="3200" dirty="0"/>
              <a:t>- What are the </a:t>
            </a:r>
            <a:r>
              <a:rPr lang="en-IN" dirty="0"/>
              <a:t>last 2 digits of Y where Y </a:t>
            </a:r>
            <a:r>
              <a:rPr lang="en-IN" sz="3200" dirty="0"/>
              <a:t>= (21×23×19×16×85)</a:t>
            </a:r>
          </a:p>
          <a:p>
            <a:r>
              <a:rPr lang="en-IN" sz="3200" b="1" dirty="0"/>
              <a:t>Solution:  </a:t>
            </a:r>
            <a:r>
              <a:rPr lang="en-IN" sz="3200" dirty="0"/>
              <a:t>Last 2 digits of any number or expression is the remainder if it is divided by 100</a:t>
            </a:r>
          </a:p>
          <a:p>
            <a:r>
              <a:rPr lang="en-IN" sz="3200" dirty="0"/>
              <a:t>Last 2 digits of Y =Remainder of  Y/100 = (21×23×19×16×85)/100</a:t>
            </a:r>
          </a:p>
          <a:p>
            <a:r>
              <a:rPr lang="en-IN" sz="3200" dirty="0"/>
              <a:t>We must use property 4 of remainders to solve this question</a:t>
            </a:r>
          </a:p>
          <a:p>
            <a:r>
              <a:rPr lang="en-IN" sz="3200" dirty="0"/>
              <a:t>So, its best to divide both mathematical expression and divisor (i.e. 100) by 5</a:t>
            </a:r>
          </a:p>
          <a:p>
            <a:r>
              <a:rPr lang="en-IN" dirty="0"/>
              <a:t>Y</a:t>
            </a:r>
            <a:r>
              <a:rPr lang="en-IN" sz="3200" dirty="0"/>
              <a:t>/100 = (Y/</a:t>
            </a:r>
            <a:r>
              <a:rPr lang="en-IN" dirty="0"/>
              <a:t>5</a:t>
            </a:r>
            <a:r>
              <a:rPr lang="en-IN" sz="3200" dirty="0"/>
              <a:t>)/(100/5) = {(21×23×19×16×85))/</a:t>
            </a:r>
            <a:r>
              <a:rPr lang="en-IN" dirty="0"/>
              <a:t>5</a:t>
            </a:r>
            <a:r>
              <a:rPr lang="en-IN" sz="3200" dirty="0"/>
              <a:t>}/(100/5) = (21×23×19×16×17)/20</a:t>
            </a:r>
          </a:p>
          <a:p>
            <a:r>
              <a:rPr lang="en-IN" sz="3200" dirty="0"/>
              <a:t>Now, it can be solved easily.</a:t>
            </a:r>
          </a:p>
          <a:p>
            <a:r>
              <a:rPr lang="en-IN" sz="3200" dirty="0"/>
              <a:t>M/100 = (21×23×19×16×17)/20 = (21×23×19×16×17)/20 </a:t>
            </a:r>
          </a:p>
          <a:p>
            <a:r>
              <a:rPr lang="en-IN" sz="3200" dirty="0"/>
              <a:t>= -16/20 = 4/20 = 20/100</a:t>
            </a:r>
          </a:p>
          <a:p>
            <a:r>
              <a:rPr lang="en-IN" dirty="0"/>
              <a:t>Hence, last 2 digits of Y </a:t>
            </a:r>
            <a:r>
              <a:rPr lang="en-IN"/>
              <a:t>is 20</a:t>
            </a:r>
            <a:endParaRPr lang="en-IN" sz="3200" dirty="0"/>
          </a:p>
          <a:p>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B98A8D3A-165C-407B-A236-DC0269B69F00}"/>
                  </a:ext>
                </a:extLst>
              </p14:cNvPr>
              <p14:cNvContentPartPr/>
              <p14:nvPr/>
            </p14:nvContentPartPr>
            <p14:xfrm>
              <a:off x="7755480" y="4680720"/>
              <a:ext cx="100440" cy="360"/>
            </p14:xfrm>
          </p:contentPart>
        </mc:Choice>
        <mc:Fallback xmlns="">
          <p:pic>
            <p:nvPicPr>
              <p:cNvPr id="6" name="Ink 5">
                <a:extLst>
                  <a:ext uri="{FF2B5EF4-FFF2-40B4-BE49-F238E27FC236}">
                    <a16:creationId xmlns:a16="http://schemas.microsoft.com/office/drawing/2014/main" id="{B98A8D3A-165C-407B-A236-DC0269B69F00}"/>
                  </a:ext>
                </a:extLst>
              </p:cNvPr>
              <p:cNvPicPr/>
              <p:nvPr/>
            </p:nvPicPr>
            <p:blipFill>
              <a:blip r:embed="rId3"/>
              <a:stretch>
                <a:fillRect/>
              </a:stretch>
            </p:blipFill>
            <p:spPr>
              <a:xfrm>
                <a:off x="7746120" y="4671360"/>
                <a:ext cx="1191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8986FCC-92DC-45E6-AE9F-3CC9DD2F9FC3}"/>
                  </a:ext>
                </a:extLst>
              </p14:cNvPr>
              <p14:cNvContentPartPr/>
              <p14:nvPr/>
            </p14:nvContentPartPr>
            <p14:xfrm>
              <a:off x="4840920" y="4205160"/>
              <a:ext cx="3503160" cy="913680"/>
            </p14:xfrm>
          </p:contentPart>
        </mc:Choice>
        <mc:Fallback xmlns="">
          <p:pic>
            <p:nvPicPr>
              <p:cNvPr id="7" name="Ink 6">
                <a:extLst>
                  <a:ext uri="{FF2B5EF4-FFF2-40B4-BE49-F238E27FC236}">
                    <a16:creationId xmlns:a16="http://schemas.microsoft.com/office/drawing/2014/main" id="{98986FCC-92DC-45E6-AE9F-3CC9DD2F9FC3}"/>
                  </a:ext>
                </a:extLst>
              </p:cNvPr>
              <p:cNvPicPr/>
              <p:nvPr/>
            </p:nvPicPr>
            <p:blipFill>
              <a:blip r:embed="rId5"/>
              <a:stretch>
                <a:fillRect/>
              </a:stretch>
            </p:blipFill>
            <p:spPr>
              <a:xfrm>
                <a:off x="4831560" y="4195800"/>
                <a:ext cx="3521880" cy="932400"/>
              </a:xfrm>
              <a:prstGeom prst="rect">
                <a:avLst/>
              </a:prstGeom>
            </p:spPr>
          </p:pic>
        </mc:Fallback>
      </mc:AlternateContent>
    </p:spTree>
    <p:extLst>
      <p:ext uri="{BB962C8B-B14F-4D97-AF65-F5344CB8AC3E}">
        <p14:creationId xmlns:p14="http://schemas.microsoft.com/office/powerpoint/2010/main" val="40415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88641"/>
            <a:ext cx="8229600" cy="360040"/>
          </a:xfrm>
        </p:spPr>
        <p:txBody>
          <a:bodyPr>
            <a:normAutofit fontScale="90000"/>
          </a:bodyPr>
          <a:lstStyle/>
          <a:p>
            <a:br>
              <a:rPr lang="en-IN" dirty="0"/>
            </a:br>
            <a:r>
              <a:rPr lang="en-IN" dirty="0"/>
              <a:t>Questions- Remainders</a:t>
            </a: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323528" y="548681"/>
                <a:ext cx="8640960" cy="6120677"/>
              </a:xfrm>
            </p:spPr>
            <p:txBody>
              <a:bodyPr>
                <a:normAutofit/>
              </a:bodyPr>
              <a:lstStyle/>
              <a:p>
                <a:r>
                  <a:rPr lang="en-IN" sz="2000" dirty="0"/>
                  <a:t>1. Find remainder when </a:t>
                </a:r>
                <a14:m>
                  <m:oMath xmlns:m="http://schemas.openxmlformats.org/officeDocument/2006/math">
                    <m:sSup>
                      <m:sSupPr>
                        <m:ctrlPr>
                          <a:rPr lang="en-IN" sz="2000" i="1" dirty="0" smtClean="0">
                            <a:latin typeface="Cambria Math" panose="02040503050406030204" pitchFamily="18" charset="0"/>
                          </a:rPr>
                        </m:ctrlPr>
                      </m:sSupPr>
                      <m:e>
                        <m:r>
                          <a:rPr lang="en-IN" sz="2000" b="0" i="1" dirty="0" smtClean="0">
                            <a:latin typeface="Cambria Math" panose="02040503050406030204" pitchFamily="18" charset="0"/>
                          </a:rPr>
                          <m:t>9</m:t>
                        </m:r>
                      </m:e>
                      <m:sup>
                        <m:r>
                          <a:rPr lang="en-IN" sz="2000" b="0" i="1" dirty="0" smtClean="0">
                            <a:latin typeface="Cambria Math" panose="02040503050406030204" pitchFamily="18" charset="0"/>
                          </a:rPr>
                          <m:t>9</m:t>
                        </m:r>
                      </m:sup>
                    </m:sSup>
                  </m:oMath>
                </a14:m>
                <a:r>
                  <a:rPr lang="en-IN" sz="2000" dirty="0"/>
                  <a:t> is divided by 7</a:t>
                </a:r>
              </a:p>
              <a:p>
                <a:endParaRPr lang="en-IN" sz="2000" dirty="0"/>
              </a:p>
              <a:p>
                <a:endParaRPr lang="en-IN" sz="2000" dirty="0"/>
              </a:p>
              <a:p>
                <a:r>
                  <a:rPr lang="en-IN" sz="2000" dirty="0"/>
                  <a:t>2. What is remainder when 109×117×118 is divided by 5?</a:t>
                </a:r>
              </a:p>
              <a:p>
                <a:endParaRPr lang="en-IN" sz="2000" dirty="0"/>
              </a:p>
              <a:p>
                <a:endParaRPr lang="en-IN" sz="2000" dirty="0"/>
              </a:p>
              <a:p>
                <a:r>
                  <a:rPr lang="en-IN" sz="2000" dirty="0"/>
                  <a:t>3. </a:t>
                </a:r>
                <a:r>
                  <a:rPr lang="en-US" sz="2000" dirty="0"/>
                  <a:t>What is the remainder obtained when (30 × 25) is divided by 9?</a:t>
                </a:r>
              </a:p>
              <a:p>
                <a:endParaRPr lang="en-US" sz="2000" dirty="0"/>
              </a:p>
              <a:p>
                <a:endParaRPr lang="en-US" sz="2000" dirty="0"/>
              </a:p>
              <a:p>
                <a:r>
                  <a:rPr lang="en-US" sz="2000" dirty="0"/>
                  <a:t>4. What is the remainder obtained when (306634 × 2529633) is divided by 9?</a:t>
                </a:r>
                <a:endParaRPr lang="en-IN" sz="2000" dirty="0"/>
              </a:p>
              <a:p>
                <a:endParaRPr lang="en-US" sz="2000" dirty="0"/>
              </a:p>
              <a:p>
                <a:endParaRPr lang="en-US" sz="2000" dirty="0"/>
              </a:p>
              <a:p>
                <a:r>
                  <a:rPr lang="en-US" sz="2000" dirty="0"/>
                  <a:t>5. What is the remainder when </a:t>
                </a:r>
                <a14:m>
                  <m:oMath xmlns:m="http://schemas.openxmlformats.org/officeDocument/2006/math">
                    <m:sSup>
                      <m:sSupPr>
                        <m:ctrlPr>
                          <a:rPr lang="en-IN" sz="2000" i="1" dirty="0" smtClean="0">
                            <a:latin typeface="Cambria Math" panose="02040503050406030204" pitchFamily="18" charset="0"/>
                          </a:rPr>
                        </m:ctrlPr>
                      </m:sSupPr>
                      <m:e>
                        <m:r>
                          <a:rPr lang="en-IN" sz="2000" b="0" i="1" dirty="0" smtClean="0">
                            <a:latin typeface="Cambria Math" panose="02040503050406030204" pitchFamily="18" charset="0"/>
                          </a:rPr>
                          <m:t>2</m:t>
                        </m:r>
                      </m:e>
                      <m:sup>
                        <m:r>
                          <a:rPr lang="en-IN" sz="2000" b="0" i="1" dirty="0" smtClean="0">
                            <a:latin typeface="Cambria Math" panose="02040503050406030204" pitchFamily="18" charset="0"/>
                          </a:rPr>
                          <m:t>40</m:t>
                        </m:r>
                      </m:sup>
                    </m:sSup>
                  </m:oMath>
                </a14:m>
                <a:r>
                  <a:rPr lang="en-US" sz="2000" dirty="0"/>
                  <a:t> is divided by 7?</a:t>
                </a:r>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323528" y="548681"/>
                <a:ext cx="8640960" cy="6120677"/>
              </a:xfrm>
              <a:blipFill>
                <a:blip r:embed="rId2"/>
                <a:stretch>
                  <a:fillRect l="-635" t="-498"/>
                </a:stretch>
              </a:blipFill>
            </p:spPr>
            <p:txBody>
              <a:bodyPr/>
              <a:lstStyle/>
              <a:p>
                <a:r>
                  <a:rPr lang="en-IN">
                    <a:noFill/>
                  </a:rPr>
                  <a:t> </a:t>
                </a:r>
              </a:p>
            </p:txBody>
          </p:sp>
        </mc:Fallback>
      </mc:AlternateContent>
    </p:spTree>
    <p:extLst>
      <p:ext uri="{BB962C8B-B14F-4D97-AF65-F5344CB8AC3E}">
        <p14:creationId xmlns:p14="http://schemas.microsoft.com/office/powerpoint/2010/main" val="325888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8"/>
          </a:xfrm>
        </p:spPr>
        <p:txBody>
          <a:bodyPr>
            <a:normAutofit fontScale="90000"/>
          </a:bodyPr>
          <a:lstStyle/>
          <a:p>
            <a:r>
              <a:rPr lang="en-US" dirty="0"/>
              <a:t>Solutions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692696"/>
                <a:ext cx="8363272" cy="5904656"/>
              </a:xfrm>
            </p:spPr>
            <p:txBody>
              <a:bodyPr>
                <a:normAutofit fontScale="47500" lnSpcReduction="20000"/>
              </a:bodyPr>
              <a:lstStyle/>
              <a:p>
                <a:r>
                  <a:rPr lang="en-IN" dirty="0"/>
                  <a:t>1. Find remainder when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9</m:t>
                        </m:r>
                      </m:e>
                      <m:sup>
                        <m:r>
                          <a:rPr lang="en-IN" i="0" dirty="0">
                            <a:latin typeface="Cambria Math" panose="02040503050406030204" pitchFamily="18" charset="0"/>
                          </a:rPr>
                          <m:t>9</m:t>
                        </m:r>
                      </m:sup>
                    </m:sSup>
                  </m:oMath>
                </a14:m>
                <a:r>
                  <a:rPr lang="en-IN" dirty="0"/>
                  <a:t> is divided by 7</a:t>
                </a:r>
              </a:p>
              <a:p>
                <a:r>
                  <a:rPr lang="en-IN" b="1" dirty="0"/>
                  <a:t>Solution 1:  </a:t>
                </a:r>
                <a:r>
                  <a:rPr lang="en-IN" dirty="0"/>
                  <a:t>Remainder = </a:t>
                </a:r>
                <a14:m>
                  <m:oMath xmlns:m="http://schemas.openxmlformats.org/officeDocument/2006/math">
                    <m:f>
                      <m:fPr>
                        <m:ctrlPr>
                          <a:rPr lang="en-IN" i="1" dirty="0" smtClean="0">
                            <a:latin typeface="Cambria Math" panose="02040503050406030204" pitchFamily="18" charset="0"/>
                          </a:rPr>
                        </m:ctrlPr>
                      </m:fPr>
                      <m:num>
                        <m:sSup>
                          <m:sSupPr>
                            <m:ctrlPr>
                              <a:rPr lang="en-IN" i="1" dirty="0" smtClean="0">
                                <a:latin typeface="Cambria Math" panose="02040503050406030204" pitchFamily="18" charset="0"/>
                              </a:rPr>
                            </m:ctrlPr>
                          </m:sSupPr>
                          <m:e>
                            <m:r>
                              <a:rPr lang="en-IN" i="1" dirty="0" smtClean="0">
                                <a:latin typeface="Cambria Math" panose="02040503050406030204" pitchFamily="18" charset="0"/>
                              </a:rPr>
                              <m:t>9</m:t>
                            </m:r>
                          </m:e>
                          <m:sup>
                            <m:r>
                              <a:rPr lang="en-IN" i="1" dirty="0" smtClean="0">
                                <a:latin typeface="Cambria Math" panose="02040503050406030204" pitchFamily="18" charset="0"/>
                              </a:rPr>
                              <m:t>9</m:t>
                            </m:r>
                          </m:sup>
                        </m:sSup>
                      </m:num>
                      <m:den>
                        <m:r>
                          <a:rPr lang="en-IN" i="1" dirty="0" smtClean="0">
                            <a:latin typeface="Cambria Math" panose="02040503050406030204" pitchFamily="18" charset="0"/>
                          </a:rPr>
                          <m:t>7</m:t>
                        </m:r>
                      </m:den>
                    </m:f>
                    <m:r>
                      <a:rPr lang="en-IN" b="0" i="1" dirty="0" smtClean="0">
                        <a:latin typeface="Cambria Math" panose="02040503050406030204" pitchFamily="18" charset="0"/>
                      </a:rPr>
                      <m:t> </m:t>
                    </m:r>
                  </m:oMath>
                </a14:m>
                <a:r>
                  <a:rPr lang="en-IN" dirty="0"/>
                  <a:t>= </a:t>
                </a:r>
                <a14:m>
                  <m:oMath xmlns:m="http://schemas.openxmlformats.org/officeDocument/2006/math">
                    <m:f>
                      <m:fPr>
                        <m:ctrlPr>
                          <a:rPr lang="en-IN" i="1" dirty="0">
                            <a:latin typeface="Cambria Math" panose="02040503050406030204" pitchFamily="18" charset="0"/>
                          </a:rPr>
                        </m:ctrlPr>
                      </m:fPr>
                      <m:num>
                        <m:sSup>
                          <m:sSupPr>
                            <m:ctrlPr>
                              <a:rPr lang="en-IN" i="1" dirty="0">
                                <a:latin typeface="Cambria Math" panose="02040503050406030204" pitchFamily="18" charset="0"/>
                              </a:rPr>
                            </m:ctrlPr>
                          </m:sSupPr>
                          <m:e>
                            <m:r>
                              <a:rPr lang="en-IN" b="0" i="1" dirty="0" smtClean="0">
                                <a:latin typeface="Cambria Math" panose="02040503050406030204" pitchFamily="18" charset="0"/>
                              </a:rPr>
                              <m:t>2</m:t>
                            </m:r>
                          </m:e>
                          <m:sup>
                            <m:r>
                              <a:rPr lang="en-IN" i="1" dirty="0">
                                <a:latin typeface="Cambria Math" panose="02040503050406030204" pitchFamily="18" charset="0"/>
                              </a:rPr>
                              <m:t>9</m:t>
                            </m:r>
                          </m:sup>
                        </m:sSup>
                      </m:num>
                      <m:den>
                        <m:r>
                          <a:rPr lang="en-IN" i="1" dirty="0">
                            <a:latin typeface="Cambria Math" panose="02040503050406030204" pitchFamily="18" charset="0"/>
                          </a:rPr>
                          <m:t>7</m:t>
                        </m:r>
                      </m:den>
                    </m:f>
                    <m:r>
                      <a:rPr lang="en-IN" i="1" dirty="0">
                        <a:latin typeface="Cambria Math" panose="02040503050406030204" pitchFamily="18" charset="0"/>
                      </a:rPr>
                      <m:t> </m:t>
                    </m:r>
                  </m:oMath>
                </a14:m>
                <a:r>
                  <a:rPr lang="en-IN" dirty="0"/>
                  <a:t>= </a:t>
                </a:r>
                <a14:m>
                  <m:oMath xmlns:m="http://schemas.openxmlformats.org/officeDocument/2006/math">
                    <m:f>
                      <m:fPr>
                        <m:ctrlPr>
                          <a:rPr lang="en-IN" i="1" dirty="0" smtClean="0">
                            <a:latin typeface="Cambria Math" panose="02040503050406030204" pitchFamily="18" charset="0"/>
                          </a:rPr>
                        </m:ctrlPr>
                      </m:fPr>
                      <m:num>
                        <m:sSup>
                          <m:sSupPr>
                            <m:ctrlPr>
                              <a:rPr lang="en-IN" i="1" dirty="0">
                                <a:latin typeface="Cambria Math" panose="02040503050406030204" pitchFamily="18" charset="0"/>
                              </a:rPr>
                            </m:ctrlPr>
                          </m:sSupPr>
                          <m:e>
                            <m:d>
                              <m:dPr>
                                <m:ctrlPr>
                                  <a:rPr lang="en-IN" i="1" dirty="0">
                                    <a:latin typeface="Cambria Math" panose="02040503050406030204" pitchFamily="18" charset="0"/>
                                  </a:rPr>
                                </m:ctrlPr>
                              </m:dPr>
                              <m:e>
                                <m:sSup>
                                  <m:sSupPr>
                                    <m:ctrlPr>
                                      <a:rPr lang="en-IN" i="1" dirty="0">
                                        <a:latin typeface="Cambria Math" panose="02040503050406030204" pitchFamily="18" charset="0"/>
                                      </a:rPr>
                                    </m:ctrlPr>
                                  </m:sSupPr>
                                  <m:e>
                                    <m:r>
                                      <a:rPr lang="en-IN" i="1" dirty="0">
                                        <a:latin typeface="Cambria Math" panose="02040503050406030204" pitchFamily="18" charset="0"/>
                                      </a:rPr>
                                      <m:t>2</m:t>
                                    </m:r>
                                  </m:e>
                                  <m:sup>
                                    <m:r>
                                      <a:rPr lang="en-IN" i="1" dirty="0">
                                        <a:latin typeface="Cambria Math" panose="02040503050406030204" pitchFamily="18" charset="0"/>
                                      </a:rPr>
                                      <m:t>3</m:t>
                                    </m:r>
                                  </m:sup>
                                </m:sSup>
                              </m:e>
                            </m:d>
                          </m:e>
                          <m:sup>
                            <m:r>
                              <a:rPr lang="en-IN" i="1" dirty="0">
                                <a:latin typeface="Cambria Math" panose="02040503050406030204" pitchFamily="18" charset="0"/>
                              </a:rPr>
                              <m:t>3</m:t>
                            </m:r>
                          </m:sup>
                        </m:sSup>
                      </m:num>
                      <m:den>
                        <m:r>
                          <a:rPr lang="en-IN" i="1" dirty="0">
                            <a:latin typeface="Cambria Math" panose="02040503050406030204" pitchFamily="18" charset="0"/>
                          </a:rPr>
                          <m:t>7</m:t>
                        </m:r>
                      </m:den>
                    </m:f>
                  </m:oMath>
                </a14:m>
                <a:r>
                  <a:rPr lang="en-IN" dirty="0"/>
                  <a:t>= </a:t>
                </a:r>
                <a14:m>
                  <m:oMath xmlns:m="http://schemas.openxmlformats.org/officeDocument/2006/math">
                    <m:f>
                      <m:fPr>
                        <m:ctrlPr>
                          <a:rPr lang="en-IN" i="1" dirty="0">
                            <a:latin typeface="Cambria Math" panose="02040503050406030204" pitchFamily="18" charset="0"/>
                          </a:rPr>
                        </m:ctrlPr>
                      </m:fPr>
                      <m:num>
                        <m:sSup>
                          <m:sSupPr>
                            <m:ctrlPr>
                              <a:rPr lang="en-IN" i="1" dirty="0">
                                <a:latin typeface="Cambria Math" panose="02040503050406030204" pitchFamily="18" charset="0"/>
                              </a:rPr>
                            </m:ctrlPr>
                          </m:sSupPr>
                          <m:e>
                            <m:r>
                              <a:rPr lang="en-IN" b="0" i="1" dirty="0" smtClean="0">
                                <a:latin typeface="Cambria Math" panose="02040503050406030204" pitchFamily="18" charset="0"/>
                              </a:rPr>
                              <m:t>8</m:t>
                            </m:r>
                          </m:e>
                          <m:sup>
                            <m:r>
                              <a:rPr lang="en-IN" b="0" i="1" dirty="0" smtClean="0">
                                <a:latin typeface="Cambria Math" panose="02040503050406030204" pitchFamily="18" charset="0"/>
                              </a:rPr>
                              <m:t>3</m:t>
                            </m:r>
                          </m:sup>
                        </m:sSup>
                      </m:num>
                      <m:den>
                        <m:r>
                          <a:rPr lang="en-IN" i="1" dirty="0">
                            <a:latin typeface="Cambria Math" panose="02040503050406030204" pitchFamily="18" charset="0"/>
                          </a:rPr>
                          <m:t>7</m:t>
                        </m:r>
                      </m:den>
                    </m:f>
                    <m:r>
                      <a:rPr lang="en-IN" i="1" dirty="0">
                        <a:latin typeface="Cambria Math" panose="02040503050406030204" pitchFamily="18" charset="0"/>
                      </a:rPr>
                      <m:t> </m:t>
                    </m:r>
                  </m:oMath>
                </a14:m>
                <a:r>
                  <a:rPr lang="en-IN" dirty="0"/>
                  <a:t>= </a:t>
                </a:r>
                <a14:m>
                  <m:oMath xmlns:m="http://schemas.openxmlformats.org/officeDocument/2006/math">
                    <m:f>
                      <m:fPr>
                        <m:ctrlPr>
                          <a:rPr lang="en-IN" i="1" dirty="0">
                            <a:latin typeface="Cambria Math" panose="02040503050406030204" pitchFamily="18" charset="0"/>
                          </a:rPr>
                        </m:ctrlPr>
                      </m:fPr>
                      <m:num>
                        <m:sSup>
                          <m:sSupPr>
                            <m:ctrlPr>
                              <a:rPr lang="en-IN" i="1" dirty="0">
                                <a:latin typeface="Cambria Math" panose="02040503050406030204" pitchFamily="18" charset="0"/>
                              </a:rPr>
                            </m:ctrlPr>
                          </m:sSupPr>
                          <m:e>
                            <m:r>
                              <a:rPr lang="en-IN" b="0" i="1" dirty="0" smtClean="0">
                                <a:latin typeface="Cambria Math" panose="02040503050406030204" pitchFamily="18" charset="0"/>
                              </a:rPr>
                              <m:t>1</m:t>
                            </m:r>
                          </m:e>
                          <m:sup>
                            <m:r>
                              <a:rPr lang="en-IN" b="0" i="1" dirty="0" smtClean="0">
                                <a:latin typeface="Cambria Math" panose="02040503050406030204" pitchFamily="18" charset="0"/>
                              </a:rPr>
                              <m:t>3</m:t>
                            </m:r>
                          </m:sup>
                        </m:sSup>
                      </m:num>
                      <m:den>
                        <m:r>
                          <a:rPr lang="en-IN" i="1" dirty="0">
                            <a:latin typeface="Cambria Math" panose="02040503050406030204" pitchFamily="18" charset="0"/>
                          </a:rPr>
                          <m:t>7</m:t>
                        </m:r>
                      </m:den>
                    </m:f>
                    <m:r>
                      <a:rPr lang="en-IN" i="1" dirty="0">
                        <a:latin typeface="Cambria Math" panose="02040503050406030204" pitchFamily="18" charset="0"/>
                      </a:rPr>
                      <m:t> </m:t>
                    </m:r>
                  </m:oMath>
                </a14:m>
                <a:r>
                  <a:rPr lang="en-IN" dirty="0"/>
                  <a:t>=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1</m:t>
                        </m:r>
                      </m:num>
                      <m:den>
                        <m:r>
                          <a:rPr lang="en-IN" i="1" dirty="0">
                            <a:latin typeface="Cambria Math" panose="02040503050406030204" pitchFamily="18" charset="0"/>
                          </a:rPr>
                          <m:t>7</m:t>
                        </m:r>
                      </m:den>
                    </m:f>
                  </m:oMath>
                </a14:m>
                <a:r>
                  <a:rPr lang="en-IN" dirty="0"/>
                  <a:t> </a:t>
                </a:r>
              </a:p>
              <a:p>
                <a:r>
                  <a:rPr lang="en-IN" dirty="0"/>
                  <a:t>Remainder = 1</a:t>
                </a:r>
              </a:p>
              <a:p>
                <a:endParaRPr lang="en-IN" dirty="0"/>
              </a:p>
              <a:p>
                <a:r>
                  <a:rPr lang="en-IN" dirty="0"/>
                  <a:t>2. What is remainder when 109×117×118 is divided by 5</a:t>
                </a:r>
              </a:p>
              <a:p>
                <a:r>
                  <a:rPr lang="en-IN" b="1" dirty="0"/>
                  <a:t>Solution 2 :  </a:t>
                </a:r>
                <a:r>
                  <a:rPr lang="en-IN" dirty="0"/>
                  <a:t>Remainder = (109×117×118)/5 = (4×2×3)/5 = (8×3)/5 = (3×3)/5 =9/5 = 4</a:t>
                </a:r>
              </a:p>
              <a:p>
                <a:r>
                  <a:rPr lang="en-IN" dirty="0"/>
                  <a:t>Remainder = 4</a:t>
                </a:r>
              </a:p>
              <a:p>
                <a:endParaRPr lang="en-IN" dirty="0"/>
              </a:p>
              <a:p>
                <a:r>
                  <a:rPr lang="en-IN" dirty="0"/>
                  <a:t>3. </a:t>
                </a:r>
                <a:r>
                  <a:rPr lang="en-US" dirty="0"/>
                  <a:t>What is the remainder obtained when (30 × 25) is divided by 9?</a:t>
                </a:r>
              </a:p>
              <a:p>
                <a:r>
                  <a:rPr lang="en-US" b="1" dirty="0"/>
                  <a:t>Solution 3: </a:t>
                </a:r>
                <a:r>
                  <a:rPr lang="en-IN" dirty="0"/>
                  <a:t>Remainder = </a:t>
                </a:r>
                <a:r>
                  <a:rPr lang="en-US" dirty="0"/>
                  <a:t>(30 × 25)/9 = [3 × (-2)]/9 = -6/9 = 3/9</a:t>
                </a:r>
              </a:p>
              <a:p>
                <a:r>
                  <a:rPr lang="en-IN" dirty="0"/>
                  <a:t>Remainder = 3</a:t>
                </a:r>
              </a:p>
              <a:p>
                <a:endParaRPr lang="en-US" dirty="0"/>
              </a:p>
              <a:p>
                <a:r>
                  <a:rPr lang="en-US" dirty="0"/>
                  <a:t>4. What is the remainder obtained when (306634 × 2529633) is divided by 9?</a:t>
                </a:r>
              </a:p>
              <a:p>
                <a:r>
                  <a:rPr lang="en-US" b="1" dirty="0"/>
                  <a:t>Solution 4</a:t>
                </a:r>
                <a:r>
                  <a:rPr lang="en-US" dirty="0"/>
                  <a:t>: Remainder = (306634 × 2529633)/9 </a:t>
                </a:r>
              </a:p>
              <a:p>
                <a:r>
                  <a:rPr lang="en-US" dirty="0"/>
                  <a:t>It is better to use divisibility rule of 9 to find remainders for 306634 and 2529633</a:t>
                </a:r>
              </a:p>
              <a:p>
                <a:endParaRPr lang="en-IN" dirty="0"/>
              </a:p>
              <a:p>
                <a:r>
                  <a:rPr lang="en-US" dirty="0"/>
                  <a:t>(306634 × 2529633)/9 = (4 × 3)/9 = 12/9 = 3/9</a:t>
                </a:r>
              </a:p>
              <a:p>
                <a:r>
                  <a:rPr lang="en-US" dirty="0"/>
                  <a:t>Remainder = 3</a:t>
                </a:r>
              </a:p>
              <a:p>
                <a:endParaRPr lang="en-US" dirty="0"/>
              </a:p>
              <a:p>
                <a:r>
                  <a:rPr lang="en-US" dirty="0"/>
                  <a:t>5. What is the remainder when </a:t>
                </a:r>
                <a:r>
                  <a:rPr lang="en-IN" dirty="0"/>
                  <a:t>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2</m:t>
                        </m:r>
                      </m:e>
                      <m:sup>
                        <m:r>
                          <a:rPr lang="en-IN" b="0" i="0" dirty="0" smtClean="0">
                            <a:latin typeface="Cambria Math" panose="02040503050406030204" pitchFamily="18" charset="0"/>
                          </a:rPr>
                          <m:t>40</m:t>
                        </m:r>
                      </m:sup>
                    </m:sSup>
                  </m:oMath>
                </a14:m>
                <a:r>
                  <a:rPr lang="en-IN" dirty="0"/>
                  <a:t> </a:t>
                </a:r>
                <a:r>
                  <a:rPr lang="en-US" dirty="0"/>
                  <a:t> is divided by 7?</a:t>
                </a:r>
                <a:endParaRPr lang="en-IN" dirty="0"/>
              </a:p>
              <a:p>
                <a:r>
                  <a:rPr lang="en-US" b="1" dirty="0"/>
                  <a:t>Solution 4: </a:t>
                </a:r>
                <a:r>
                  <a:rPr lang="en-IN" dirty="0"/>
                  <a:t>Remainder =</a:t>
                </a:r>
                <a:r>
                  <a:rPr lang="en-US" dirty="0"/>
                  <a:t>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smtClean="0">
                                <a:latin typeface="Cambria Math" panose="02040503050406030204" pitchFamily="18" charset="0"/>
                              </a:rPr>
                              <m:t>2</m:t>
                            </m:r>
                          </m:e>
                          <m:sup>
                            <m:r>
                              <a:rPr lang="en-US" i="0" smtClean="0">
                                <a:latin typeface="Cambria Math" panose="02040503050406030204" pitchFamily="18" charset="0"/>
                              </a:rPr>
                              <m:t>40</m:t>
                            </m:r>
                          </m:sup>
                        </m:sSup>
                      </m:num>
                      <m:den>
                        <m:r>
                          <a:rPr lang="en-US" i="0" smtClean="0">
                            <a:latin typeface="Cambria Math" panose="02040503050406030204" pitchFamily="18" charset="0"/>
                          </a:rPr>
                          <m:t>7</m:t>
                        </m:r>
                      </m:den>
                    </m:f>
                  </m:oMath>
                </a14:m>
                <a:r>
                  <a:rPr lang="en-US" dirty="0"/>
                  <a:t> = </a:t>
                </a:r>
                <a14:m>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smtClean="0">
                                            <a:latin typeface="Cambria Math" panose="02040503050406030204" pitchFamily="18" charset="0"/>
                                          </a:rPr>
                                          <m:t>2</m:t>
                                        </m:r>
                                      </m:e>
                                      <m:sup>
                                        <m:r>
                                          <a:rPr lang="en-US" i="0" smtClean="0">
                                            <a:latin typeface="Cambria Math" panose="02040503050406030204" pitchFamily="18" charset="0"/>
                                          </a:rPr>
                                          <m:t>3</m:t>
                                        </m:r>
                                      </m:sup>
                                    </m:sSup>
                                  </m:e>
                                </m:d>
                              </m:e>
                              <m:sup>
                                <m:r>
                                  <a:rPr lang="en-US" i="0" smtClean="0">
                                    <a:latin typeface="Cambria Math" panose="02040503050406030204" pitchFamily="18" charset="0"/>
                                  </a:rPr>
                                  <m:t>13</m:t>
                                </m:r>
                              </m:sup>
                            </m:sSup>
                            <m:r>
                              <a:rPr lang="en-US" i="0" smtClean="0">
                                <a:latin typeface="Cambria Math" panose="02040503050406030204" pitchFamily="18" charset="0"/>
                              </a:rPr>
                              <m:t>×2</m:t>
                            </m:r>
                          </m:e>
                        </m:d>
                      </m:num>
                      <m:den>
                        <m:r>
                          <a:rPr lang="en-US" i="0" smtClean="0">
                            <a:latin typeface="Cambria Math" panose="02040503050406030204" pitchFamily="18" charset="0"/>
                          </a:rPr>
                          <m:t>7</m:t>
                        </m:r>
                      </m:den>
                    </m:f>
                  </m:oMath>
                </a14:m>
                <a:r>
                  <a:rPr lang="en-US" dirty="0"/>
                  <a:t> = </a:t>
                </a:r>
                <a14:m>
                  <m:oMath xmlns:m="http://schemas.openxmlformats.org/officeDocument/2006/math">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smtClean="0">
                                    <a:latin typeface="Cambria Math" panose="02040503050406030204" pitchFamily="18" charset="0"/>
                                  </a:rPr>
                                  <m:t>8</m:t>
                                </m:r>
                              </m:e>
                              <m:sup>
                                <m:r>
                                  <a:rPr lang="en-US" i="0" smtClean="0">
                                    <a:latin typeface="Cambria Math" panose="02040503050406030204" pitchFamily="18" charset="0"/>
                                  </a:rPr>
                                  <m:t>13</m:t>
                                </m:r>
                              </m:sup>
                            </m:sSup>
                            <m:r>
                              <a:rPr lang="en-US" i="0" smtClean="0">
                                <a:latin typeface="Cambria Math" panose="02040503050406030204" pitchFamily="18" charset="0"/>
                              </a:rPr>
                              <m:t>×2</m:t>
                            </m:r>
                          </m:e>
                        </m:d>
                      </m:num>
                      <m:den>
                        <m:r>
                          <a:rPr lang="en-US" i="0" smtClean="0">
                            <a:latin typeface="Cambria Math" panose="02040503050406030204" pitchFamily="18" charset="0"/>
                          </a:rPr>
                          <m:t>7</m:t>
                        </m:r>
                      </m:den>
                    </m:f>
                  </m:oMath>
                </a14:m>
                <a:r>
                  <a:rPr lang="en-US" dirty="0"/>
                  <a:t> = </a:t>
                </a:r>
                <a14:m>
                  <m:oMath xmlns:m="http://schemas.openxmlformats.org/officeDocument/2006/math">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smtClean="0">
                                    <a:latin typeface="Cambria Math" panose="02040503050406030204" pitchFamily="18" charset="0"/>
                                  </a:rPr>
                                  <m:t>1</m:t>
                                </m:r>
                              </m:e>
                              <m:sup>
                                <m:r>
                                  <a:rPr lang="en-US" i="0" smtClean="0">
                                    <a:latin typeface="Cambria Math" panose="02040503050406030204" pitchFamily="18" charset="0"/>
                                  </a:rPr>
                                  <m:t>13</m:t>
                                </m:r>
                              </m:sup>
                            </m:sSup>
                            <m:r>
                              <a:rPr lang="en-US" i="0" smtClean="0">
                                <a:latin typeface="Cambria Math" panose="02040503050406030204" pitchFamily="18" charset="0"/>
                              </a:rPr>
                              <m:t>×2</m:t>
                            </m:r>
                          </m:e>
                        </m:d>
                      </m:num>
                      <m:den>
                        <m:r>
                          <a:rPr lang="en-US" i="0" smtClean="0">
                            <a:latin typeface="Cambria Math" panose="02040503050406030204" pitchFamily="18" charset="0"/>
                          </a:rPr>
                          <m:t>7</m:t>
                        </m:r>
                      </m:den>
                    </m:f>
                  </m:oMath>
                </a14:m>
                <a:r>
                  <a:rPr lang="en-US" dirty="0"/>
                  <a:t> =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2</m:t>
                        </m:r>
                      </m:num>
                      <m:den>
                        <m:r>
                          <a:rPr lang="en-IN" i="1" dirty="0">
                            <a:latin typeface="Cambria Math" panose="02040503050406030204" pitchFamily="18" charset="0"/>
                          </a:rPr>
                          <m:t>7</m:t>
                        </m:r>
                      </m:den>
                    </m:f>
                  </m:oMath>
                </a14:m>
                <a:r>
                  <a:rPr lang="en-IN" dirty="0"/>
                  <a:t> </a:t>
                </a:r>
                <a:endParaRPr lang="en-US" dirty="0"/>
              </a:p>
              <a:p>
                <a:r>
                  <a:rPr lang="en-IN" dirty="0"/>
                  <a:t>Remainder = 2</a:t>
                </a:r>
              </a:p>
              <a:p>
                <a:endParaRPr lang="en-IN" dirty="0"/>
              </a:p>
              <a:p>
                <a:endParaRPr lang="en-US" dirty="0"/>
              </a:p>
              <a:p>
                <a:endParaRPr lang="en-US"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457200" y="692696"/>
                <a:ext cx="8363272" cy="5904656"/>
              </a:xfrm>
              <a:blipFill>
                <a:blip r:embed="rId2"/>
                <a:stretch>
                  <a:fillRect l="-219" t="-930"/>
                </a:stretch>
              </a:blipFill>
            </p:spPr>
            <p:txBody>
              <a:bodyPr/>
              <a:lstStyle/>
              <a:p>
                <a:r>
                  <a:rPr lang="en-IN">
                    <a:noFill/>
                  </a:rPr>
                  <a:t> </a:t>
                </a:r>
              </a:p>
            </p:txBody>
          </p:sp>
        </mc:Fallback>
      </mc:AlternateContent>
    </p:spTree>
    <p:extLst>
      <p:ext uri="{BB962C8B-B14F-4D97-AF65-F5344CB8AC3E}">
        <p14:creationId xmlns:p14="http://schemas.microsoft.com/office/powerpoint/2010/main" val="286934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p:txBody>
          <a:bodyPr/>
          <a:lstStyle/>
          <a:p>
            <a:r>
              <a:rPr lang="en-IN" dirty="0"/>
              <a:t>Concept of </a:t>
            </a:r>
            <a:r>
              <a:rPr lang="en-IN"/>
              <a:t>Last digit</a:t>
            </a:r>
          </a:p>
        </p:txBody>
      </p:sp>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p:txBody>
          <a:bodyPr>
            <a:normAutofit fontScale="77500" lnSpcReduction="20000"/>
          </a:bodyPr>
          <a:lstStyle/>
          <a:p>
            <a:r>
              <a:rPr lang="en-IN" b="1" dirty="0"/>
              <a:t>Last digit </a:t>
            </a:r>
            <a:r>
              <a:rPr lang="en-IN" dirty="0"/>
              <a:t>– The last digit of any number or a mathematical expression is the remainder when the given number or mathematical expression is divided by 10</a:t>
            </a:r>
          </a:p>
          <a:p>
            <a:endParaRPr lang="en-IN" dirty="0"/>
          </a:p>
          <a:p>
            <a:r>
              <a:rPr lang="en-IN" b="1" dirty="0"/>
              <a:t>Last 2 digits- </a:t>
            </a:r>
            <a:r>
              <a:rPr lang="en-IN" dirty="0"/>
              <a:t>The last 2 digits of any number or a mathematical expression is the remainder when the given number or mathematical expression is divided by 100</a:t>
            </a:r>
          </a:p>
          <a:p>
            <a:endParaRPr lang="en-IN" dirty="0"/>
          </a:p>
          <a:p>
            <a:r>
              <a:rPr lang="en-IN" dirty="0"/>
              <a:t>Similarly last 3 digits, last 4 digits etc. can be obtained</a:t>
            </a:r>
          </a:p>
          <a:p>
            <a:endParaRPr lang="en-IN" dirty="0"/>
          </a:p>
          <a:p>
            <a:r>
              <a:rPr lang="en-IN" dirty="0"/>
              <a:t>Mainly questions are asked for last digit only</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8633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9AB5-92E2-46BA-B1FE-2B01C8CF4197}"/>
              </a:ext>
            </a:extLst>
          </p:cNvPr>
          <p:cNvSpPr>
            <a:spLocks noGrp="1"/>
          </p:cNvSpPr>
          <p:nvPr>
            <p:ph type="title"/>
          </p:nvPr>
        </p:nvSpPr>
        <p:spPr>
          <a:xfrm>
            <a:off x="457200" y="116632"/>
            <a:ext cx="8229600" cy="792088"/>
          </a:xfrm>
        </p:spPr>
        <p:txBody>
          <a:bodyPr>
            <a:normAutofit/>
          </a:bodyPr>
          <a:lstStyle/>
          <a:p>
            <a:r>
              <a:rPr lang="en-US" sz="3600" dirty="0"/>
              <a:t>Last digit for a mathematical expression</a:t>
            </a:r>
            <a:endParaRPr lang="en-IN"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5EA515-C5CC-4AC1-97C8-476ADC7B47CC}"/>
                  </a:ext>
                </a:extLst>
              </p:cNvPr>
              <p:cNvSpPr>
                <a:spLocks noGrp="1"/>
              </p:cNvSpPr>
              <p:nvPr>
                <p:ph idx="1"/>
              </p:nvPr>
            </p:nvSpPr>
            <p:spPr>
              <a:xfrm>
                <a:off x="457200" y="908720"/>
                <a:ext cx="8229600" cy="5217443"/>
              </a:xfrm>
            </p:spPr>
            <p:txBody>
              <a:bodyPr>
                <a:normAutofit fontScale="62500" lnSpcReduction="20000"/>
              </a:bodyPr>
              <a:lstStyle/>
              <a:p>
                <a:r>
                  <a:rPr lang="en-US" dirty="0"/>
                  <a:t>We need to use the properties of remainder for the 10 as divisor</a:t>
                </a:r>
              </a:p>
              <a:p>
                <a:endParaRPr lang="en-US" dirty="0"/>
              </a:p>
              <a:p>
                <a:r>
                  <a:rPr lang="en-US" dirty="0"/>
                  <a:t>Example 1- What is last digit for </a:t>
                </a:r>
                <a:r>
                  <a:rPr lang="en-IN" dirty="0"/>
                  <a:t>109×117×117?</a:t>
                </a:r>
              </a:p>
              <a:p>
                <a:r>
                  <a:rPr lang="en-IN" dirty="0"/>
                  <a:t>Solution 1 – (109×117×117)/10 =</a:t>
                </a:r>
              </a:p>
              <a:p>
                <a:endParaRPr lang="en-IN" dirty="0"/>
              </a:p>
              <a:p>
                <a:r>
                  <a:rPr lang="en-US" dirty="0"/>
                  <a:t>Example 2- What is last digit for </a:t>
                </a:r>
                <a:r>
                  <a:rPr lang="en-IN" dirty="0"/>
                  <a:t>26×1179×2647?</a:t>
                </a:r>
              </a:p>
              <a:p>
                <a:r>
                  <a:rPr lang="en-IN" dirty="0"/>
                  <a:t>Solution 2 – </a:t>
                </a:r>
              </a:p>
              <a:p>
                <a:endParaRPr lang="en-IN" dirty="0"/>
              </a:p>
              <a:p>
                <a:r>
                  <a:rPr lang="en-IN" dirty="0"/>
                  <a:t>Example 3 – What is the last digit of 19!?</a:t>
                </a:r>
              </a:p>
              <a:p>
                <a:r>
                  <a:rPr lang="en-IN" dirty="0"/>
                  <a:t>Solution 3 –  </a:t>
                </a:r>
              </a:p>
              <a:p>
                <a:endParaRPr lang="en-IN" dirty="0"/>
              </a:p>
              <a:p>
                <a:r>
                  <a:rPr lang="en-IN" dirty="0"/>
                  <a:t>Example 4 – What is the last digit of 26! – 14!?</a:t>
                </a:r>
              </a:p>
              <a:p>
                <a:r>
                  <a:rPr lang="en-IN" dirty="0"/>
                  <a:t>Solution – Solve yourself</a:t>
                </a:r>
              </a:p>
              <a:p>
                <a:endParaRPr lang="en-IN" dirty="0"/>
              </a:p>
              <a:p>
                <a:r>
                  <a:rPr lang="en-IN" b="1" dirty="0"/>
                  <a:t>Example 5- </a:t>
                </a:r>
                <a:r>
                  <a:rPr lang="en-IN" dirty="0"/>
                  <a:t>What is the last digit of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77</m:t>
                        </m:r>
                      </m:e>
                      <m:sup>
                        <m:r>
                          <a:rPr lang="en-IN" i="0" dirty="0">
                            <a:latin typeface="Cambria Math" panose="02040503050406030204" pitchFamily="18" charset="0"/>
                          </a:rPr>
                          <m:t>63</m:t>
                        </m:r>
                      </m:sup>
                    </m:sSup>
                  </m:oMath>
                </a14:m>
                <a:r>
                  <a:rPr lang="en-IN" dirty="0"/>
                  <a:t>?</a:t>
                </a:r>
              </a:p>
              <a:p>
                <a:r>
                  <a:rPr lang="en-IN" dirty="0"/>
                  <a:t>Solution – </a:t>
                </a:r>
              </a:p>
            </p:txBody>
          </p:sp>
        </mc:Choice>
        <mc:Fallback xmlns="">
          <p:sp>
            <p:nvSpPr>
              <p:cNvPr id="3" name="Content Placeholder 2">
                <a:extLst>
                  <a:ext uri="{FF2B5EF4-FFF2-40B4-BE49-F238E27FC236}">
                    <a16:creationId xmlns:a16="http://schemas.microsoft.com/office/drawing/2014/main" id="{E75EA515-C5CC-4AC1-97C8-476ADC7B47CC}"/>
                  </a:ext>
                </a:extLst>
              </p:cNvPr>
              <p:cNvSpPr>
                <a:spLocks noGrp="1" noRot="1" noChangeAspect="1" noMove="1" noResize="1" noEditPoints="1" noAdjustHandles="1" noChangeArrowheads="1" noChangeShapeType="1" noTextEdit="1"/>
              </p:cNvSpPr>
              <p:nvPr>
                <p:ph idx="1"/>
              </p:nvPr>
            </p:nvSpPr>
            <p:spPr>
              <a:xfrm>
                <a:off x="457200" y="908720"/>
                <a:ext cx="8229600" cy="5217443"/>
              </a:xfrm>
              <a:blipFill>
                <a:blip r:embed="rId2"/>
                <a:stretch>
                  <a:fillRect l="-667" t="-1636"/>
                </a:stretch>
              </a:blipFill>
            </p:spPr>
            <p:txBody>
              <a:bodyPr/>
              <a:lstStyle/>
              <a:p>
                <a:r>
                  <a:rPr lang="en-IN">
                    <a:noFill/>
                  </a:rPr>
                  <a:t> </a:t>
                </a:r>
              </a:p>
            </p:txBody>
          </p:sp>
        </mc:Fallback>
      </mc:AlternateContent>
    </p:spTree>
    <p:extLst>
      <p:ext uri="{BB962C8B-B14F-4D97-AF65-F5344CB8AC3E}">
        <p14:creationId xmlns:p14="http://schemas.microsoft.com/office/powerpoint/2010/main" val="304881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9AB5-92E2-46BA-B1FE-2B01C8CF4197}"/>
              </a:ext>
            </a:extLst>
          </p:cNvPr>
          <p:cNvSpPr>
            <a:spLocks noGrp="1"/>
          </p:cNvSpPr>
          <p:nvPr>
            <p:ph type="title"/>
          </p:nvPr>
        </p:nvSpPr>
        <p:spPr>
          <a:xfrm>
            <a:off x="457200" y="116632"/>
            <a:ext cx="8229600" cy="504056"/>
          </a:xfrm>
        </p:spPr>
        <p:txBody>
          <a:bodyPr>
            <a:normAutofit fontScale="90000"/>
          </a:bodyPr>
          <a:lstStyle/>
          <a:p>
            <a:r>
              <a:rPr lang="en-US" sz="3600" dirty="0"/>
              <a:t>Last digit for a mathematical expression</a:t>
            </a:r>
            <a:endParaRPr lang="en-IN"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5EA515-C5CC-4AC1-97C8-476ADC7B47CC}"/>
                  </a:ext>
                </a:extLst>
              </p:cNvPr>
              <p:cNvSpPr>
                <a:spLocks noGrp="1"/>
              </p:cNvSpPr>
              <p:nvPr>
                <p:ph idx="1"/>
              </p:nvPr>
            </p:nvSpPr>
            <p:spPr>
              <a:xfrm>
                <a:off x="457200" y="620688"/>
                <a:ext cx="8229600" cy="5505475"/>
              </a:xfrm>
            </p:spPr>
            <p:txBody>
              <a:bodyPr>
                <a:normAutofit fontScale="47500" lnSpcReduction="20000"/>
              </a:bodyPr>
              <a:lstStyle/>
              <a:p>
                <a:r>
                  <a:rPr lang="en-US" dirty="0"/>
                  <a:t>We need to use the properties of remainder for the 10 as divisor</a:t>
                </a:r>
              </a:p>
              <a:p>
                <a:endParaRPr lang="en-US" dirty="0"/>
              </a:p>
              <a:p>
                <a:r>
                  <a:rPr lang="en-US" dirty="0"/>
                  <a:t>Example 1- What is last digit for </a:t>
                </a:r>
                <a:r>
                  <a:rPr lang="en-IN" dirty="0"/>
                  <a:t>109×117×117?</a:t>
                </a:r>
              </a:p>
              <a:p>
                <a:r>
                  <a:rPr lang="en-IN" dirty="0"/>
                  <a:t>Solution 1:  (109×117×117)/10 = (9×7×7)/10 = [(-1) ×(-3) ×(-3)]/10 = -9/10 =1/10</a:t>
                </a:r>
              </a:p>
              <a:p>
                <a:r>
                  <a:rPr lang="en-IN" dirty="0"/>
                  <a:t>2</a:t>
                </a:r>
                <a:r>
                  <a:rPr lang="en-IN" baseline="30000" dirty="0"/>
                  <a:t>nd</a:t>
                </a:r>
                <a:r>
                  <a:rPr lang="en-IN" dirty="0"/>
                  <a:t> way = (9×7×7)/10  = (3×7)/10 = 21/10 = 1/10</a:t>
                </a:r>
              </a:p>
              <a:p>
                <a:r>
                  <a:rPr lang="en-IN" dirty="0"/>
                  <a:t>Last digit = 1</a:t>
                </a:r>
              </a:p>
              <a:p>
                <a:endParaRPr lang="en-IN" dirty="0"/>
              </a:p>
              <a:p>
                <a:r>
                  <a:rPr lang="en-US" dirty="0"/>
                  <a:t>Example 2- What is last digit for </a:t>
                </a:r>
                <a:r>
                  <a:rPr lang="en-IN" dirty="0"/>
                  <a:t>26×1179×2647?</a:t>
                </a:r>
              </a:p>
              <a:p>
                <a:r>
                  <a:rPr lang="en-IN" dirty="0"/>
                  <a:t>Solution 2: solve yourself</a:t>
                </a:r>
              </a:p>
              <a:p>
                <a:endParaRPr lang="en-IN" dirty="0"/>
              </a:p>
              <a:p>
                <a:r>
                  <a:rPr lang="en-IN" dirty="0"/>
                  <a:t>Example 3 – What is the last digit of 19!?</a:t>
                </a:r>
              </a:p>
              <a:p>
                <a:r>
                  <a:rPr lang="en-IN" dirty="0"/>
                  <a:t>Solution 3:  If a mathematical expression involves multiplication of 2 (or any even number) with 5, the last digit must be 0</a:t>
                </a:r>
              </a:p>
              <a:p>
                <a:r>
                  <a:rPr lang="en-IN" dirty="0"/>
                  <a:t>So, last digit of 19! Must be 0</a:t>
                </a:r>
              </a:p>
              <a:p>
                <a:endParaRPr lang="en-IN" dirty="0"/>
              </a:p>
              <a:p>
                <a:r>
                  <a:rPr lang="en-IN" dirty="0"/>
                  <a:t>Example 4 – What is the last digit of 26! – 14!?</a:t>
                </a:r>
              </a:p>
              <a:p>
                <a:r>
                  <a:rPr lang="en-IN" dirty="0"/>
                  <a:t>Solution 4:  Solve yourself</a:t>
                </a:r>
              </a:p>
              <a:p>
                <a:endParaRPr lang="en-IN" dirty="0"/>
              </a:p>
              <a:p>
                <a:r>
                  <a:rPr lang="en-IN" dirty="0"/>
                  <a:t>Example 5- What is the last digit of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77</m:t>
                        </m:r>
                      </m:e>
                      <m:sup>
                        <m:r>
                          <a:rPr lang="en-IN" i="0" dirty="0">
                            <a:latin typeface="Cambria Math" panose="02040503050406030204" pitchFamily="18" charset="0"/>
                          </a:rPr>
                          <m:t>63</m:t>
                        </m:r>
                      </m:sup>
                    </m:sSup>
                  </m:oMath>
                </a14:m>
                <a:r>
                  <a:rPr lang="en-IN" dirty="0"/>
                  <a:t>?</a:t>
                </a:r>
              </a:p>
              <a:p>
                <a:r>
                  <a:rPr lang="en-IN" dirty="0"/>
                  <a:t>Solution 5:  To solve such questions which involves powers, we need to go through concept of cyclicity of digits</a:t>
                </a:r>
              </a:p>
            </p:txBody>
          </p:sp>
        </mc:Choice>
        <mc:Fallback xmlns="">
          <p:sp>
            <p:nvSpPr>
              <p:cNvPr id="3" name="Content Placeholder 2">
                <a:extLst>
                  <a:ext uri="{FF2B5EF4-FFF2-40B4-BE49-F238E27FC236}">
                    <a16:creationId xmlns:a16="http://schemas.microsoft.com/office/drawing/2014/main" id="{E75EA515-C5CC-4AC1-97C8-476ADC7B47CC}"/>
                  </a:ext>
                </a:extLst>
              </p:cNvPr>
              <p:cNvSpPr>
                <a:spLocks noGrp="1" noRot="1" noChangeAspect="1" noMove="1" noResize="1" noEditPoints="1" noAdjustHandles="1" noChangeArrowheads="1" noChangeShapeType="1" noTextEdit="1"/>
              </p:cNvSpPr>
              <p:nvPr>
                <p:ph idx="1"/>
              </p:nvPr>
            </p:nvSpPr>
            <p:spPr>
              <a:xfrm>
                <a:off x="457200" y="620688"/>
                <a:ext cx="8229600" cy="5505475"/>
              </a:xfrm>
              <a:blipFill>
                <a:blip r:embed="rId2"/>
                <a:stretch>
                  <a:fillRect l="-222" t="-886"/>
                </a:stretch>
              </a:blipFill>
            </p:spPr>
            <p:txBody>
              <a:bodyPr/>
              <a:lstStyle/>
              <a:p>
                <a:r>
                  <a:rPr lang="en-IN">
                    <a:noFill/>
                  </a:rPr>
                  <a:t> </a:t>
                </a:r>
              </a:p>
            </p:txBody>
          </p:sp>
        </mc:Fallback>
      </mc:AlternateContent>
    </p:spTree>
    <p:extLst>
      <p:ext uri="{BB962C8B-B14F-4D97-AF65-F5344CB8AC3E}">
        <p14:creationId xmlns:p14="http://schemas.microsoft.com/office/powerpoint/2010/main" val="427831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86BC-4CF4-4B04-8ADB-371C6C23EC94}"/>
              </a:ext>
            </a:extLst>
          </p:cNvPr>
          <p:cNvSpPr>
            <a:spLocks noGrp="1"/>
          </p:cNvSpPr>
          <p:nvPr>
            <p:ph type="title"/>
          </p:nvPr>
        </p:nvSpPr>
        <p:spPr>
          <a:xfrm>
            <a:off x="457200" y="274638"/>
            <a:ext cx="8229600" cy="634082"/>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01C5DDE4-504A-4E35-91C7-AAEC3EABF549}"/>
              </a:ext>
            </a:extLst>
          </p:cNvPr>
          <p:cNvGraphicFramePr>
            <a:graphicFrameLocks noGrp="1"/>
          </p:cNvGraphicFramePr>
          <p:nvPr>
            <p:ph idx="1"/>
            <p:extLst>
              <p:ext uri="{D42A27DB-BD31-4B8C-83A1-F6EECF244321}">
                <p14:modId xmlns:p14="http://schemas.microsoft.com/office/powerpoint/2010/main" val="3811575423"/>
              </p:ext>
            </p:extLst>
          </p:nvPr>
        </p:nvGraphicFramePr>
        <p:xfrm>
          <a:off x="457200" y="1052736"/>
          <a:ext cx="8229600" cy="5073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65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274638"/>
            <a:ext cx="8229600" cy="778098"/>
          </a:xfrm>
        </p:spPr>
        <p:txBody>
          <a:bodyPr/>
          <a:lstStyle/>
          <a:p>
            <a:r>
              <a:rPr lang="en-US" dirty="0"/>
              <a:t>Cyclicity of digits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1196752"/>
                <a:ext cx="8229600" cy="4929411"/>
              </a:xfrm>
            </p:spPr>
            <p:txBody>
              <a:bodyPr>
                <a:normAutofit fontScale="47500" lnSpcReduction="20000"/>
              </a:bodyPr>
              <a:lstStyle/>
              <a:p>
                <a:r>
                  <a:rPr lang="en-IN" dirty="0"/>
                  <a:t>We need to understand the cyclicity of digits to find the last digit of any number (or mathematical expression) which involves powers</a:t>
                </a:r>
              </a:p>
              <a:p>
                <a:endParaRPr lang="en-IN" b="1" dirty="0"/>
              </a:p>
              <a:p>
                <a:r>
                  <a:rPr lang="en-IN" b="1" dirty="0"/>
                  <a:t>Cyclicity of a digit </a:t>
                </a:r>
                <a:r>
                  <a:rPr lang="en-IN" dirty="0"/>
                  <a:t>– It is the power after which the last digit shows the repetitive pattern for that digit</a:t>
                </a:r>
              </a:p>
              <a:p>
                <a:endParaRPr lang="en-IN" dirty="0"/>
              </a:p>
              <a:p>
                <a:r>
                  <a:rPr lang="en-IN" dirty="0"/>
                  <a:t>Example-</a:t>
                </a:r>
              </a:p>
              <a:p>
                <a:r>
                  <a:rPr lang="en-IN" dirty="0"/>
                  <a:t>A. cyclicity of 2</a:t>
                </a:r>
              </a:p>
              <a:p>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2</m:t>
                        </m:r>
                      </m:e>
                      <m:sup>
                        <m:r>
                          <a:rPr lang="en-IN" b="0" i="0" dirty="0" smtClean="0">
                            <a:latin typeface="Cambria Math" panose="02040503050406030204" pitchFamily="18" charset="0"/>
                          </a:rPr>
                          <m:t>1</m:t>
                        </m:r>
                      </m:sup>
                    </m:sSup>
                  </m:oMath>
                </a14:m>
                <a:r>
                  <a:rPr lang="en-IN" dirty="0"/>
                  <a:t> = 2,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0" dirty="0" smtClean="0">
                            <a:latin typeface="Cambria Math" panose="02040503050406030204" pitchFamily="18" charset="0"/>
                          </a:rPr>
                          <m:t>2</m:t>
                        </m:r>
                      </m:sup>
                    </m:sSup>
                  </m:oMath>
                </a14:m>
                <a:r>
                  <a:rPr lang="en-IN" dirty="0"/>
                  <a:t> = 4,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0" dirty="0" smtClean="0">
                            <a:latin typeface="Cambria Math" panose="02040503050406030204" pitchFamily="18" charset="0"/>
                          </a:rPr>
                          <m:t>3</m:t>
                        </m:r>
                      </m:sup>
                    </m:sSup>
                  </m:oMath>
                </a14:m>
                <a:r>
                  <a:rPr lang="en-IN" dirty="0"/>
                  <a:t> = 8,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0" dirty="0" smtClean="0">
                            <a:latin typeface="Cambria Math" panose="02040503050406030204" pitchFamily="18" charset="0"/>
                          </a:rPr>
                          <m:t>4</m:t>
                        </m:r>
                      </m:sup>
                    </m:sSup>
                  </m:oMath>
                </a14:m>
                <a:r>
                  <a:rPr lang="en-IN" dirty="0"/>
                  <a:t> = 16</a:t>
                </a:r>
              </a:p>
              <a:p>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2</m:t>
                        </m:r>
                      </m:e>
                      <m:sup>
                        <m:r>
                          <a:rPr lang="en-IN" b="0" i="0" dirty="0" smtClean="0">
                            <a:latin typeface="Cambria Math" panose="02040503050406030204" pitchFamily="18" charset="0"/>
                          </a:rPr>
                          <m:t>5</m:t>
                        </m:r>
                      </m:sup>
                    </m:sSup>
                  </m:oMath>
                </a14:m>
                <a:r>
                  <a:rPr lang="en-IN" dirty="0"/>
                  <a:t> = 32,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0" dirty="0" smtClean="0">
                            <a:latin typeface="Cambria Math" panose="02040503050406030204" pitchFamily="18" charset="0"/>
                          </a:rPr>
                          <m:t>6</m:t>
                        </m:r>
                      </m:sup>
                    </m:sSup>
                  </m:oMath>
                </a14:m>
                <a:r>
                  <a:rPr lang="en-IN" dirty="0"/>
                  <a:t> = 64,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0" dirty="0" smtClean="0">
                            <a:latin typeface="Cambria Math" panose="02040503050406030204" pitchFamily="18" charset="0"/>
                          </a:rPr>
                          <m:t>7</m:t>
                        </m:r>
                      </m:sup>
                    </m:sSup>
                  </m:oMath>
                </a14:m>
                <a:r>
                  <a:rPr lang="en-IN" dirty="0"/>
                  <a:t> = 128,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0" dirty="0" smtClean="0">
                            <a:latin typeface="Cambria Math" panose="02040503050406030204" pitchFamily="18" charset="0"/>
                          </a:rPr>
                          <m:t>8</m:t>
                        </m:r>
                      </m:sup>
                    </m:sSup>
                  </m:oMath>
                </a14:m>
                <a:r>
                  <a:rPr lang="en-IN" dirty="0"/>
                  <a:t> = 256</a:t>
                </a:r>
              </a:p>
              <a:p>
                <a:r>
                  <a:rPr lang="en-IN" dirty="0"/>
                  <a:t>We can see the last digit repeats after power 4</a:t>
                </a:r>
              </a:p>
              <a:p>
                <a:r>
                  <a:rPr lang="en-IN" dirty="0"/>
                  <a:t>(last digit for power 5 is same as last digit for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2</m:t>
                        </m:r>
                      </m:e>
                      <m:sup>
                        <m:r>
                          <a:rPr lang="en-IN" b="0" i="0" dirty="0" smtClean="0">
                            <a:latin typeface="Cambria Math" panose="02040503050406030204" pitchFamily="18" charset="0"/>
                          </a:rPr>
                          <m:t>1</m:t>
                        </m:r>
                      </m:sup>
                    </m:sSup>
                  </m:oMath>
                </a14:m>
                <a:r>
                  <a:rPr lang="en-IN" dirty="0"/>
                  <a:t> , last digit for power 6 is same as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0" dirty="0" smtClean="0">
                            <a:latin typeface="Cambria Math" panose="02040503050406030204" pitchFamily="18" charset="0"/>
                          </a:rPr>
                          <m:t>2</m:t>
                        </m:r>
                      </m:sup>
                    </m:sSup>
                  </m:oMath>
                </a14:m>
                <a:r>
                  <a:rPr lang="en-IN" dirty="0"/>
                  <a:t> and so on)</a:t>
                </a:r>
              </a:p>
              <a:p>
                <a:endParaRPr lang="en-IN" dirty="0"/>
              </a:p>
              <a:p>
                <a:r>
                  <a:rPr lang="en-IN" dirty="0"/>
                  <a:t>B. Cyclicity of 3</a:t>
                </a:r>
              </a:p>
              <a:p>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3</m:t>
                        </m:r>
                      </m:e>
                      <m:sup>
                        <m:r>
                          <a:rPr lang="en-IN" b="0" i="0" dirty="0" smtClean="0">
                            <a:latin typeface="Cambria Math" panose="02040503050406030204" pitchFamily="18" charset="0"/>
                          </a:rPr>
                          <m:t>1</m:t>
                        </m:r>
                      </m:sup>
                    </m:sSup>
                  </m:oMath>
                </a14:m>
                <a:r>
                  <a:rPr lang="en-IN" dirty="0"/>
                  <a:t> = 3,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3</m:t>
                        </m:r>
                      </m:e>
                      <m:sup>
                        <m:r>
                          <a:rPr lang="en-IN" b="0" i="0" dirty="0" smtClean="0">
                            <a:latin typeface="Cambria Math" panose="02040503050406030204" pitchFamily="18" charset="0"/>
                          </a:rPr>
                          <m:t>2</m:t>
                        </m:r>
                      </m:sup>
                    </m:sSup>
                  </m:oMath>
                </a14:m>
                <a:r>
                  <a:rPr lang="en-IN" dirty="0"/>
                  <a:t> = 9,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3</m:t>
                        </m:r>
                      </m:e>
                      <m:sup>
                        <m:r>
                          <a:rPr lang="en-IN" b="0" i="0" dirty="0" smtClean="0">
                            <a:latin typeface="Cambria Math" panose="02040503050406030204" pitchFamily="18" charset="0"/>
                          </a:rPr>
                          <m:t>3</m:t>
                        </m:r>
                      </m:sup>
                    </m:sSup>
                  </m:oMath>
                </a14:m>
                <a:r>
                  <a:rPr lang="en-IN" dirty="0"/>
                  <a:t> = 27,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3</m:t>
                        </m:r>
                      </m:e>
                      <m:sup>
                        <m:r>
                          <a:rPr lang="en-IN" b="0" i="0" dirty="0" smtClean="0">
                            <a:latin typeface="Cambria Math" panose="02040503050406030204" pitchFamily="18" charset="0"/>
                          </a:rPr>
                          <m:t>4</m:t>
                        </m:r>
                      </m:sup>
                    </m:sSup>
                    <m:r>
                      <a:rPr lang="en-IN" i="1" dirty="0">
                        <a:latin typeface="Cambria Math" panose="02040503050406030204" pitchFamily="18" charset="0"/>
                      </a:rPr>
                      <m:t> </m:t>
                    </m:r>
                  </m:oMath>
                </a14:m>
                <a:r>
                  <a:rPr lang="en-IN" dirty="0"/>
                  <a:t>= 81</a:t>
                </a:r>
              </a:p>
              <a:p>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3</m:t>
                        </m:r>
                      </m:e>
                      <m:sup>
                        <m:r>
                          <a:rPr lang="en-IN" b="0" i="0" dirty="0" smtClean="0">
                            <a:latin typeface="Cambria Math" panose="02040503050406030204" pitchFamily="18" charset="0"/>
                          </a:rPr>
                          <m:t>5</m:t>
                        </m:r>
                      </m:sup>
                    </m:sSup>
                  </m:oMath>
                </a14:m>
                <a:r>
                  <a:rPr lang="en-IN" dirty="0"/>
                  <a:t> = 243,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3</m:t>
                        </m:r>
                      </m:e>
                      <m:sup>
                        <m:r>
                          <a:rPr lang="en-IN" b="0" i="0" dirty="0" smtClean="0">
                            <a:latin typeface="Cambria Math" panose="02040503050406030204" pitchFamily="18" charset="0"/>
                          </a:rPr>
                          <m:t>6</m:t>
                        </m:r>
                      </m:sup>
                    </m:sSup>
                  </m:oMath>
                </a14:m>
                <a:r>
                  <a:rPr lang="en-IN" dirty="0"/>
                  <a:t> = 729, and so on</a:t>
                </a:r>
              </a:p>
              <a:p>
                <a:r>
                  <a:rPr lang="en-IN" dirty="0"/>
                  <a:t>We can see the last digit repeats after power 4</a:t>
                </a:r>
              </a:p>
              <a:p>
                <a:endParaRPr lang="en-IN" dirty="0"/>
              </a:p>
              <a:p>
                <a:r>
                  <a:rPr lang="en-IN" dirty="0"/>
                  <a:t>B. Cyclicity of 4</a:t>
                </a:r>
              </a:p>
              <a:p>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4</m:t>
                        </m:r>
                      </m:e>
                      <m:sup>
                        <m:r>
                          <a:rPr lang="en-IN" b="0" i="0" dirty="0" smtClean="0">
                            <a:latin typeface="Cambria Math" panose="02040503050406030204" pitchFamily="18" charset="0"/>
                          </a:rPr>
                          <m:t>1</m:t>
                        </m:r>
                      </m:sup>
                    </m:sSup>
                  </m:oMath>
                </a14:m>
                <a:r>
                  <a:rPr lang="en-IN" dirty="0"/>
                  <a:t> = 4,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m:t>
                        </m:r>
                      </m:e>
                      <m:sup>
                        <m:r>
                          <a:rPr lang="en-IN" b="0" i="0" dirty="0" smtClean="0">
                            <a:latin typeface="Cambria Math" panose="02040503050406030204" pitchFamily="18" charset="0"/>
                          </a:rPr>
                          <m:t>2</m:t>
                        </m:r>
                      </m:sup>
                    </m:sSup>
                  </m:oMath>
                </a14:m>
                <a:r>
                  <a:rPr lang="en-IN" dirty="0"/>
                  <a:t> = 16,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m:t>
                        </m:r>
                      </m:e>
                      <m:sup>
                        <m:r>
                          <a:rPr lang="en-IN" b="0" i="0" dirty="0" smtClean="0">
                            <a:latin typeface="Cambria Math" panose="02040503050406030204" pitchFamily="18" charset="0"/>
                          </a:rPr>
                          <m:t>3</m:t>
                        </m:r>
                      </m:sup>
                    </m:sSup>
                  </m:oMath>
                </a14:m>
                <a:r>
                  <a:rPr lang="en-IN" dirty="0"/>
                  <a:t> = 64,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m:t>
                        </m:r>
                      </m:e>
                      <m:sup>
                        <m:r>
                          <a:rPr lang="en-IN" b="0" i="0" dirty="0" smtClean="0">
                            <a:latin typeface="Cambria Math" panose="02040503050406030204" pitchFamily="18" charset="0"/>
                          </a:rPr>
                          <m:t>4</m:t>
                        </m:r>
                      </m:sup>
                    </m:sSup>
                  </m:oMath>
                </a14:m>
                <a:r>
                  <a:rPr lang="en-IN" dirty="0"/>
                  <a:t> = 256</a:t>
                </a:r>
              </a:p>
              <a:p>
                <a:r>
                  <a:rPr lang="en-IN" dirty="0"/>
                  <a:t>We can see the last digit repeats after power 2</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457200" y="1196752"/>
                <a:ext cx="8229600" cy="4929411"/>
              </a:xfrm>
              <a:blipFill>
                <a:blip r:embed="rId2"/>
                <a:stretch>
                  <a:fillRect l="-222" t="-989"/>
                </a:stretch>
              </a:blipFill>
            </p:spPr>
            <p:txBody>
              <a:bodyPr/>
              <a:lstStyle/>
              <a:p>
                <a:r>
                  <a:rPr lang="en-IN">
                    <a:noFill/>
                  </a:rPr>
                  <a:t> </a:t>
                </a:r>
              </a:p>
            </p:txBody>
          </p:sp>
        </mc:Fallback>
      </mc:AlternateContent>
    </p:spTree>
    <p:extLst>
      <p:ext uri="{BB962C8B-B14F-4D97-AF65-F5344CB8AC3E}">
        <p14:creationId xmlns:p14="http://schemas.microsoft.com/office/powerpoint/2010/main" val="1564393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D4FE-D801-41C2-AF1A-A002065A3C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C40936-09DA-4BDB-B10D-E5BCD5A747CD}"/>
              </a:ext>
            </a:extLst>
          </p:cNvPr>
          <p:cNvSpPr>
            <a:spLocks noGrp="1"/>
          </p:cNvSpPr>
          <p:nvPr>
            <p:ph idx="1"/>
          </p:nvPr>
        </p:nvSpPr>
        <p:spPr/>
        <p:txBody>
          <a:bodyPr/>
          <a:lstStyle/>
          <a:p>
            <a:r>
              <a:rPr lang="en-US" dirty="0"/>
              <a:t>Cyclicity of 0,1,5 and 6 = 1</a:t>
            </a:r>
          </a:p>
          <a:p>
            <a:r>
              <a:rPr lang="en-US" dirty="0"/>
              <a:t>Cyclicity of 4, 9 = 2</a:t>
            </a:r>
          </a:p>
          <a:p>
            <a:r>
              <a:rPr lang="en-US"/>
              <a:t>Cyclicity of 2, 3, 7, 8 = 4</a:t>
            </a:r>
            <a:endParaRPr lang="en-IN"/>
          </a:p>
        </p:txBody>
      </p:sp>
    </p:spTree>
    <p:extLst>
      <p:ext uri="{BB962C8B-B14F-4D97-AF65-F5344CB8AC3E}">
        <p14:creationId xmlns:p14="http://schemas.microsoft.com/office/powerpoint/2010/main" val="3256170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6C61-A2C3-4209-98E6-4655D30A06BE}"/>
              </a:ext>
            </a:extLst>
          </p:cNvPr>
          <p:cNvSpPr>
            <a:spLocks noGrp="1"/>
          </p:cNvSpPr>
          <p:nvPr>
            <p:ph type="title"/>
          </p:nvPr>
        </p:nvSpPr>
        <p:spPr>
          <a:xfrm>
            <a:off x="457200" y="274638"/>
            <a:ext cx="8229600" cy="562074"/>
          </a:xfrm>
        </p:spPr>
        <p:txBody>
          <a:bodyPr>
            <a:normAutofit fontScale="90000"/>
          </a:bodyPr>
          <a:lstStyle/>
          <a:p>
            <a:r>
              <a:rPr lang="en-IN" dirty="0"/>
              <a:t>Last digit involving powers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E4FB82-1FE9-4A68-8280-FBED043BAEF8}"/>
                  </a:ext>
                </a:extLst>
              </p:cNvPr>
              <p:cNvSpPr>
                <a:spLocks noGrp="1"/>
              </p:cNvSpPr>
              <p:nvPr>
                <p:ph idx="1"/>
              </p:nvPr>
            </p:nvSpPr>
            <p:spPr>
              <a:xfrm>
                <a:off x="457200" y="980728"/>
                <a:ext cx="8229600" cy="5145435"/>
              </a:xfrm>
            </p:spPr>
            <p:txBody>
              <a:bodyPr>
                <a:normAutofit fontScale="62500" lnSpcReduction="20000"/>
              </a:bodyPr>
              <a:lstStyle/>
              <a:p>
                <a:r>
                  <a:rPr lang="en-IN" dirty="0"/>
                  <a:t>In such a case, the power of the last digit of the given number or mathematical expression is divided by its cyclicity. </a:t>
                </a:r>
              </a:p>
              <a:p>
                <a:r>
                  <a:rPr lang="en-IN" dirty="0"/>
                  <a:t>Now, the last digit is same as - last digit of (last </a:t>
                </a:r>
                <a:r>
                  <a:rPr lang="en-IN" dirty="0" err="1"/>
                  <a:t>digit^remainder</a:t>
                </a:r>
                <a:r>
                  <a:rPr lang="en-IN" dirty="0"/>
                  <a:t>)</a:t>
                </a:r>
              </a:p>
              <a:p>
                <a:r>
                  <a:rPr lang="en-IN" dirty="0"/>
                  <a:t>Remainder by dividing power of last digit by its cyclicity</a:t>
                </a:r>
              </a:p>
              <a:p>
                <a:endParaRPr lang="en-IN" dirty="0"/>
              </a:p>
              <a:p>
                <a:r>
                  <a:rPr lang="en-IN" dirty="0"/>
                  <a:t>Example 1- What is the 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6197</m:t>
                        </m:r>
                      </m:e>
                      <m:sup>
                        <m:r>
                          <a:rPr lang="en-IN" b="0" i="0" dirty="0" smtClean="0">
                            <a:latin typeface="Cambria Math" panose="02040503050406030204" pitchFamily="18" charset="0"/>
                          </a:rPr>
                          <m:t>733</m:t>
                        </m:r>
                      </m:sup>
                    </m:sSup>
                  </m:oMath>
                </a14:m>
                <a:endParaRPr lang="en-IN" dirty="0"/>
              </a:p>
              <a:p>
                <a:r>
                  <a:rPr lang="en-IN" dirty="0"/>
                  <a:t>Solution –</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6197</m:t>
                        </m:r>
                      </m:e>
                      <m:sup>
                        <m:r>
                          <a:rPr lang="en-IN" b="0" i="0" dirty="0" smtClean="0">
                            <a:latin typeface="Cambria Math" panose="02040503050406030204" pitchFamily="18" charset="0"/>
                          </a:rPr>
                          <m:t>733</m:t>
                        </m:r>
                      </m:sup>
                    </m:sSup>
                  </m:oMath>
                </a14:m>
                <a:r>
                  <a:rPr lang="en-IN" dirty="0"/>
                  <a:t> = </a:t>
                </a:r>
              </a:p>
              <a:p>
                <a:endParaRPr lang="en-IN" dirty="0"/>
              </a:p>
              <a:p>
                <a:r>
                  <a:rPr lang="en-IN" dirty="0"/>
                  <a:t>Example 2- What is the 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412</m:t>
                        </m:r>
                      </m:e>
                      <m:sup>
                        <m:r>
                          <a:rPr lang="en-IN" b="0" i="0" dirty="0" smtClean="0">
                            <a:latin typeface="Cambria Math" panose="02040503050406030204" pitchFamily="18" charset="0"/>
                          </a:rPr>
                          <m:t>3</m:t>
                        </m:r>
                        <m:r>
                          <a:rPr lang="en-IN" b="0" i="1" dirty="0" smtClean="0">
                            <a:latin typeface="Cambria Math" panose="02040503050406030204" pitchFamily="18" charset="0"/>
                          </a:rPr>
                          <m:t>8</m:t>
                        </m:r>
                      </m:sup>
                    </m:sSup>
                  </m:oMath>
                </a14:m>
                <a:endParaRPr lang="en-IN" dirty="0"/>
              </a:p>
              <a:p>
                <a:r>
                  <a:rPr lang="en-IN" dirty="0"/>
                  <a:t>Solution –</a:t>
                </a:r>
              </a:p>
              <a:p>
                <a:r>
                  <a:rPr lang="en-IN" dirty="0"/>
                  <a:t>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412</m:t>
                        </m:r>
                      </m:e>
                      <m:sup>
                        <m:r>
                          <a:rPr lang="en-IN" dirty="0">
                            <a:latin typeface="Cambria Math" panose="02040503050406030204" pitchFamily="18" charset="0"/>
                          </a:rPr>
                          <m:t>3</m:t>
                        </m:r>
                        <m:r>
                          <a:rPr lang="en-IN" i="1" dirty="0">
                            <a:latin typeface="Cambria Math" panose="02040503050406030204" pitchFamily="18" charset="0"/>
                          </a:rPr>
                          <m:t>8</m:t>
                        </m:r>
                      </m:sup>
                    </m:sSup>
                    <m:r>
                      <a:rPr lang="en-IN" i="1" dirty="0">
                        <a:latin typeface="Cambria Math" panose="02040503050406030204" pitchFamily="18" charset="0"/>
                      </a:rPr>
                      <m:t> </m:t>
                    </m:r>
                  </m:oMath>
                </a14:m>
                <a:r>
                  <a:rPr lang="en-IN" dirty="0"/>
                  <a:t>=</a:t>
                </a:r>
              </a:p>
              <a:p>
                <a:endParaRPr lang="en-IN" dirty="0"/>
              </a:p>
              <a:p>
                <a:r>
                  <a:rPr lang="en-IN" dirty="0"/>
                  <a:t>Example 2- What is the 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94</m:t>
                        </m:r>
                      </m:e>
                      <m:sup>
                        <m:r>
                          <a:rPr lang="en-IN" b="0" i="1" dirty="0" smtClean="0">
                            <a:latin typeface="Cambria Math" panose="02040503050406030204" pitchFamily="18" charset="0"/>
                          </a:rPr>
                          <m:t>47</m:t>
                        </m:r>
                      </m:sup>
                    </m:sSup>
                  </m:oMath>
                </a14:m>
                <a:endParaRPr lang="en-IN" dirty="0"/>
              </a:p>
              <a:p>
                <a:r>
                  <a:rPr lang="en-IN" dirty="0"/>
                  <a:t>Solution –</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94</m:t>
                        </m:r>
                      </m:e>
                      <m:sup>
                        <m:r>
                          <a:rPr lang="en-IN" b="0" i="1" dirty="0" smtClean="0">
                            <a:latin typeface="Cambria Math" panose="02040503050406030204" pitchFamily="18" charset="0"/>
                          </a:rPr>
                          <m:t>47</m:t>
                        </m:r>
                      </m:sup>
                    </m:sSup>
                    <m:r>
                      <a:rPr lang="en-IN" b="0" i="1" dirty="0" smtClean="0">
                        <a:latin typeface="Cambria Math" panose="02040503050406030204" pitchFamily="18" charset="0"/>
                      </a:rPr>
                      <m:t> </m:t>
                    </m:r>
                  </m:oMath>
                </a14:m>
                <a:r>
                  <a:rPr lang="en-IN" dirty="0"/>
                  <a:t>=</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B9E4FB82-1FE9-4A68-8280-FBED043BAEF8}"/>
                  </a:ext>
                </a:extLst>
              </p:cNvPr>
              <p:cNvSpPr>
                <a:spLocks noGrp="1" noRot="1" noChangeAspect="1" noMove="1" noResize="1" noEditPoints="1" noAdjustHandles="1" noChangeArrowheads="1" noChangeShapeType="1" noTextEdit="1"/>
              </p:cNvSpPr>
              <p:nvPr>
                <p:ph idx="1"/>
              </p:nvPr>
            </p:nvSpPr>
            <p:spPr>
              <a:xfrm>
                <a:off x="457200" y="980728"/>
                <a:ext cx="8229600" cy="5145435"/>
              </a:xfrm>
              <a:blipFill>
                <a:blip r:embed="rId2"/>
                <a:stretch>
                  <a:fillRect l="-667" t="-1777"/>
                </a:stretch>
              </a:blipFill>
            </p:spPr>
            <p:txBody>
              <a:bodyPr/>
              <a:lstStyle/>
              <a:p>
                <a:r>
                  <a:rPr lang="en-IN">
                    <a:noFill/>
                  </a:rPr>
                  <a:t> </a:t>
                </a:r>
              </a:p>
            </p:txBody>
          </p:sp>
        </mc:Fallback>
      </mc:AlternateContent>
    </p:spTree>
    <p:extLst>
      <p:ext uri="{BB962C8B-B14F-4D97-AF65-F5344CB8AC3E}">
        <p14:creationId xmlns:p14="http://schemas.microsoft.com/office/powerpoint/2010/main" val="220351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6C61-A2C3-4209-98E6-4655D30A06BE}"/>
              </a:ext>
            </a:extLst>
          </p:cNvPr>
          <p:cNvSpPr>
            <a:spLocks noGrp="1"/>
          </p:cNvSpPr>
          <p:nvPr>
            <p:ph type="title"/>
          </p:nvPr>
        </p:nvSpPr>
        <p:spPr>
          <a:xfrm>
            <a:off x="457200" y="188640"/>
            <a:ext cx="8229600" cy="360040"/>
          </a:xfrm>
        </p:spPr>
        <p:txBody>
          <a:bodyPr>
            <a:normAutofit fontScale="90000"/>
          </a:bodyPr>
          <a:lstStyle/>
          <a:p>
            <a:r>
              <a:rPr lang="en-IN" dirty="0"/>
              <a:t>Last digit involving powers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E4FB82-1FE9-4A68-8280-FBED043BAEF8}"/>
                  </a:ext>
                </a:extLst>
              </p:cNvPr>
              <p:cNvSpPr>
                <a:spLocks noGrp="1"/>
              </p:cNvSpPr>
              <p:nvPr>
                <p:ph idx="1"/>
              </p:nvPr>
            </p:nvSpPr>
            <p:spPr>
              <a:xfrm>
                <a:off x="457200" y="692696"/>
                <a:ext cx="8229600" cy="5433467"/>
              </a:xfrm>
            </p:spPr>
            <p:txBody>
              <a:bodyPr>
                <a:normAutofit fontScale="55000" lnSpcReduction="20000"/>
              </a:bodyPr>
              <a:lstStyle/>
              <a:p>
                <a:r>
                  <a:rPr lang="en-IN" dirty="0"/>
                  <a:t>In such a case, the power of the last digit of the given number or mathematical expression is divided by its cyclicity. </a:t>
                </a:r>
              </a:p>
              <a:p>
                <a:r>
                  <a:rPr lang="en-IN" dirty="0"/>
                  <a:t>Now, the last digit is same as - last digit of (last </a:t>
                </a:r>
                <a:r>
                  <a:rPr lang="en-IN" dirty="0" err="1"/>
                  <a:t>digit^remainder</a:t>
                </a:r>
                <a:r>
                  <a:rPr lang="en-IN" dirty="0"/>
                  <a:t>)</a:t>
                </a:r>
              </a:p>
              <a:p>
                <a:r>
                  <a:rPr lang="en-IN" dirty="0"/>
                  <a:t>Remainder by dividing power of last digit by its cyclicity</a:t>
                </a:r>
              </a:p>
              <a:p>
                <a:endParaRPr lang="en-IN" dirty="0"/>
              </a:p>
              <a:p>
                <a:r>
                  <a:rPr lang="en-IN" b="1" dirty="0"/>
                  <a:t>Example 1- </a:t>
                </a:r>
                <a:r>
                  <a:rPr lang="en-IN" dirty="0"/>
                  <a:t>What is the 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6197</m:t>
                        </m:r>
                      </m:e>
                      <m:sup>
                        <m:r>
                          <a:rPr lang="en-IN" b="0" i="0" dirty="0" smtClean="0">
                            <a:latin typeface="Cambria Math" panose="02040503050406030204" pitchFamily="18" charset="0"/>
                          </a:rPr>
                          <m:t>733</m:t>
                        </m:r>
                      </m:sup>
                    </m:sSup>
                    <m:r>
                      <a:rPr lang="en-IN" b="0" i="1" dirty="0" smtClean="0">
                        <a:latin typeface="Cambria Math" panose="02040503050406030204" pitchFamily="18" charset="0"/>
                      </a:rPr>
                      <m:t> </m:t>
                    </m:r>
                  </m:oMath>
                </a14:m>
                <a:endParaRPr lang="en-IN" dirty="0"/>
              </a:p>
              <a:p>
                <a:r>
                  <a:rPr lang="en-IN" b="1" dirty="0"/>
                  <a:t>Solution </a:t>
                </a:r>
                <a:r>
                  <a:rPr lang="en-IN" dirty="0"/>
                  <a:t>– Cyclicity of 7 is 4</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6197</m:t>
                        </m:r>
                      </m:e>
                      <m:sup>
                        <m:r>
                          <a:rPr lang="en-IN" b="0" i="0" dirty="0" smtClean="0">
                            <a:latin typeface="Cambria Math" panose="02040503050406030204" pitchFamily="18" charset="0"/>
                          </a:rPr>
                          <m:t>733</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7</m:t>
                        </m:r>
                      </m:e>
                      <m:sup>
                        <m:r>
                          <a:rPr lang="en-IN" dirty="0">
                            <a:latin typeface="Cambria Math" panose="02040503050406030204" pitchFamily="18" charset="0"/>
                          </a:rPr>
                          <m:t>733</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7</m:t>
                        </m:r>
                      </m:e>
                      <m:sup>
                        <m:r>
                          <a:rPr lang="en-IN" b="0" i="0" dirty="0" smtClean="0">
                            <a:latin typeface="Cambria Math" panose="02040503050406030204" pitchFamily="18" charset="0"/>
                          </a:rPr>
                          <m:t>(</m:t>
                        </m:r>
                        <m:r>
                          <a:rPr lang="en-IN" dirty="0">
                            <a:latin typeface="Cambria Math" panose="02040503050406030204" pitchFamily="18" charset="0"/>
                          </a:rPr>
                          <m:t>733</m:t>
                        </m:r>
                        <m:r>
                          <a:rPr lang="en-IN" b="0" i="0" dirty="0" smtClean="0">
                            <a:latin typeface="Cambria Math" panose="02040503050406030204" pitchFamily="18" charset="0"/>
                          </a:rPr>
                          <m:t>/4)</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7</m:t>
                        </m:r>
                      </m:e>
                      <m:sup>
                        <m:r>
                          <a:rPr lang="en-IN" b="0" i="0" dirty="0" smtClean="0">
                            <a:latin typeface="Cambria Math" panose="02040503050406030204" pitchFamily="18" charset="0"/>
                          </a:rPr>
                          <m:t>1</m:t>
                        </m:r>
                      </m:sup>
                    </m:sSup>
                  </m:oMath>
                </a14:m>
                <a:r>
                  <a:rPr lang="en-IN" dirty="0"/>
                  <a:t> = 7</a:t>
                </a:r>
              </a:p>
              <a:p>
                <a:endParaRPr lang="en-IN" dirty="0"/>
              </a:p>
              <a:p>
                <a:r>
                  <a:rPr lang="en-IN" b="1" dirty="0"/>
                  <a:t>Example 2- </a:t>
                </a:r>
                <a:r>
                  <a:rPr lang="en-IN" dirty="0"/>
                  <a:t>What is the 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412</m:t>
                        </m:r>
                      </m:e>
                      <m:sup>
                        <m:r>
                          <a:rPr lang="en-IN" b="0" i="0" dirty="0" smtClean="0">
                            <a:latin typeface="Cambria Math" panose="02040503050406030204" pitchFamily="18" charset="0"/>
                          </a:rPr>
                          <m:t>3</m:t>
                        </m:r>
                        <m:r>
                          <a:rPr lang="en-IN" b="0" i="1" dirty="0" smtClean="0">
                            <a:latin typeface="Cambria Math" panose="02040503050406030204" pitchFamily="18" charset="0"/>
                          </a:rPr>
                          <m:t>8</m:t>
                        </m:r>
                      </m:sup>
                    </m:sSup>
                    <m:r>
                      <a:rPr lang="en-IN" b="0" i="1" dirty="0" smtClean="0">
                        <a:latin typeface="Cambria Math" panose="02040503050406030204" pitchFamily="18" charset="0"/>
                      </a:rPr>
                      <m:t> </m:t>
                    </m:r>
                  </m:oMath>
                </a14:m>
                <a:endParaRPr lang="en-IN" dirty="0"/>
              </a:p>
              <a:p>
                <a:r>
                  <a:rPr lang="en-IN" b="1" dirty="0"/>
                  <a:t>Solution</a:t>
                </a:r>
                <a:r>
                  <a:rPr lang="en-IN" dirty="0"/>
                  <a:t> – Cyclicity of 2 is 4</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412</m:t>
                        </m:r>
                      </m:e>
                      <m:sup>
                        <m:r>
                          <a:rPr lang="en-IN" b="0" i="0" dirty="0" smtClean="0">
                            <a:latin typeface="Cambria Math" panose="02040503050406030204" pitchFamily="18" charset="0"/>
                          </a:rPr>
                          <m:t>3</m:t>
                        </m:r>
                        <m:r>
                          <a:rPr lang="en-IN" b="0" i="1" dirty="0" smtClean="0">
                            <a:latin typeface="Cambria Math" panose="02040503050406030204" pitchFamily="18" charset="0"/>
                          </a:rPr>
                          <m:t>8</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b="0" i="1" dirty="0" smtClean="0">
                            <a:latin typeface="Cambria Math" panose="02040503050406030204" pitchFamily="18" charset="0"/>
                          </a:rPr>
                          <m:t>2</m:t>
                        </m:r>
                      </m:e>
                      <m:sup>
                        <m:r>
                          <a:rPr lang="en-IN" dirty="0">
                            <a:latin typeface="Cambria Math" panose="02040503050406030204" pitchFamily="18" charset="0"/>
                          </a:rPr>
                          <m:t>3</m:t>
                        </m:r>
                        <m:r>
                          <a:rPr lang="en-IN" i="1" dirty="0">
                            <a:latin typeface="Cambria Math" panose="02040503050406030204" pitchFamily="18" charset="0"/>
                          </a:rPr>
                          <m:t>8</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0" dirty="0" smtClean="0">
                            <a:latin typeface="Cambria Math" panose="02040503050406030204" pitchFamily="18" charset="0"/>
                          </a:rPr>
                          <m:t>(</m:t>
                        </m:r>
                        <m:r>
                          <a:rPr lang="en-IN" dirty="0">
                            <a:latin typeface="Cambria Math" panose="02040503050406030204" pitchFamily="18" charset="0"/>
                          </a:rPr>
                          <m:t>3</m:t>
                        </m:r>
                        <m:r>
                          <a:rPr lang="en-IN" i="1" dirty="0">
                            <a:latin typeface="Cambria Math" panose="02040503050406030204" pitchFamily="18" charset="0"/>
                          </a:rPr>
                          <m:t>8</m:t>
                        </m:r>
                        <m:r>
                          <a:rPr lang="en-IN" b="0" i="1" dirty="0" smtClean="0">
                            <a:latin typeface="Cambria Math" panose="02040503050406030204" pitchFamily="18" charset="0"/>
                          </a:rPr>
                          <m:t>/4)</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0" dirty="0" smtClean="0">
                            <a:latin typeface="Cambria Math" panose="02040503050406030204" pitchFamily="18" charset="0"/>
                          </a:rPr>
                          <m:t>2</m:t>
                        </m:r>
                      </m:sup>
                    </m:sSup>
                  </m:oMath>
                </a14:m>
                <a:r>
                  <a:rPr lang="en-IN" dirty="0"/>
                  <a:t> = 4</a:t>
                </a:r>
              </a:p>
              <a:p>
                <a:endParaRPr lang="en-IN" dirty="0"/>
              </a:p>
              <a:p>
                <a:r>
                  <a:rPr lang="en-IN" b="1" dirty="0"/>
                  <a:t>Example 2- </a:t>
                </a:r>
                <a:r>
                  <a:rPr lang="en-IN" dirty="0"/>
                  <a:t>What is the 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94</m:t>
                        </m:r>
                      </m:e>
                      <m:sup>
                        <m:r>
                          <a:rPr lang="en-IN" b="0" i="1" dirty="0" smtClean="0">
                            <a:latin typeface="Cambria Math" panose="02040503050406030204" pitchFamily="18" charset="0"/>
                          </a:rPr>
                          <m:t>47</m:t>
                        </m:r>
                      </m:sup>
                    </m:sSup>
                    <m:r>
                      <a:rPr lang="en-IN" b="0" i="1" dirty="0" smtClean="0">
                        <a:latin typeface="Cambria Math" panose="02040503050406030204" pitchFamily="18" charset="0"/>
                      </a:rPr>
                      <m:t> </m:t>
                    </m:r>
                  </m:oMath>
                </a14:m>
                <a:endParaRPr lang="en-IN" dirty="0"/>
              </a:p>
              <a:p>
                <a:r>
                  <a:rPr lang="en-IN" b="1" dirty="0"/>
                  <a:t>Solution</a:t>
                </a:r>
                <a:r>
                  <a:rPr lang="en-IN" dirty="0"/>
                  <a:t> – Cyclicity of 4 is 2</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94</m:t>
                        </m:r>
                      </m:e>
                      <m:sup>
                        <m:r>
                          <a:rPr lang="en-IN" b="0" i="1" dirty="0" smtClean="0">
                            <a:latin typeface="Cambria Math" panose="02040503050406030204" pitchFamily="18" charset="0"/>
                          </a:rPr>
                          <m:t>47</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m:t>
                        </m:r>
                      </m:e>
                      <m:sup>
                        <m:r>
                          <a:rPr lang="en-IN" i="1" dirty="0">
                            <a:latin typeface="Cambria Math" panose="02040503050406030204" pitchFamily="18" charset="0"/>
                          </a:rPr>
                          <m:t>47</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m:t>
                        </m:r>
                      </m:e>
                      <m:sup>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i="1" dirty="0">
                                <a:latin typeface="Cambria Math" panose="02040503050406030204" pitchFamily="18" charset="0"/>
                              </a:rPr>
                              <m:t>47</m:t>
                            </m:r>
                          </m:num>
                          <m:den>
                            <m:r>
                              <a:rPr lang="en-IN" b="0" i="1" dirty="0" smtClean="0">
                                <a:latin typeface="Cambria Math" panose="02040503050406030204" pitchFamily="18" charset="0"/>
                              </a:rPr>
                              <m:t>2</m:t>
                            </m:r>
                          </m:den>
                        </m:f>
                        <m:r>
                          <a:rPr lang="en-IN" b="0" i="1" dirty="0" smtClean="0">
                            <a:latin typeface="Cambria Math" panose="02040503050406030204" pitchFamily="18" charset="0"/>
                          </a:rPr>
                          <m:t>)</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m:t>
                        </m:r>
                      </m:e>
                      <m:sup>
                        <m:r>
                          <a:rPr lang="en-IN" b="0" i="1" dirty="0" smtClean="0">
                            <a:latin typeface="Cambria Math" panose="02040503050406030204" pitchFamily="18" charset="0"/>
                          </a:rPr>
                          <m:t>1</m:t>
                        </m:r>
                      </m:sup>
                    </m:sSup>
                  </m:oMath>
                </a14:m>
                <a:r>
                  <a:rPr lang="en-IN" dirty="0"/>
                  <a:t> = 4</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B9E4FB82-1FE9-4A68-8280-FBED043BAEF8}"/>
                  </a:ext>
                </a:extLst>
              </p:cNvPr>
              <p:cNvSpPr>
                <a:spLocks noGrp="1" noRot="1" noChangeAspect="1" noMove="1" noResize="1" noEditPoints="1" noAdjustHandles="1" noChangeArrowheads="1" noChangeShapeType="1" noTextEdit="1"/>
              </p:cNvSpPr>
              <p:nvPr>
                <p:ph idx="1"/>
              </p:nvPr>
            </p:nvSpPr>
            <p:spPr>
              <a:xfrm>
                <a:off x="457200" y="692696"/>
                <a:ext cx="8229600" cy="5433467"/>
              </a:xfrm>
              <a:blipFill>
                <a:blip r:embed="rId2"/>
                <a:stretch>
                  <a:fillRect l="-444" t="-1571"/>
                </a:stretch>
              </a:blipFill>
            </p:spPr>
            <p:txBody>
              <a:bodyPr/>
              <a:lstStyle/>
              <a:p>
                <a:r>
                  <a:rPr lang="en-IN">
                    <a:noFill/>
                  </a:rPr>
                  <a:t> </a:t>
                </a:r>
              </a:p>
            </p:txBody>
          </p:sp>
        </mc:Fallback>
      </mc:AlternateContent>
    </p:spTree>
    <p:extLst>
      <p:ext uri="{BB962C8B-B14F-4D97-AF65-F5344CB8AC3E}">
        <p14:creationId xmlns:p14="http://schemas.microsoft.com/office/powerpoint/2010/main" val="380327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59C2-DA48-4445-B251-1DA78A7E858E}"/>
              </a:ext>
            </a:extLst>
          </p:cNvPr>
          <p:cNvSpPr>
            <a:spLocks noGrp="1"/>
          </p:cNvSpPr>
          <p:nvPr>
            <p:ph type="title"/>
          </p:nvPr>
        </p:nvSpPr>
        <p:spPr>
          <a:xfrm>
            <a:off x="457200" y="116632"/>
            <a:ext cx="8229600" cy="432048"/>
          </a:xfrm>
        </p:spPr>
        <p:txBody>
          <a:bodyPr>
            <a:normAutofit fontScale="90000"/>
          </a:bodyPr>
          <a:lstStyle/>
          <a:p>
            <a:r>
              <a:rPr lang="en-IN" dirty="0"/>
              <a:t>Point to remember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754A2-7890-4FBD-A2D2-B4F002A9EC69}"/>
                  </a:ext>
                </a:extLst>
              </p:cNvPr>
              <p:cNvSpPr>
                <a:spLocks noGrp="1"/>
              </p:cNvSpPr>
              <p:nvPr>
                <p:ph idx="1"/>
              </p:nvPr>
            </p:nvSpPr>
            <p:spPr>
              <a:xfrm>
                <a:off x="457200" y="548680"/>
                <a:ext cx="8229600" cy="5577483"/>
              </a:xfrm>
            </p:spPr>
            <p:txBody>
              <a:bodyPr>
                <a:normAutofit fontScale="70000" lnSpcReduction="20000"/>
              </a:bodyPr>
              <a:lstStyle/>
              <a:p>
                <a:r>
                  <a:rPr lang="en-IN" dirty="0"/>
                  <a:t>When we divide the power of last digit of the given number or mathematical expression, the remainder is never taken as 0 (zero)</a:t>
                </a:r>
              </a:p>
              <a:p>
                <a:r>
                  <a:rPr lang="en-IN" dirty="0"/>
                  <a:t>For Cyclicity = 2, remainder is 1 or 2 </a:t>
                </a:r>
              </a:p>
              <a:p>
                <a:r>
                  <a:rPr lang="en-IN" dirty="0"/>
                  <a:t>(if remainder is 0, it is taken as 2)</a:t>
                </a:r>
              </a:p>
              <a:p>
                <a:r>
                  <a:rPr lang="en-IN" dirty="0"/>
                  <a:t>For Cyclicity = 4, remainder is 1, 2, 3 or 4</a:t>
                </a:r>
              </a:p>
              <a:p>
                <a:r>
                  <a:rPr lang="en-IN" dirty="0"/>
                  <a:t>(if remainder is 0, it is taken as 4)</a:t>
                </a:r>
              </a:p>
              <a:p>
                <a:endParaRPr lang="en-IN" dirty="0"/>
              </a:p>
              <a:p>
                <a:r>
                  <a:rPr lang="en-IN" dirty="0"/>
                  <a:t>Example- What is the 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878</m:t>
                        </m:r>
                      </m:e>
                      <m:sup>
                        <m:r>
                          <a:rPr lang="en-IN" b="0" i="1" dirty="0" smtClean="0">
                            <a:latin typeface="Cambria Math" panose="02040503050406030204" pitchFamily="18" charset="0"/>
                          </a:rPr>
                          <m:t>68</m:t>
                        </m:r>
                      </m:sup>
                    </m:sSup>
                    <m:r>
                      <a:rPr lang="en-IN" b="0" i="1" dirty="0" smtClean="0">
                        <a:latin typeface="Cambria Math" panose="02040503050406030204" pitchFamily="18" charset="0"/>
                      </a:rPr>
                      <m:t> </m:t>
                    </m:r>
                  </m:oMath>
                </a14:m>
                <a:endParaRPr lang="en-IN" dirty="0"/>
              </a:p>
              <a:p>
                <a:r>
                  <a:rPr lang="en-IN" dirty="0"/>
                  <a:t>Solution – Cyclicity of 8 is 4</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878</m:t>
                        </m:r>
                      </m:e>
                      <m:sup>
                        <m:r>
                          <a:rPr lang="en-IN" b="0" i="1" dirty="0" smtClean="0">
                            <a:latin typeface="Cambria Math" panose="02040503050406030204" pitchFamily="18" charset="0"/>
                          </a:rPr>
                          <m:t>68</m:t>
                        </m:r>
                      </m:sup>
                    </m:sSup>
                    <m:r>
                      <a:rPr lang="en-IN" b="0" i="1" dirty="0" smtClean="0">
                        <a:latin typeface="Cambria Math" panose="02040503050406030204" pitchFamily="18" charset="0"/>
                      </a:rPr>
                      <m:t> </m:t>
                    </m:r>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r>
                          <a:rPr lang="en-IN" i="1" dirty="0">
                            <a:latin typeface="Cambria Math" panose="02040503050406030204" pitchFamily="18" charset="0"/>
                          </a:rPr>
                          <m:t>68</m:t>
                        </m:r>
                      </m:sup>
                    </m:sSup>
                    <m:r>
                      <a:rPr lang="en-IN" i="1" dirty="0">
                        <a:latin typeface="Cambria Math" panose="02040503050406030204" pitchFamily="18" charset="0"/>
                      </a:rPr>
                      <m:t> </m:t>
                    </m:r>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r>
                          <a:rPr lang="en-IN" b="0" i="1" dirty="0" smtClean="0">
                            <a:latin typeface="Cambria Math" panose="02040503050406030204" pitchFamily="18" charset="0"/>
                          </a:rPr>
                          <m:t>(</m:t>
                        </m:r>
                        <m:r>
                          <a:rPr lang="en-IN" i="1" dirty="0">
                            <a:latin typeface="Cambria Math" panose="02040503050406030204" pitchFamily="18" charset="0"/>
                          </a:rPr>
                          <m:t>68</m:t>
                        </m:r>
                        <m:r>
                          <a:rPr lang="en-IN" b="0" i="1" dirty="0" smtClean="0">
                            <a:latin typeface="Cambria Math" panose="02040503050406030204" pitchFamily="18" charset="0"/>
                          </a:rPr>
                          <m:t>/4)</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r>
                          <a:rPr lang="en-IN" b="0" i="1" dirty="0" smtClean="0">
                            <a:latin typeface="Cambria Math" panose="02040503050406030204" pitchFamily="18" charset="0"/>
                          </a:rPr>
                          <m:t>4</m:t>
                        </m:r>
                      </m:sup>
                    </m:sSup>
                    <m:r>
                      <a:rPr lang="en-IN" i="1" dirty="0">
                        <a:latin typeface="Cambria Math" panose="02040503050406030204" pitchFamily="18" charset="0"/>
                      </a:rPr>
                      <m:t> </m:t>
                    </m:r>
                  </m:oMath>
                </a14:m>
                <a:r>
                  <a:rPr lang="en-IN" dirty="0"/>
                  <a:t> = 6</a:t>
                </a:r>
              </a:p>
              <a:p>
                <a:r>
                  <a:rPr lang="en-IN" dirty="0"/>
                  <a:t>[if we say last digit of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8</m:t>
                        </m:r>
                      </m:e>
                      <m:sup>
                        <m:r>
                          <a:rPr lang="en-IN" b="0" i="1" dirty="0" smtClean="0">
                            <a:latin typeface="Cambria Math" panose="02040503050406030204" pitchFamily="18" charset="0"/>
                          </a:rPr>
                          <m:t>(</m:t>
                        </m:r>
                        <m:r>
                          <a:rPr lang="en-IN" i="1" dirty="0">
                            <a:latin typeface="Cambria Math" panose="02040503050406030204" pitchFamily="18" charset="0"/>
                          </a:rPr>
                          <m:t>68</m:t>
                        </m:r>
                        <m:r>
                          <a:rPr lang="en-IN" b="0" i="1" dirty="0" smtClean="0">
                            <a:latin typeface="Cambria Math" panose="02040503050406030204" pitchFamily="18" charset="0"/>
                          </a:rPr>
                          <m:t>/4)</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r>
                          <a:rPr lang="en-IN" b="0" i="1" dirty="0" smtClean="0">
                            <a:latin typeface="Cambria Math" panose="02040503050406030204" pitchFamily="18" charset="0"/>
                          </a:rPr>
                          <m:t>0</m:t>
                        </m:r>
                      </m:sup>
                    </m:sSup>
                  </m:oMath>
                </a14:m>
                <a:r>
                  <a:rPr lang="en-IN" dirty="0"/>
                  <a:t> = 1]</a:t>
                </a:r>
              </a:p>
              <a:p>
                <a:r>
                  <a:rPr lang="en-IN" dirty="0"/>
                  <a:t>So, when power is multiple of 4, we cannot say remainder is 0, as we will get 1 as wrong answer (</a:t>
                </a:r>
                <a14:m>
                  <m:oMath xmlns:m="http://schemas.openxmlformats.org/officeDocument/2006/math">
                    <m:sSup>
                      <m:sSupPr>
                        <m:ctrlPr>
                          <a:rPr lang="en-IN" i="1" dirty="0" smtClean="0">
                            <a:latin typeface="Cambria Math" panose="02040503050406030204" pitchFamily="18" charset="0"/>
                          </a:rPr>
                        </m:ctrlPr>
                      </m:sSupPr>
                      <m:e>
                        <m:r>
                          <m:rPr>
                            <m:sty m:val="p"/>
                          </m:rPr>
                          <a:rPr lang="en-IN" b="0" i="0" dirty="0" smtClean="0">
                            <a:latin typeface="Cambria Math" panose="02040503050406030204" pitchFamily="18" charset="0"/>
                          </a:rPr>
                          <m:t>k</m:t>
                        </m:r>
                      </m:e>
                      <m:sup>
                        <m:r>
                          <a:rPr lang="en-IN" b="0" i="1" dirty="0" smtClean="0">
                            <a:latin typeface="Cambria Math" panose="02040503050406030204" pitchFamily="18" charset="0"/>
                          </a:rPr>
                          <m:t>0</m:t>
                        </m:r>
                      </m:sup>
                    </m:sSup>
                    <m:r>
                      <a:rPr lang="en-IN" i="1" dirty="0">
                        <a:latin typeface="Cambria Math" panose="02040503050406030204" pitchFamily="18" charset="0"/>
                      </a:rPr>
                      <m:t> </m:t>
                    </m:r>
                  </m:oMath>
                </a14:m>
                <a:r>
                  <a:rPr lang="en-IN" dirty="0"/>
                  <a:t>= 1, where k is any digit)</a:t>
                </a:r>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307754A2-7890-4FBD-A2D2-B4F002A9EC69}"/>
                  </a:ext>
                </a:extLst>
              </p:cNvPr>
              <p:cNvSpPr>
                <a:spLocks noGrp="1" noRot="1" noChangeAspect="1" noMove="1" noResize="1" noEditPoints="1" noAdjustHandles="1" noChangeArrowheads="1" noChangeShapeType="1" noTextEdit="1"/>
              </p:cNvSpPr>
              <p:nvPr>
                <p:ph idx="1"/>
              </p:nvPr>
            </p:nvSpPr>
            <p:spPr>
              <a:xfrm>
                <a:off x="457200" y="548680"/>
                <a:ext cx="8229600" cy="5577483"/>
              </a:xfrm>
              <a:blipFill>
                <a:blip r:embed="rId2"/>
                <a:stretch>
                  <a:fillRect l="-815" t="-1858"/>
                </a:stretch>
              </a:blipFill>
            </p:spPr>
            <p:txBody>
              <a:bodyPr/>
              <a:lstStyle/>
              <a:p>
                <a:r>
                  <a:rPr lang="en-IN">
                    <a:noFill/>
                  </a:rPr>
                  <a:t> </a:t>
                </a:r>
              </a:p>
            </p:txBody>
          </p:sp>
        </mc:Fallback>
      </mc:AlternateContent>
    </p:spTree>
    <p:extLst>
      <p:ext uri="{BB962C8B-B14F-4D97-AF65-F5344CB8AC3E}">
        <p14:creationId xmlns:p14="http://schemas.microsoft.com/office/powerpoint/2010/main" val="1739316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F7EB-7A90-4733-8D28-D305DACB8596}"/>
              </a:ext>
            </a:extLst>
          </p:cNvPr>
          <p:cNvSpPr>
            <a:spLocks noGrp="1"/>
          </p:cNvSpPr>
          <p:nvPr>
            <p:ph type="title"/>
          </p:nvPr>
        </p:nvSpPr>
        <p:spPr/>
        <p:txBody>
          <a:bodyPr>
            <a:normAutofit/>
          </a:bodyPr>
          <a:lstStyle/>
          <a:p>
            <a:r>
              <a:rPr lang="en-IN" sz="3200" dirty="0"/>
              <a:t>Some examples of last digit based on power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3DD0B0-063C-4FDF-AE9C-EBB3819479B9}"/>
                  </a:ext>
                </a:extLst>
              </p:cNvPr>
              <p:cNvSpPr>
                <a:spLocks noGrp="1"/>
              </p:cNvSpPr>
              <p:nvPr>
                <p:ph idx="1"/>
              </p:nvPr>
            </p:nvSpPr>
            <p:spPr/>
            <p:txBody>
              <a:bodyPr>
                <a:normAutofit/>
              </a:bodyPr>
              <a:lstStyle/>
              <a:p>
                <a:r>
                  <a:rPr lang="en-IN" dirty="0"/>
                  <a:t>What is the last digit of –</a:t>
                </a:r>
              </a:p>
              <a:p>
                <a:r>
                  <a:rPr lang="en-IN" dirty="0"/>
                  <a:t>1.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67</m:t>
                        </m:r>
                      </m:e>
                      <m:sup>
                        <m:r>
                          <a:rPr lang="en-IN" b="0" i="1" dirty="0" smtClean="0">
                            <a:latin typeface="Cambria Math" panose="02040503050406030204" pitchFamily="18" charset="0"/>
                          </a:rPr>
                          <m:t>73</m:t>
                        </m:r>
                      </m:sup>
                    </m:sSup>
                    <m:r>
                      <a:rPr lang="en-IN" i="1" dirty="0">
                        <a:latin typeface="Cambria Math" panose="02040503050406030204" pitchFamily="18" charset="0"/>
                      </a:rPr>
                      <m:t> </m:t>
                    </m:r>
                  </m:oMath>
                </a14:m>
                <a:endParaRPr lang="en-IN" dirty="0"/>
              </a:p>
              <a:p>
                <a:r>
                  <a:rPr lang="en-IN" dirty="0"/>
                  <a:t>2.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733</m:t>
                        </m:r>
                      </m:e>
                      <m:sup>
                        <m:r>
                          <a:rPr lang="en-IN" b="0" i="1" dirty="0" smtClean="0">
                            <a:latin typeface="Cambria Math" panose="02040503050406030204" pitchFamily="18" charset="0"/>
                          </a:rPr>
                          <m:t>58</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98</m:t>
                        </m:r>
                      </m:e>
                      <m:sup>
                        <m:r>
                          <a:rPr lang="en-IN" b="0" i="1" dirty="0" smtClean="0">
                            <a:latin typeface="Cambria Math" panose="02040503050406030204" pitchFamily="18" charset="0"/>
                          </a:rPr>
                          <m:t>444</m:t>
                        </m:r>
                      </m:sup>
                    </m:sSup>
                    <m:r>
                      <a:rPr lang="en-IN" i="1" dirty="0">
                        <a:latin typeface="Cambria Math" panose="02040503050406030204" pitchFamily="18" charset="0"/>
                      </a:rPr>
                      <m:t> </m:t>
                    </m:r>
                  </m:oMath>
                </a14:m>
                <a:endParaRPr lang="en-IN" dirty="0"/>
              </a:p>
              <a:p>
                <a:r>
                  <a:rPr lang="en-IN" dirty="0"/>
                  <a:t>3.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7</m:t>
                        </m:r>
                        <m:r>
                          <a:rPr lang="en-IN" b="0" i="1" dirty="0" smtClean="0">
                            <a:latin typeface="Cambria Math" panose="02040503050406030204" pitchFamily="18" charset="0"/>
                          </a:rPr>
                          <m:t>9</m:t>
                        </m:r>
                      </m:e>
                      <m:sup>
                        <m:r>
                          <a:rPr lang="en-IN" b="0" i="1" dirty="0" smtClean="0">
                            <a:latin typeface="Cambria Math" panose="02040503050406030204" pitchFamily="18" charset="0"/>
                          </a:rPr>
                          <m:t>53</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44</m:t>
                        </m:r>
                      </m:e>
                      <m:sup>
                        <m:r>
                          <a:rPr lang="en-IN" b="0" i="1" dirty="0" smtClean="0">
                            <a:latin typeface="Cambria Math" panose="02040503050406030204" pitchFamily="18" charset="0"/>
                          </a:rPr>
                          <m:t>21</m:t>
                        </m:r>
                      </m:sup>
                    </m:sSup>
                    <m:r>
                      <a:rPr lang="en-IN" i="1" dirty="0">
                        <a:latin typeface="Cambria Math" panose="02040503050406030204" pitchFamily="18" charset="0"/>
                      </a:rPr>
                      <m:t> </m:t>
                    </m:r>
                  </m:oMath>
                </a14:m>
                <a:endParaRPr lang="en-IN" dirty="0"/>
              </a:p>
              <a:p>
                <a:r>
                  <a:rPr lang="en-IN" dirty="0"/>
                  <a:t>4.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66</m:t>
                        </m:r>
                      </m:e>
                      <m:sup>
                        <m:r>
                          <a:rPr lang="en-IN" b="0" i="1" dirty="0" smtClean="0">
                            <a:latin typeface="Cambria Math" panose="02040503050406030204" pitchFamily="18" charset="0"/>
                          </a:rPr>
                          <m:t>6</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55</m:t>
                        </m:r>
                      </m:e>
                      <m:sup>
                        <m:r>
                          <a:rPr lang="en-IN" b="0" i="1" dirty="0" smtClean="0">
                            <a:latin typeface="Cambria Math" panose="02040503050406030204" pitchFamily="18" charset="0"/>
                          </a:rPr>
                          <m:t>77</m:t>
                        </m:r>
                      </m:sup>
                    </m:sSup>
                    <m:r>
                      <a:rPr lang="en-IN" i="1" dirty="0">
                        <a:latin typeface="Cambria Math" panose="02040503050406030204" pitchFamily="18" charset="0"/>
                      </a:rPr>
                      <m:t> </m:t>
                    </m:r>
                  </m:oMath>
                </a14:m>
                <a:endParaRPr lang="en-IN" dirty="0"/>
              </a:p>
              <a:p>
                <a:r>
                  <a:rPr lang="en-IN" dirty="0"/>
                  <a:t>5.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7</m:t>
                        </m:r>
                        <m:r>
                          <a:rPr lang="en-IN" b="0" i="1" dirty="0" smtClean="0">
                            <a:latin typeface="Cambria Math" panose="02040503050406030204" pitchFamily="18" charset="0"/>
                          </a:rPr>
                          <m:t>1</m:t>
                        </m:r>
                      </m:e>
                      <m:sup>
                        <m:r>
                          <a:rPr lang="en-IN" b="0" i="1" dirty="0" smtClean="0">
                            <a:latin typeface="Cambria Math" panose="02040503050406030204" pitchFamily="18" charset="0"/>
                          </a:rPr>
                          <m:t>619</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42</m:t>
                        </m:r>
                      </m:e>
                      <m:sup>
                        <m:r>
                          <a:rPr lang="en-IN" b="0" i="1" dirty="0" smtClean="0">
                            <a:latin typeface="Cambria Math" panose="02040503050406030204" pitchFamily="18" charset="0"/>
                          </a:rPr>
                          <m:t>644</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18</m:t>
                        </m:r>
                      </m:e>
                      <m:sup>
                        <m:r>
                          <a:rPr lang="en-IN" b="0" i="1" dirty="0" smtClean="0">
                            <a:latin typeface="Cambria Math" panose="02040503050406030204" pitchFamily="18" charset="0"/>
                          </a:rPr>
                          <m:t>18</m:t>
                        </m:r>
                      </m:sup>
                    </m:sSup>
                    <m:r>
                      <a:rPr lang="en-IN" i="1" dirty="0">
                        <a:latin typeface="Cambria Math" panose="02040503050406030204" pitchFamily="18" charset="0"/>
                      </a:rPr>
                      <m:t> </m:t>
                    </m:r>
                  </m:oMath>
                </a14:m>
                <a:endParaRPr lang="en-IN" dirty="0"/>
              </a:p>
              <a:p>
                <a:r>
                  <a:rPr lang="en-IN" dirty="0"/>
                  <a:t>6.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28</m:t>
                        </m:r>
                      </m:e>
                      <m:sup>
                        <m:sSup>
                          <m:sSupPr>
                            <m:ctrlPr>
                              <a:rPr lang="en-IN" i="1" dirty="0">
                                <a:latin typeface="Cambria Math" panose="02040503050406030204" pitchFamily="18" charset="0"/>
                              </a:rPr>
                            </m:ctrlPr>
                          </m:sSupPr>
                          <m:e>
                            <m:r>
                              <a:rPr lang="en-IN" i="0" dirty="0">
                                <a:latin typeface="Cambria Math" panose="02040503050406030204" pitchFamily="18" charset="0"/>
                              </a:rPr>
                              <m:t>9</m:t>
                            </m:r>
                            <m:r>
                              <a:rPr lang="en-US" b="0" i="1" dirty="0" smtClean="0">
                                <a:latin typeface="Cambria Math" panose="02040503050406030204" pitchFamily="18" charset="0"/>
                              </a:rPr>
                              <m:t>5</m:t>
                            </m:r>
                          </m:e>
                          <m:sup>
                            <m:r>
                              <a:rPr lang="en-IN" i="0" dirty="0">
                                <a:latin typeface="Cambria Math" panose="02040503050406030204" pitchFamily="18" charset="0"/>
                              </a:rPr>
                              <m:t>45</m:t>
                            </m:r>
                          </m:sup>
                        </m:sSup>
                      </m:sup>
                    </m:sSup>
                  </m:oMath>
                </a14:m>
                <a:endParaRPr lang="en-IN" dirty="0"/>
              </a:p>
              <a:p>
                <a:endParaRPr lang="en-IN" dirty="0"/>
              </a:p>
            </p:txBody>
          </p:sp>
        </mc:Choice>
        <mc:Fallback>
          <p:sp>
            <p:nvSpPr>
              <p:cNvPr id="3" name="Content Placeholder 2">
                <a:extLst>
                  <a:ext uri="{FF2B5EF4-FFF2-40B4-BE49-F238E27FC236}">
                    <a16:creationId xmlns:a16="http://schemas.microsoft.com/office/drawing/2014/main" id="{CA3DD0B0-063C-4FDF-AE9C-EBB3819479B9}"/>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IN">
                    <a:noFill/>
                  </a:rPr>
                  <a:t> </a:t>
                </a:r>
              </a:p>
            </p:txBody>
          </p:sp>
        </mc:Fallback>
      </mc:AlternateContent>
    </p:spTree>
    <p:extLst>
      <p:ext uri="{BB962C8B-B14F-4D97-AF65-F5344CB8AC3E}">
        <p14:creationId xmlns:p14="http://schemas.microsoft.com/office/powerpoint/2010/main" val="119487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F7EB-7A90-4733-8D28-D305DACB8596}"/>
              </a:ext>
            </a:extLst>
          </p:cNvPr>
          <p:cNvSpPr>
            <a:spLocks noGrp="1"/>
          </p:cNvSpPr>
          <p:nvPr>
            <p:ph type="title"/>
          </p:nvPr>
        </p:nvSpPr>
        <p:spPr>
          <a:xfrm>
            <a:off x="457200" y="274638"/>
            <a:ext cx="8229600" cy="457199"/>
          </a:xfrm>
        </p:spPr>
        <p:txBody>
          <a:bodyPr>
            <a:normAutofit fontScale="90000"/>
          </a:bodyPr>
          <a:lstStyle/>
          <a:p>
            <a:r>
              <a:rPr lang="en-IN" sz="3200" dirty="0"/>
              <a:t>Some examples of last digit based on power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3DD0B0-063C-4FDF-AE9C-EBB3819479B9}"/>
                  </a:ext>
                </a:extLst>
              </p:cNvPr>
              <p:cNvSpPr>
                <a:spLocks noGrp="1"/>
              </p:cNvSpPr>
              <p:nvPr>
                <p:ph idx="1"/>
              </p:nvPr>
            </p:nvSpPr>
            <p:spPr>
              <a:xfrm>
                <a:off x="457200" y="731838"/>
                <a:ext cx="8229600" cy="5394326"/>
              </a:xfrm>
            </p:spPr>
            <p:txBody>
              <a:bodyPr>
                <a:normAutofit fontScale="47500" lnSpcReduction="20000"/>
              </a:bodyPr>
              <a:lstStyle/>
              <a:p>
                <a:r>
                  <a:rPr lang="en-IN" dirty="0"/>
                  <a:t>What is the last digit of –</a:t>
                </a:r>
              </a:p>
              <a:p>
                <a:r>
                  <a:rPr lang="en-IN" b="1" dirty="0"/>
                  <a:t>1. </a:t>
                </a:r>
                <a14:m>
                  <m:oMath xmlns:m="http://schemas.openxmlformats.org/officeDocument/2006/math">
                    <m:sSup>
                      <m:sSupPr>
                        <m:ctrlPr>
                          <a:rPr lang="en-IN" b="1" i="1" dirty="0" smtClean="0">
                            <a:latin typeface="Cambria Math" panose="02040503050406030204" pitchFamily="18" charset="0"/>
                          </a:rPr>
                        </m:ctrlPr>
                      </m:sSupPr>
                      <m:e>
                        <m:r>
                          <a:rPr lang="en-IN" b="1" i="0" dirty="0" smtClean="0">
                            <a:latin typeface="Cambria Math" panose="02040503050406030204" pitchFamily="18" charset="0"/>
                          </a:rPr>
                          <m:t>𝟔𝟕</m:t>
                        </m:r>
                      </m:e>
                      <m:sup>
                        <m:r>
                          <a:rPr lang="en-IN" b="1" i="1" dirty="0" smtClean="0">
                            <a:latin typeface="Cambria Math" panose="02040503050406030204" pitchFamily="18" charset="0"/>
                          </a:rPr>
                          <m:t>𝟕𝟑</m:t>
                        </m:r>
                      </m:sup>
                    </m:sSup>
                    <m:r>
                      <a:rPr lang="en-IN" b="1" i="1" dirty="0">
                        <a:latin typeface="Cambria Math" panose="02040503050406030204" pitchFamily="18" charset="0"/>
                      </a:rPr>
                      <m:t> </m:t>
                    </m:r>
                  </m:oMath>
                </a14:m>
                <a:endParaRPr lang="en-IN" b="1" dirty="0"/>
              </a:p>
              <a:p>
                <a:r>
                  <a:rPr lang="en-IN" b="1" dirty="0"/>
                  <a:t>Solution 1: </a:t>
                </a:r>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67</m:t>
                        </m:r>
                      </m:e>
                      <m:sup>
                        <m:r>
                          <a:rPr lang="en-IN" b="0" i="1" dirty="0" smtClean="0">
                            <a:latin typeface="Cambria Math" panose="02040503050406030204" pitchFamily="18" charset="0"/>
                          </a:rPr>
                          <m:t>73</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7</m:t>
                        </m:r>
                      </m:e>
                      <m:sup>
                        <m:r>
                          <a:rPr lang="en-IN" i="1" dirty="0">
                            <a:latin typeface="Cambria Math" panose="02040503050406030204" pitchFamily="18" charset="0"/>
                          </a:rPr>
                          <m:t>73</m:t>
                        </m:r>
                      </m:sup>
                    </m:sSup>
                    <m:r>
                      <a:rPr lang="en-IN" i="1" dirty="0">
                        <a:latin typeface="Cambria Math" panose="02040503050406030204" pitchFamily="18" charset="0"/>
                      </a:rPr>
                      <m:t> </m:t>
                    </m:r>
                  </m:oMath>
                </a14:m>
                <a:endParaRPr lang="en-IN" dirty="0"/>
              </a:p>
              <a:p>
                <a:r>
                  <a:rPr lang="en-IN" dirty="0"/>
                  <a:t>Cyclicity of 7 = 4</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7</m:t>
                        </m:r>
                      </m:e>
                      <m:sup>
                        <m:r>
                          <a:rPr lang="en-IN" b="0" i="1" dirty="0" smtClean="0">
                            <a:latin typeface="Cambria Math" panose="02040503050406030204" pitchFamily="18" charset="0"/>
                          </a:rPr>
                          <m:t>73</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7</m:t>
                        </m:r>
                      </m:e>
                      <m:sup>
                        <m:r>
                          <a:rPr lang="en-IN" b="0" i="1" dirty="0" smtClean="0">
                            <a:latin typeface="Cambria Math" panose="02040503050406030204" pitchFamily="18" charset="0"/>
                          </a:rPr>
                          <m:t>(</m:t>
                        </m:r>
                        <m:r>
                          <a:rPr lang="en-IN" i="1" dirty="0">
                            <a:latin typeface="Cambria Math" panose="02040503050406030204" pitchFamily="18" charset="0"/>
                          </a:rPr>
                          <m:t>73</m:t>
                        </m:r>
                        <m:r>
                          <a:rPr lang="en-IN" b="0" i="1" dirty="0" smtClean="0">
                            <a:latin typeface="Cambria Math" panose="02040503050406030204" pitchFamily="18" charset="0"/>
                          </a:rPr>
                          <m:t>/4)</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7</m:t>
                        </m:r>
                      </m:e>
                      <m:sup>
                        <m:r>
                          <a:rPr lang="en-IN" b="0" i="1" dirty="0" smtClean="0">
                            <a:latin typeface="Cambria Math" panose="02040503050406030204" pitchFamily="18" charset="0"/>
                          </a:rPr>
                          <m:t>1</m:t>
                        </m:r>
                      </m:sup>
                    </m:sSup>
                    <m:r>
                      <a:rPr lang="en-IN" i="1" dirty="0">
                        <a:latin typeface="Cambria Math" panose="02040503050406030204" pitchFamily="18" charset="0"/>
                      </a:rPr>
                      <m:t> </m:t>
                    </m:r>
                  </m:oMath>
                </a14:m>
                <a:r>
                  <a:rPr lang="en-IN" dirty="0"/>
                  <a:t>= 7</a:t>
                </a:r>
              </a:p>
              <a:p>
                <a:r>
                  <a:rPr lang="en-IN" dirty="0"/>
                  <a:t>Last digit is 7</a:t>
                </a:r>
              </a:p>
              <a:p>
                <a:endParaRPr lang="en-IN" dirty="0"/>
              </a:p>
              <a:p>
                <a:r>
                  <a:rPr lang="en-IN" b="1" dirty="0"/>
                  <a:t>2. </a:t>
                </a:r>
                <a14:m>
                  <m:oMath xmlns:m="http://schemas.openxmlformats.org/officeDocument/2006/math">
                    <m:sSup>
                      <m:sSupPr>
                        <m:ctrlPr>
                          <a:rPr lang="en-IN" b="1" i="1" dirty="0" smtClean="0">
                            <a:latin typeface="Cambria Math" panose="02040503050406030204" pitchFamily="18" charset="0"/>
                          </a:rPr>
                        </m:ctrlPr>
                      </m:sSupPr>
                      <m:e>
                        <m:r>
                          <a:rPr lang="en-IN" b="1" i="0" dirty="0" smtClean="0">
                            <a:latin typeface="Cambria Math" panose="02040503050406030204" pitchFamily="18" charset="0"/>
                          </a:rPr>
                          <m:t>𝟕𝟑𝟑</m:t>
                        </m:r>
                      </m:e>
                      <m:sup>
                        <m:r>
                          <a:rPr lang="en-IN" b="1" i="1" dirty="0" smtClean="0">
                            <a:latin typeface="Cambria Math" panose="02040503050406030204" pitchFamily="18" charset="0"/>
                          </a:rPr>
                          <m:t>𝟓𝟖</m:t>
                        </m:r>
                      </m:sup>
                    </m:sSup>
                    <m:r>
                      <a:rPr lang="en-IN" b="1" i="1" dirty="0">
                        <a:latin typeface="Cambria Math" panose="02040503050406030204" pitchFamily="18" charset="0"/>
                      </a:rPr>
                      <m:t> </m:t>
                    </m:r>
                  </m:oMath>
                </a14:m>
                <a:r>
                  <a:rPr lang="en-IN" b="1" dirty="0"/>
                  <a:t>+ </a:t>
                </a:r>
                <a14:m>
                  <m:oMath xmlns:m="http://schemas.openxmlformats.org/officeDocument/2006/math">
                    <m:sSup>
                      <m:sSupPr>
                        <m:ctrlPr>
                          <a:rPr lang="en-IN" b="1" i="1" dirty="0">
                            <a:latin typeface="Cambria Math" panose="02040503050406030204" pitchFamily="18" charset="0"/>
                          </a:rPr>
                        </m:ctrlPr>
                      </m:sSupPr>
                      <m:e>
                        <m:r>
                          <a:rPr lang="en-IN" b="1" i="0" dirty="0" smtClean="0">
                            <a:latin typeface="Cambria Math" panose="02040503050406030204" pitchFamily="18" charset="0"/>
                          </a:rPr>
                          <m:t>𝟗𝟖</m:t>
                        </m:r>
                      </m:e>
                      <m:sup>
                        <m:r>
                          <a:rPr lang="en-IN" b="1" i="1" dirty="0" smtClean="0">
                            <a:latin typeface="Cambria Math" panose="02040503050406030204" pitchFamily="18" charset="0"/>
                          </a:rPr>
                          <m:t>𝟒𝟒𝟒</m:t>
                        </m:r>
                      </m:sup>
                    </m:sSup>
                    <m:r>
                      <a:rPr lang="en-IN" b="1" i="1" dirty="0">
                        <a:latin typeface="Cambria Math" panose="02040503050406030204" pitchFamily="18" charset="0"/>
                      </a:rPr>
                      <m:t> </m:t>
                    </m:r>
                  </m:oMath>
                </a14:m>
                <a:endParaRPr lang="en-IN" b="1" dirty="0"/>
              </a:p>
              <a:p>
                <a:r>
                  <a:rPr lang="en-IN" b="1" dirty="0"/>
                  <a:t>Solution 2: </a:t>
                </a:r>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733</m:t>
                        </m:r>
                      </m:e>
                      <m:sup>
                        <m:r>
                          <a:rPr lang="en-IN" b="0" i="1" dirty="0" smtClean="0">
                            <a:latin typeface="Cambria Math" panose="02040503050406030204" pitchFamily="18" charset="0"/>
                          </a:rPr>
                          <m:t>58</m:t>
                        </m:r>
                      </m:sup>
                    </m:sSup>
                    <m:r>
                      <a:rPr lang="en-IN" b="0"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98</m:t>
                        </m:r>
                      </m:e>
                      <m:sup>
                        <m:r>
                          <a:rPr lang="en-IN" b="0" i="1" dirty="0" smtClean="0">
                            <a:latin typeface="Cambria Math" panose="02040503050406030204" pitchFamily="18" charset="0"/>
                          </a:rPr>
                          <m:t>444</m:t>
                        </m:r>
                      </m:sup>
                    </m:sSup>
                    <m:r>
                      <a:rPr lang="en-IN" b="0"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733</m:t>
                        </m:r>
                      </m:e>
                      <m:sup>
                        <m:r>
                          <a:rPr lang="en-IN" i="1" dirty="0">
                            <a:latin typeface="Cambria Math" panose="02040503050406030204" pitchFamily="18" charset="0"/>
                          </a:rPr>
                          <m:t>58</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98</m:t>
                        </m:r>
                      </m:e>
                      <m:sup>
                        <m:r>
                          <a:rPr lang="en-IN" i="1" dirty="0">
                            <a:latin typeface="Cambria Math" panose="02040503050406030204" pitchFamily="18" charset="0"/>
                          </a:rPr>
                          <m:t>444</m:t>
                        </m:r>
                      </m:sup>
                    </m:sSup>
                    <m:r>
                      <a:rPr lang="en-IN" i="1" dirty="0">
                        <a:latin typeface="Cambria Math" panose="02040503050406030204" pitchFamily="18" charset="0"/>
                      </a:rPr>
                      <m:t> </m:t>
                    </m:r>
                  </m:oMath>
                </a14:m>
                <a:endParaRPr lang="en-IN" dirty="0"/>
              </a:p>
              <a:p>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3</m:t>
                        </m:r>
                      </m:e>
                      <m:sup>
                        <m:r>
                          <a:rPr lang="en-IN" i="1" dirty="0">
                            <a:latin typeface="Cambria Math" panose="02040503050406030204" pitchFamily="18" charset="0"/>
                          </a:rPr>
                          <m:t>58</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8</m:t>
                        </m:r>
                      </m:e>
                      <m:sup>
                        <m:r>
                          <a:rPr lang="en-IN" b="0" i="1" dirty="0" smtClean="0">
                            <a:latin typeface="Cambria Math" panose="02040503050406030204" pitchFamily="18" charset="0"/>
                          </a:rPr>
                          <m:t>444</m:t>
                        </m:r>
                      </m:sup>
                    </m:sSup>
                  </m:oMath>
                </a14:m>
                <a:endParaRPr lang="en-IN" dirty="0"/>
              </a:p>
              <a:p>
                <a:r>
                  <a:rPr lang="en-IN" dirty="0"/>
                  <a:t> Cyclicity of 3 = 4 and Cyclicity of 8 = 4</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3</m:t>
                        </m:r>
                      </m:e>
                      <m:sup>
                        <m:r>
                          <a:rPr lang="en-IN" i="1" dirty="0">
                            <a:latin typeface="Cambria Math" panose="02040503050406030204" pitchFamily="18" charset="0"/>
                          </a:rPr>
                          <m:t>58</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r>
                          <a:rPr lang="en-IN" i="1" dirty="0">
                            <a:latin typeface="Cambria Math" panose="02040503050406030204" pitchFamily="18" charset="0"/>
                          </a:rPr>
                          <m:t>444</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3</m:t>
                        </m:r>
                      </m:e>
                      <m:sup>
                        <m:r>
                          <a:rPr lang="en-IN" b="0" i="1" dirty="0" smtClean="0">
                            <a:latin typeface="Cambria Math" panose="02040503050406030204" pitchFamily="18" charset="0"/>
                          </a:rPr>
                          <m:t>(</m:t>
                        </m:r>
                        <m:r>
                          <a:rPr lang="en-IN" i="1" dirty="0">
                            <a:latin typeface="Cambria Math" panose="02040503050406030204" pitchFamily="18" charset="0"/>
                          </a:rPr>
                          <m:t>58</m:t>
                        </m:r>
                        <m:r>
                          <a:rPr lang="en-IN" b="0" i="1" dirty="0" smtClean="0">
                            <a:latin typeface="Cambria Math" panose="02040503050406030204" pitchFamily="18" charset="0"/>
                          </a:rPr>
                          <m:t>/4)</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r>
                          <a:rPr lang="en-IN" b="0" i="1" dirty="0" smtClean="0">
                            <a:latin typeface="Cambria Math" panose="02040503050406030204" pitchFamily="18" charset="0"/>
                          </a:rPr>
                          <m:t>(</m:t>
                        </m:r>
                        <m:r>
                          <a:rPr lang="en-IN" i="1" dirty="0">
                            <a:latin typeface="Cambria Math" panose="02040503050406030204" pitchFamily="18" charset="0"/>
                          </a:rPr>
                          <m:t>444</m:t>
                        </m:r>
                        <m:r>
                          <a:rPr lang="en-IN" b="0" i="1" dirty="0" smtClean="0">
                            <a:latin typeface="Cambria Math" panose="02040503050406030204" pitchFamily="18" charset="0"/>
                          </a:rPr>
                          <m:t>/4)</m:t>
                        </m:r>
                      </m:sup>
                    </m:sSup>
                  </m:oMath>
                </a14:m>
                <a:endParaRPr lang="en-IN" dirty="0"/>
              </a:p>
              <a:p>
                <a:r>
                  <a:rPr lang="en-IN" dirty="0"/>
                  <a:t> = Last digit of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3</m:t>
                        </m:r>
                      </m:e>
                      <m:sup>
                        <m:r>
                          <a:rPr lang="en-IN" b="0" i="1" dirty="0" smtClean="0">
                            <a:latin typeface="Cambria Math" panose="02040503050406030204" pitchFamily="18" charset="0"/>
                          </a:rPr>
                          <m:t>2</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r>
                          <a:rPr lang="en-IN" i="1" dirty="0">
                            <a:latin typeface="Cambria Math" panose="02040503050406030204" pitchFamily="18" charset="0"/>
                          </a:rPr>
                          <m:t>4</m:t>
                        </m:r>
                      </m:sup>
                    </m:sSup>
                  </m:oMath>
                </a14:m>
                <a:r>
                  <a:rPr lang="en-IN" dirty="0"/>
                  <a:t> =  Last digit of (9 + 6) = last digit of 15 = 5</a:t>
                </a:r>
              </a:p>
              <a:p>
                <a:r>
                  <a:rPr lang="en-IN" dirty="0"/>
                  <a:t>Last digit is 5</a:t>
                </a:r>
              </a:p>
              <a:p>
                <a:pPr marL="0" indent="0">
                  <a:buNone/>
                </a:pPr>
                <a:endParaRPr lang="en-IN" dirty="0"/>
              </a:p>
              <a:p>
                <a:r>
                  <a:rPr lang="en-IN" b="1" dirty="0"/>
                  <a:t>3. </a:t>
                </a:r>
                <a14:m>
                  <m:oMath xmlns:m="http://schemas.openxmlformats.org/officeDocument/2006/math">
                    <m:sSup>
                      <m:sSupPr>
                        <m:ctrlPr>
                          <a:rPr lang="en-IN" b="1" i="1" dirty="0" smtClean="0">
                            <a:latin typeface="Cambria Math" panose="02040503050406030204" pitchFamily="18" charset="0"/>
                          </a:rPr>
                        </m:ctrlPr>
                      </m:sSupPr>
                      <m:e>
                        <m:r>
                          <a:rPr lang="en-IN" b="1" i="0" dirty="0" smtClean="0">
                            <a:latin typeface="Cambria Math" panose="02040503050406030204" pitchFamily="18" charset="0"/>
                          </a:rPr>
                          <m:t>𝟕</m:t>
                        </m:r>
                        <m:r>
                          <a:rPr lang="en-IN" b="1" i="1" dirty="0" smtClean="0">
                            <a:latin typeface="Cambria Math" panose="02040503050406030204" pitchFamily="18" charset="0"/>
                          </a:rPr>
                          <m:t>𝟗</m:t>
                        </m:r>
                      </m:e>
                      <m:sup>
                        <m:r>
                          <a:rPr lang="en-IN" b="1" i="1" dirty="0" smtClean="0">
                            <a:latin typeface="Cambria Math" panose="02040503050406030204" pitchFamily="18" charset="0"/>
                          </a:rPr>
                          <m:t>𝟓𝟑</m:t>
                        </m:r>
                      </m:sup>
                    </m:sSup>
                    <m:r>
                      <a:rPr lang="en-IN" b="1" i="1" dirty="0">
                        <a:latin typeface="Cambria Math" panose="02040503050406030204" pitchFamily="18" charset="0"/>
                      </a:rPr>
                      <m:t> </m:t>
                    </m:r>
                  </m:oMath>
                </a14:m>
                <a:r>
                  <a:rPr lang="en-IN" b="1" dirty="0"/>
                  <a:t>+ </a:t>
                </a:r>
                <a14:m>
                  <m:oMath xmlns:m="http://schemas.openxmlformats.org/officeDocument/2006/math">
                    <m:sSup>
                      <m:sSupPr>
                        <m:ctrlPr>
                          <a:rPr lang="en-IN" b="1" i="1" dirty="0">
                            <a:latin typeface="Cambria Math" panose="02040503050406030204" pitchFamily="18" charset="0"/>
                          </a:rPr>
                        </m:ctrlPr>
                      </m:sSupPr>
                      <m:e>
                        <m:r>
                          <a:rPr lang="en-IN" b="1" i="0" dirty="0" smtClean="0">
                            <a:latin typeface="Cambria Math" panose="02040503050406030204" pitchFamily="18" charset="0"/>
                          </a:rPr>
                          <m:t>𝟒𝟒</m:t>
                        </m:r>
                      </m:e>
                      <m:sup>
                        <m:r>
                          <a:rPr lang="en-IN" b="1" i="1" dirty="0" smtClean="0">
                            <a:latin typeface="Cambria Math" panose="02040503050406030204" pitchFamily="18" charset="0"/>
                          </a:rPr>
                          <m:t>𝟐𝟏</m:t>
                        </m:r>
                      </m:sup>
                    </m:sSup>
                    <m:r>
                      <a:rPr lang="en-IN" b="1" i="1" dirty="0">
                        <a:latin typeface="Cambria Math" panose="02040503050406030204" pitchFamily="18" charset="0"/>
                      </a:rPr>
                      <m:t> </m:t>
                    </m:r>
                  </m:oMath>
                </a14:m>
                <a:endParaRPr lang="en-IN" b="1" dirty="0"/>
              </a:p>
              <a:p>
                <a:r>
                  <a:rPr lang="en-IN" b="1" dirty="0"/>
                  <a:t>Solution 3: </a:t>
                </a:r>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7</m:t>
                        </m:r>
                        <m:r>
                          <a:rPr lang="en-IN" b="0" i="1" dirty="0" smtClean="0">
                            <a:latin typeface="Cambria Math" panose="02040503050406030204" pitchFamily="18" charset="0"/>
                          </a:rPr>
                          <m:t>9</m:t>
                        </m:r>
                      </m:e>
                      <m:sup>
                        <m:r>
                          <a:rPr lang="en-IN" b="0" i="1" dirty="0" smtClean="0">
                            <a:latin typeface="Cambria Math" panose="02040503050406030204" pitchFamily="18" charset="0"/>
                          </a:rPr>
                          <m:t>53</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44</m:t>
                        </m:r>
                      </m:e>
                      <m:sup>
                        <m:r>
                          <a:rPr lang="en-IN" b="0" i="1" dirty="0" smtClean="0">
                            <a:latin typeface="Cambria Math" panose="02040503050406030204" pitchFamily="18" charset="0"/>
                          </a:rPr>
                          <m:t>21</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7</m:t>
                        </m:r>
                        <m:r>
                          <a:rPr lang="en-IN" i="1" dirty="0">
                            <a:latin typeface="Cambria Math" panose="02040503050406030204" pitchFamily="18" charset="0"/>
                          </a:rPr>
                          <m:t>9</m:t>
                        </m:r>
                      </m:e>
                      <m:sup>
                        <m:r>
                          <a:rPr lang="en-IN" i="1" dirty="0">
                            <a:latin typeface="Cambria Math" panose="02040503050406030204" pitchFamily="18" charset="0"/>
                          </a:rPr>
                          <m:t>53</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44</m:t>
                        </m:r>
                      </m:e>
                      <m:sup>
                        <m:r>
                          <a:rPr lang="en-IN" i="1" dirty="0">
                            <a:latin typeface="Cambria Math" panose="02040503050406030204" pitchFamily="18" charset="0"/>
                          </a:rPr>
                          <m:t>21</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9</m:t>
                        </m:r>
                      </m:e>
                      <m:sup>
                        <m:r>
                          <a:rPr lang="en-IN" b="0" i="1" dirty="0" smtClean="0">
                            <a:latin typeface="Cambria Math" panose="02040503050406030204" pitchFamily="18" charset="0"/>
                          </a:rPr>
                          <m:t>53</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m:t>
                        </m:r>
                      </m:e>
                      <m:sup>
                        <m:r>
                          <a:rPr lang="en-IN" i="1" dirty="0">
                            <a:latin typeface="Cambria Math" panose="02040503050406030204" pitchFamily="18" charset="0"/>
                          </a:rPr>
                          <m:t>21</m:t>
                        </m:r>
                      </m:sup>
                    </m:sSup>
                  </m:oMath>
                </a14:m>
                <a:endParaRPr lang="en-IN" dirty="0"/>
              </a:p>
              <a:p>
                <a:r>
                  <a:rPr lang="en-IN" dirty="0"/>
                  <a:t>Cyclicity of 9 = 2 and Cyclicity of 4 = 2</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9</m:t>
                        </m:r>
                      </m:e>
                      <m:sup>
                        <m:r>
                          <a:rPr lang="en-IN" b="0" i="1" dirty="0" smtClean="0">
                            <a:latin typeface="Cambria Math" panose="02040503050406030204" pitchFamily="18" charset="0"/>
                          </a:rPr>
                          <m:t>53</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m:t>
                        </m:r>
                      </m:e>
                      <m:sup>
                        <m:r>
                          <a:rPr lang="en-IN" i="1" dirty="0">
                            <a:latin typeface="Cambria Math" panose="02040503050406030204" pitchFamily="18" charset="0"/>
                          </a:rPr>
                          <m:t>21</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i="1" dirty="0">
                            <a:latin typeface="Cambria Math" panose="02040503050406030204" pitchFamily="18" charset="0"/>
                          </a:rPr>
                          <m:t>9</m:t>
                        </m:r>
                      </m:e>
                      <m:sup>
                        <m:r>
                          <a:rPr lang="en-IN" b="0" i="1" dirty="0" smtClean="0">
                            <a:latin typeface="Cambria Math" panose="02040503050406030204" pitchFamily="18" charset="0"/>
                          </a:rPr>
                          <m:t>(</m:t>
                        </m:r>
                        <m:r>
                          <a:rPr lang="en-IN" i="1" dirty="0">
                            <a:latin typeface="Cambria Math" panose="02040503050406030204" pitchFamily="18" charset="0"/>
                          </a:rPr>
                          <m:t>53</m:t>
                        </m:r>
                        <m:r>
                          <a:rPr lang="en-IN" b="0" i="1" dirty="0" smtClean="0">
                            <a:latin typeface="Cambria Math" panose="02040503050406030204" pitchFamily="18" charset="0"/>
                          </a:rPr>
                          <m:t>/2)</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44</m:t>
                        </m:r>
                      </m:e>
                      <m:sup>
                        <m:r>
                          <a:rPr lang="en-IN" b="0" i="1" dirty="0" smtClean="0">
                            <a:latin typeface="Cambria Math" panose="02040503050406030204" pitchFamily="18" charset="0"/>
                          </a:rPr>
                          <m:t>(</m:t>
                        </m:r>
                        <m:r>
                          <a:rPr lang="en-IN" i="1" dirty="0">
                            <a:latin typeface="Cambria Math" panose="02040503050406030204" pitchFamily="18" charset="0"/>
                          </a:rPr>
                          <m:t>21</m:t>
                        </m:r>
                        <m:r>
                          <a:rPr lang="en-IN" b="0" i="1" dirty="0" smtClean="0">
                            <a:latin typeface="Cambria Math" panose="02040503050406030204" pitchFamily="18" charset="0"/>
                          </a:rPr>
                          <m:t>/2)</m:t>
                        </m:r>
                      </m:sup>
                    </m:sSup>
                  </m:oMath>
                </a14:m>
                <a:endParaRPr lang="en-IN" dirty="0"/>
              </a:p>
              <a:p>
                <a:r>
                  <a:rPr lang="en-IN" dirty="0"/>
                  <a:t> = Last digit of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9</m:t>
                        </m:r>
                      </m:e>
                      <m:sup>
                        <m:r>
                          <a:rPr lang="en-IN" b="0" i="1" dirty="0" smtClean="0">
                            <a:latin typeface="Cambria Math" panose="02040503050406030204" pitchFamily="18" charset="0"/>
                          </a:rPr>
                          <m:t>1</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4</m:t>
                        </m:r>
                      </m:e>
                      <m:sup>
                        <m:r>
                          <a:rPr lang="en-IN" i="1" dirty="0">
                            <a:latin typeface="Cambria Math" panose="02040503050406030204" pitchFamily="18" charset="0"/>
                          </a:rPr>
                          <m:t>1</m:t>
                        </m:r>
                      </m:sup>
                    </m:sSup>
                    <m:r>
                      <a:rPr lang="en-IN" i="1" dirty="0">
                        <a:latin typeface="Cambria Math" panose="02040503050406030204" pitchFamily="18" charset="0"/>
                      </a:rPr>
                      <m:t> </m:t>
                    </m:r>
                  </m:oMath>
                </a14:m>
                <a:r>
                  <a:rPr lang="en-IN" dirty="0"/>
                  <a:t>=  9-4 = 5</a:t>
                </a:r>
              </a:p>
              <a:p>
                <a:r>
                  <a:rPr lang="en-IN" dirty="0"/>
                  <a:t>Last digit is 5</a:t>
                </a:r>
              </a:p>
              <a:p>
                <a:endParaRPr lang="en-IN" dirty="0"/>
              </a:p>
            </p:txBody>
          </p:sp>
        </mc:Choice>
        <mc:Fallback xmlns="">
          <p:sp>
            <p:nvSpPr>
              <p:cNvPr id="3" name="Content Placeholder 2">
                <a:extLst>
                  <a:ext uri="{FF2B5EF4-FFF2-40B4-BE49-F238E27FC236}">
                    <a16:creationId xmlns:a16="http://schemas.microsoft.com/office/drawing/2014/main" id="{CA3DD0B0-063C-4FDF-AE9C-EBB3819479B9}"/>
                  </a:ext>
                </a:extLst>
              </p:cNvPr>
              <p:cNvSpPr>
                <a:spLocks noGrp="1" noRot="1" noChangeAspect="1" noMove="1" noResize="1" noEditPoints="1" noAdjustHandles="1" noChangeArrowheads="1" noChangeShapeType="1" noTextEdit="1"/>
              </p:cNvSpPr>
              <p:nvPr>
                <p:ph idx="1"/>
              </p:nvPr>
            </p:nvSpPr>
            <p:spPr>
              <a:xfrm>
                <a:off x="457200" y="731838"/>
                <a:ext cx="8229600" cy="5394326"/>
              </a:xfrm>
              <a:blipFill>
                <a:blip r:embed="rId2"/>
                <a:stretch>
                  <a:fillRect l="-222" t="-904"/>
                </a:stretch>
              </a:blipFill>
            </p:spPr>
            <p:txBody>
              <a:bodyPr/>
              <a:lstStyle/>
              <a:p>
                <a:r>
                  <a:rPr lang="en-IN">
                    <a:noFill/>
                  </a:rPr>
                  <a:t> </a:t>
                </a:r>
              </a:p>
            </p:txBody>
          </p:sp>
        </mc:Fallback>
      </mc:AlternateContent>
    </p:spTree>
    <p:extLst>
      <p:ext uri="{BB962C8B-B14F-4D97-AF65-F5344CB8AC3E}">
        <p14:creationId xmlns:p14="http://schemas.microsoft.com/office/powerpoint/2010/main" val="1645111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F187-332B-4F9E-B4E2-1F1684CD3E63}"/>
              </a:ext>
            </a:extLst>
          </p:cNvPr>
          <p:cNvSpPr>
            <a:spLocks noGrp="1"/>
          </p:cNvSpPr>
          <p:nvPr>
            <p:ph type="title"/>
          </p:nvPr>
        </p:nvSpPr>
        <p:spPr>
          <a:xfrm>
            <a:off x="457200" y="274638"/>
            <a:ext cx="8229600" cy="346050"/>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E0C57-430E-4F1B-8CCC-EA8DF50E16C4}"/>
                  </a:ext>
                </a:extLst>
              </p:cNvPr>
              <p:cNvSpPr>
                <a:spLocks noGrp="1"/>
              </p:cNvSpPr>
              <p:nvPr>
                <p:ph idx="1"/>
              </p:nvPr>
            </p:nvSpPr>
            <p:spPr>
              <a:xfrm>
                <a:off x="179512" y="620688"/>
                <a:ext cx="8712968" cy="5962674"/>
              </a:xfrm>
            </p:spPr>
            <p:txBody>
              <a:bodyPr>
                <a:normAutofit fontScale="47500" lnSpcReduction="20000"/>
              </a:bodyPr>
              <a:lstStyle/>
              <a:p>
                <a:pPr marL="0" indent="0">
                  <a:buNone/>
                </a:pPr>
                <a:endParaRPr lang="en-IN" dirty="0"/>
              </a:p>
              <a:p>
                <a:r>
                  <a:rPr lang="en-IN" b="1" dirty="0"/>
                  <a:t>4. </a:t>
                </a:r>
                <a14:m>
                  <m:oMath xmlns:m="http://schemas.openxmlformats.org/officeDocument/2006/math">
                    <m:sSup>
                      <m:sSupPr>
                        <m:ctrlPr>
                          <a:rPr lang="en-IN" b="1" i="1" dirty="0" smtClean="0">
                            <a:latin typeface="Cambria Math" panose="02040503050406030204" pitchFamily="18" charset="0"/>
                          </a:rPr>
                        </m:ctrlPr>
                      </m:sSupPr>
                      <m:e>
                        <m:r>
                          <a:rPr lang="en-IN" b="1" i="0" dirty="0" smtClean="0">
                            <a:latin typeface="Cambria Math" panose="02040503050406030204" pitchFamily="18" charset="0"/>
                          </a:rPr>
                          <m:t>𝟔𝟔</m:t>
                        </m:r>
                      </m:e>
                      <m:sup>
                        <m:r>
                          <a:rPr lang="en-IN" b="1" i="1" dirty="0" smtClean="0">
                            <a:latin typeface="Cambria Math" panose="02040503050406030204" pitchFamily="18" charset="0"/>
                          </a:rPr>
                          <m:t>𝟔</m:t>
                        </m:r>
                      </m:sup>
                    </m:sSup>
                    <m:r>
                      <a:rPr lang="en-IN" b="1" i="1" dirty="0">
                        <a:latin typeface="Cambria Math" panose="02040503050406030204" pitchFamily="18" charset="0"/>
                      </a:rPr>
                      <m:t> </m:t>
                    </m:r>
                  </m:oMath>
                </a14:m>
                <a:r>
                  <a:rPr lang="en-IN" b="1" dirty="0"/>
                  <a:t>+ </a:t>
                </a:r>
                <a14:m>
                  <m:oMath xmlns:m="http://schemas.openxmlformats.org/officeDocument/2006/math">
                    <m:sSup>
                      <m:sSupPr>
                        <m:ctrlPr>
                          <a:rPr lang="en-IN" b="1" i="1" dirty="0">
                            <a:latin typeface="Cambria Math" panose="02040503050406030204" pitchFamily="18" charset="0"/>
                          </a:rPr>
                        </m:ctrlPr>
                      </m:sSupPr>
                      <m:e>
                        <m:r>
                          <a:rPr lang="en-IN" b="1" i="0" dirty="0" smtClean="0">
                            <a:latin typeface="Cambria Math" panose="02040503050406030204" pitchFamily="18" charset="0"/>
                          </a:rPr>
                          <m:t>𝟓𝟓</m:t>
                        </m:r>
                      </m:e>
                      <m:sup>
                        <m:r>
                          <a:rPr lang="en-IN" b="1" i="1" dirty="0" smtClean="0">
                            <a:latin typeface="Cambria Math" panose="02040503050406030204" pitchFamily="18" charset="0"/>
                          </a:rPr>
                          <m:t>𝟕𝟕</m:t>
                        </m:r>
                      </m:sup>
                    </m:sSup>
                    <m:r>
                      <a:rPr lang="en-IN" b="1" i="1" dirty="0">
                        <a:latin typeface="Cambria Math" panose="02040503050406030204" pitchFamily="18" charset="0"/>
                      </a:rPr>
                      <m:t> </m:t>
                    </m:r>
                  </m:oMath>
                </a14:m>
                <a:endParaRPr lang="en-IN" b="1" dirty="0"/>
              </a:p>
              <a:p>
                <a:r>
                  <a:rPr lang="en-IN" b="1" dirty="0"/>
                  <a:t>Solution 4: </a:t>
                </a:r>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66</m:t>
                        </m:r>
                      </m:e>
                      <m:sup>
                        <m:r>
                          <a:rPr lang="en-IN" b="0" i="1" dirty="0" smtClean="0">
                            <a:latin typeface="Cambria Math" panose="02040503050406030204" pitchFamily="18" charset="0"/>
                          </a:rPr>
                          <m:t>6</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55</m:t>
                        </m:r>
                      </m:e>
                      <m:sup>
                        <m:r>
                          <a:rPr lang="en-IN" b="0" i="1" dirty="0" smtClean="0">
                            <a:latin typeface="Cambria Math" panose="02040503050406030204" pitchFamily="18" charset="0"/>
                          </a:rPr>
                          <m:t>77</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66</m:t>
                        </m:r>
                      </m:e>
                      <m:sup>
                        <m:r>
                          <a:rPr lang="en-IN" i="1" dirty="0">
                            <a:latin typeface="Cambria Math" panose="02040503050406030204" pitchFamily="18" charset="0"/>
                          </a:rPr>
                          <m:t>6</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55</m:t>
                        </m:r>
                      </m:e>
                      <m:sup>
                        <m:r>
                          <a:rPr lang="en-IN" i="1" dirty="0">
                            <a:latin typeface="Cambria Math" panose="02040503050406030204" pitchFamily="18" charset="0"/>
                          </a:rPr>
                          <m:t>77</m:t>
                        </m:r>
                      </m:sup>
                    </m:sSup>
                    <m:r>
                      <a:rPr lang="en-IN" i="1" dirty="0">
                        <a:latin typeface="Cambria Math" panose="02040503050406030204" pitchFamily="18" charset="0"/>
                      </a:rPr>
                      <m:t> </m:t>
                    </m:r>
                  </m:oMath>
                </a14:m>
                <a:endParaRPr lang="en-IN" dirty="0"/>
              </a:p>
              <a:p>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6</m:t>
                        </m:r>
                      </m:e>
                      <m:sup>
                        <m:r>
                          <a:rPr lang="en-IN" i="1" dirty="0">
                            <a:latin typeface="Cambria Math" panose="02040503050406030204" pitchFamily="18" charset="0"/>
                          </a:rPr>
                          <m:t>6</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5</m:t>
                        </m:r>
                      </m:e>
                      <m:sup>
                        <m:r>
                          <a:rPr lang="en-IN" i="1" dirty="0">
                            <a:latin typeface="Cambria Math" panose="02040503050406030204" pitchFamily="18" charset="0"/>
                          </a:rPr>
                          <m:t>77</m:t>
                        </m:r>
                      </m:sup>
                    </m:sSup>
                    <m:r>
                      <a:rPr lang="en-IN" i="1" dirty="0">
                        <a:latin typeface="Cambria Math" panose="02040503050406030204" pitchFamily="18" charset="0"/>
                      </a:rPr>
                      <m:t> </m:t>
                    </m:r>
                  </m:oMath>
                </a14:m>
                <a:endParaRPr lang="en-IN" dirty="0"/>
              </a:p>
              <a:p>
                <a:r>
                  <a:rPr lang="en-IN" dirty="0"/>
                  <a:t> Cyclicity of 6 = 1 and Cyclicity of 5 = 1</a:t>
                </a:r>
              </a:p>
              <a:p>
                <a:r>
                  <a:rPr lang="en-IN" dirty="0"/>
                  <a:t>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6</m:t>
                        </m:r>
                      </m:e>
                      <m:sup>
                        <m:r>
                          <a:rPr lang="en-IN" i="1" dirty="0">
                            <a:latin typeface="Cambria Math" panose="02040503050406030204" pitchFamily="18" charset="0"/>
                          </a:rPr>
                          <m:t>6</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5</m:t>
                        </m:r>
                      </m:e>
                      <m:sup>
                        <m:r>
                          <a:rPr lang="en-IN" i="1" dirty="0">
                            <a:latin typeface="Cambria Math" panose="02040503050406030204" pitchFamily="18" charset="0"/>
                          </a:rPr>
                          <m:t>77</m:t>
                        </m:r>
                      </m:sup>
                    </m:sSup>
                    <m:r>
                      <a:rPr lang="en-IN" i="1" dirty="0">
                        <a:latin typeface="Cambria Math" panose="02040503050406030204" pitchFamily="18" charset="0"/>
                      </a:rPr>
                      <m:t> </m:t>
                    </m:r>
                  </m:oMath>
                </a14:m>
                <a:r>
                  <a:rPr lang="en-IN" dirty="0"/>
                  <a:t>= Last digit of (6+5) = Last digit of 11 = 1</a:t>
                </a:r>
              </a:p>
              <a:p>
                <a:r>
                  <a:rPr lang="en-IN" dirty="0"/>
                  <a:t>Last digit is 1</a:t>
                </a:r>
              </a:p>
              <a:p>
                <a:endParaRPr lang="en-IN" dirty="0"/>
              </a:p>
              <a:p>
                <a14:m>
                  <m:oMath xmlns:m="http://schemas.openxmlformats.org/officeDocument/2006/math">
                    <m:sSup>
                      <m:sSupPr>
                        <m:ctrlPr>
                          <a:rPr lang="en-IN" b="1" i="1" dirty="0" smtClean="0">
                            <a:latin typeface="Cambria Math" panose="02040503050406030204" pitchFamily="18" charset="0"/>
                          </a:rPr>
                        </m:ctrlPr>
                      </m:sSupPr>
                      <m:e>
                        <m:r>
                          <a:rPr lang="en-IN" b="1" i="0" dirty="0" smtClean="0">
                            <a:latin typeface="Cambria Math" panose="02040503050406030204" pitchFamily="18" charset="0"/>
                          </a:rPr>
                          <m:t>𝟓</m:t>
                        </m:r>
                        <m:r>
                          <a:rPr lang="en-IN" b="1" i="0" dirty="0" smtClean="0">
                            <a:latin typeface="Cambria Math" panose="02040503050406030204" pitchFamily="18" charset="0"/>
                          </a:rPr>
                          <m:t>. </m:t>
                        </m:r>
                        <m:r>
                          <a:rPr lang="en-IN" b="1" i="0" dirty="0" smtClean="0">
                            <a:latin typeface="Cambria Math" panose="02040503050406030204" pitchFamily="18" charset="0"/>
                          </a:rPr>
                          <m:t>𝟕</m:t>
                        </m:r>
                        <m:r>
                          <a:rPr lang="en-IN" b="1" i="1" dirty="0" smtClean="0">
                            <a:latin typeface="Cambria Math" panose="02040503050406030204" pitchFamily="18" charset="0"/>
                          </a:rPr>
                          <m:t>𝟏</m:t>
                        </m:r>
                      </m:e>
                      <m:sup>
                        <m:r>
                          <a:rPr lang="en-IN" b="1" i="1" dirty="0" smtClean="0">
                            <a:latin typeface="Cambria Math" panose="02040503050406030204" pitchFamily="18" charset="0"/>
                          </a:rPr>
                          <m:t>𝟔𝟏𝟗</m:t>
                        </m:r>
                      </m:sup>
                    </m:sSup>
                    <m:r>
                      <a:rPr lang="en-IN" b="1" i="1" dirty="0">
                        <a:latin typeface="Cambria Math" panose="02040503050406030204" pitchFamily="18" charset="0"/>
                      </a:rPr>
                      <m:t> </m:t>
                    </m:r>
                  </m:oMath>
                </a14:m>
                <a:r>
                  <a:rPr lang="en-IN" b="1" dirty="0"/>
                  <a:t>+ </a:t>
                </a:r>
                <a14:m>
                  <m:oMath xmlns:m="http://schemas.openxmlformats.org/officeDocument/2006/math">
                    <m:sSup>
                      <m:sSupPr>
                        <m:ctrlPr>
                          <a:rPr lang="en-IN" b="1" i="1" dirty="0">
                            <a:latin typeface="Cambria Math" panose="02040503050406030204" pitchFamily="18" charset="0"/>
                          </a:rPr>
                        </m:ctrlPr>
                      </m:sSupPr>
                      <m:e>
                        <m:r>
                          <a:rPr lang="en-IN" b="1" i="0" dirty="0" smtClean="0">
                            <a:latin typeface="Cambria Math" panose="02040503050406030204" pitchFamily="18" charset="0"/>
                          </a:rPr>
                          <m:t>𝟒𝟐</m:t>
                        </m:r>
                      </m:e>
                      <m:sup>
                        <m:r>
                          <a:rPr lang="en-IN" b="1" i="1" dirty="0" smtClean="0">
                            <a:latin typeface="Cambria Math" panose="02040503050406030204" pitchFamily="18" charset="0"/>
                          </a:rPr>
                          <m:t>𝟔𝟒𝟒</m:t>
                        </m:r>
                      </m:sup>
                    </m:sSup>
                    <m:r>
                      <a:rPr lang="en-IN" b="1" i="1" dirty="0">
                        <a:latin typeface="Cambria Math" panose="02040503050406030204" pitchFamily="18" charset="0"/>
                      </a:rPr>
                      <m:t> </m:t>
                    </m:r>
                  </m:oMath>
                </a14:m>
                <a:r>
                  <a:rPr lang="en-IN" b="1" dirty="0"/>
                  <a:t>- </a:t>
                </a:r>
                <a14:m>
                  <m:oMath xmlns:m="http://schemas.openxmlformats.org/officeDocument/2006/math">
                    <m:sSup>
                      <m:sSupPr>
                        <m:ctrlPr>
                          <a:rPr lang="en-IN" b="1" i="1" dirty="0">
                            <a:latin typeface="Cambria Math" panose="02040503050406030204" pitchFamily="18" charset="0"/>
                          </a:rPr>
                        </m:ctrlPr>
                      </m:sSupPr>
                      <m:e>
                        <m:r>
                          <a:rPr lang="en-IN" b="1" i="0" dirty="0" smtClean="0">
                            <a:latin typeface="Cambria Math" panose="02040503050406030204" pitchFamily="18" charset="0"/>
                          </a:rPr>
                          <m:t>𝟏𝟖</m:t>
                        </m:r>
                      </m:e>
                      <m:sup>
                        <m:r>
                          <a:rPr lang="en-IN" b="1" i="1" dirty="0" smtClean="0">
                            <a:latin typeface="Cambria Math" panose="02040503050406030204" pitchFamily="18" charset="0"/>
                          </a:rPr>
                          <m:t>𝟏𝟖</m:t>
                        </m:r>
                      </m:sup>
                    </m:sSup>
                    <m:r>
                      <a:rPr lang="en-IN" b="1" i="1" dirty="0">
                        <a:latin typeface="Cambria Math" panose="02040503050406030204" pitchFamily="18" charset="0"/>
                      </a:rPr>
                      <m:t> </m:t>
                    </m:r>
                  </m:oMath>
                </a14:m>
                <a:endParaRPr lang="en-IN" b="1" dirty="0"/>
              </a:p>
              <a:p>
                <a:r>
                  <a:rPr lang="en-IN" b="1" dirty="0"/>
                  <a:t>Solution 5: </a:t>
                </a:r>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7</m:t>
                        </m:r>
                        <m:r>
                          <a:rPr lang="en-IN" b="0" i="1" dirty="0" smtClean="0">
                            <a:latin typeface="Cambria Math" panose="02040503050406030204" pitchFamily="18" charset="0"/>
                          </a:rPr>
                          <m:t>1</m:t>
                        </m:r>
                      </m:e>
                      <m:sup>
                        <m:r>
                          <a:rPr lang="en-IN" b="0" i="1" dirty="0" smtClean="0">
                            <a:latin typeface="Cambria Math" panose="02040503050406030204" pitchFamily="18" charset="0"/>
                          </a:rPr>
                          <m:t>619</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42</m:t>
                        </m:r>
                      </m:e>
                      <m:sup>
                        <m:r>
                          <a:rPr lang="en-IN" b="0" i="1" dirty="0" smtClean="0">
                            <a:latin typeface="Cambria Math" panose="02040503050406030204" pitchFamily="18" charset="0"/>
                          </a:rPr>
                          <m:t>644</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18</m:t>
                        </m:r>
                      </m:e>
                      <m:sup>
                        <m:r>
                          <a:rPr lang="en-IN" b="0" i="1" dirty="0" smtClean="0">
                            <a:latin typeface="Cambria Math" panose="02040503050406030204" pitchFamily="18" charset="0"/>
                          </a:rPr>
                          <m:t>18</m:t>
                        </m:r>
                      </m:sup>
                    </m:sSup>
                    <m:r>
                      <a:rPr lang="en-IN" i="1" dirty="0">
                        <a:latin typeface="Cambria Math" panose="02040503050406030204" pitchFamily="18" charset="0"/>
                      </a:rPr>
                      <m:t> </m:t>
                    </m:r>
                  </m:oMath>
                </a14:m>
                <a:endParaRPr lang="en-IN" dirty="0"/>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7</m:t>
                        </m:r>
                        <m:r>
                          <a:rPr lang="en-IN" b="0" i="1" dirty="0" smtClean="0">
                            <a:latin typeface="Cambria Math" panose="02040503050406030204" pitchFamily="18" charset="0"/>
                          </a:rPr>
                          <m:t>1</m:t>
                        </m:r>
                      </m:e>
                      <m:sup>
                        <m:r>
                          <a:rPr lang="en-IN" b="0" i="1" dirty="0" smtClean="0">
                            <a:latin typeface="Cambria Math" panose="02040503050406030204" pitchFamily="18" charset="0"/>
                          </a:rPr>
                          <m:t>619</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42</m:t>
                        </m:r>
                      </m:e>
                      <m:sup>
                        <m:r>
                          <a:rPr lang="en-IN" b="0" i="1" dirty="0" smtClean="0">
                            <a:latin typeface="Cambria Math" panose="02040503050406030204" pitchFamily="18" charset="0"/>
                          </a:rPr>
                          <m:t>644</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m:rPr>
                            <m:nor/>
                          </m:rPr>
                          <a:rPr lang="en-IN" dirty="0"/>
                          <m:t>Last</m:t>
                        </m:r>
                        <m:r>
                          <m:rPr>
                            <m:nor/>
                          </m:rPr>
                          <a:rPr lang="en-IN" dirty="0"/>
                          <m:t> </m:t>
                        </m:r>
                        <m:r>
                          <m:rPr>
                            <m:nor/>
                          </m:rPr>
                          <a:rPr lang="en-IN" dirty="0"/>
                          <m:t>digit</m:t>
                        </m:r>
                        <m:r>
                          <m:rPr>
                            <m:nor/>
                          </m:rPr>
                          <a:rPr lang="en-IN" dirty="0"/>
                          <m:t> </m:t>
                        </m:r>
                        <m:r>
                          <m:rPr>
                            <m:nor/>
                          </m:rPr>
                          <a:rPr lang="en-IN" dirty="0"/>
                          <m:t>of</m:t>
                        </m:r>
                        <m:r>
                          <a:rPr lang="en-IN" b="0" i="0" dirty="0" smtClean="0">
                            <a:latin typeface="Cambria Math" panose="02040503050406030204" pitchFamily="18" charset="0"/>
                          </a:rPr>
                          <m:t> 18</m:t>
                        </m:r>
                      </m:e>
                      <m:sup>
                        <m:r>
                          <a:rPr lang="en-IN" b="0" i="1" dirty="0" smtClean="0">
                            <a:latin typeface="Cambria Math" panose="02040503050406030204" pitchFamily="18" charset="0"/>
                          </a:rPr>
                          <m:t>18</m:t>
                        </m:r>
                      </m:sup>
                    </m:sSup>
                    <m:r>
                      <a:rPr lang="en-IN" i="1" dirty="0">
                        <a:latin typeface="Cambria Math" panose="02040503050406030204" pitchFamily="18" charset="0"/>
                      </a:rPr>
                      <m:t> </m:t>
                    </m:r>
                  </m:oMath>
                </a14:m>
                <a:endParaRPr lang="en-IN" dirty="0"/>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1</m:t>
                        </m:r>
                      </m:e>
                      <m:sup>
                        <m:r>
                          <a:rPr lang="en-IN" b="0" i="1" dirty="0" smtClean="0">
                            <a:latin typeface="Cambria Math" panose="02040503050406030204" pitchFamily="18" charset="0"/>
                          </a:rPr>
                          <m:t>619</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2</m:t>
                        </m:r>
                      </m:e>
                      <m:sup>
                        <m:r>
                          <a:rPr lang="en-IN" b="0" i="1" dirty="0" smtClean="0">
                            <a:latin typeface="Cambria Math" panose="02040503050406030204" pitchFamily="18" charset="0"/>
                          </a:rPr>
                          <m:t>644</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m:rPr>
                            <m:nor/>
                          </m:rPr>
                          <a:rPr lang="en-IN" dirty="0"/>
                          <m:t>Last</m:t>
                        </m:r>
                        <m:r>
                          <m:rPr>
                            <m:nor/>
                          </m:rPr>
                          <a:rPr lang="en-IN" dirty="0"/>
                          <m:t> </m:t>
                        </m:r>
                        <m:r>
                          <m:rPr>
                            <m:nor/>
                          </m:rPr>
                          <a:rPr lang="en-IN" dirty="0"/>
                          <m:t>digit</m:t>
                        </m:r>
                        <m:r>
                          <m:rPr>
                            <m:nor/>
                          </m:rPr>
                          <a:rPr lang="en-IN" dirty="0"/>
                          <m:t> </m:t>
                        </m:r>
                        <m:r>
                          <m:rPr>
                            <m:nor/>
                          </m:rPr>
                          <a:rPr lang="en-IN" dirty="0"/>
                          <m:t>of</m:t>
                        </m:r>
                        <m:r>
                          <a:rPr lang="en-IN" b="0" i="0" dirty="0" smtClean="0">
                            <a:latin typeface="Cambria Math" panose="02040503050406030204" pitchFamily="18" charset="0"/>
                          </a:rPr>
                          <m:t> 8</m:t>
                        </m:r>
                      </m:e>
                      <m:sup>
                        <m:r>
                          <a:rPr lang="en-IN" b="0" i="1" dirty="0" smtClean="0">
                            <a:latin typeface="Cambria Math" panose="02040503050406030204" pitchFamily="18" charset="0"/>
                          </a:rPr>
                          <m:t>18</m:t>
                        </m:r>
                      </m:sup>
                    </m:sSup>
                    <m:r>
                      <a:rPr lang="en-IN" i="1" dirty="0">
                        <a:latin typeface="Cambria Math" panose="02040503050406030204" pitchFamily="18" charset="0"/>
                      </a:rPr>
                      <m:t> </m:t>
                    </m:r>
                  </m:oMath>
                </a14:m>
                <a:endParaRPr lang="en-IN" dirty="0"/>
              </a:p>
              <a:p>
                <a:pPr marL="0" indent="0">
                  <a:buNone/>
                </a:pPr>
                <a:r>
                  <a:rPr lang="en-IN" dirty="0"/>
                  <a:t>        Cyclicity of 1 = 1, Cyclicity of 2 = 4 and Cyclicity of 8 = 4</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1</m:t>
                        </m:r>
                      </m:e>
                      <m:sup>
                        <m:r>
                          <a:rPr lang="en-IN" b="0" i="1" dirty="0" smtClean="0">
                            <a:latin typeface="Cambria Math" panose="02040503050406030204" pitchFamily="18" charset="0"/>
                          </a:rPr>
                          <m:t>619</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2</m:t>
                        </m:r>
                      </m:e>
                      <m:sup>
                        <m:r>
                          <a:rPr lang="en-IN" b="0" i="1" dirty="0" smtClean="0">
                            <a:latin typeface="Cambria Math" panose="02040503050406030204" pitchFamily="18" charset="0"/>
                          </a:rPr>
                          <m:t>644</m:t>
                        </m:r>
                      </m:sup>
                    </m:sSup>
                    <m:r>
                      <a:rPr lang="en-IN" i="1" dirty="0">
                        <a:latin typeface="Cambria Math" panose="02040503050406030204" pitchFamily="18" charset="0"/>
                      </a:rPr>
                      <m:t> </m:t>
                    </m:r>
                  </m:oMath>
                </a14:m>
                <a:r>
                  <a:rPr lang="en-IN" dirty="0"/>
                  <a:t>- </a:t>
                </a:r>
                <a14:m>
                  <m:oMath xmlns:m="http://schemas.openxmlformats.org/officeDocument/2006/math">
                    <m:sSup>
                      <m:sSupPr>
                        <m:ctrlPr>
                          <a:rPr lang="en-IN" i="1" dirty="0">
                            <a:latin typeface="Cambria Math" panose="02040503050406030204" pitchFamily="18" charset="0"/>
                          </a:rPr>
                        </m:ctrlPr>
                      </m:sSupPr>
                      <m:e>
                        <m:r>
                          <m:rPr>
                            <m:nor/>
                          </m:rPr>
                          <a:rPr lang="en-IN" dirty="0"/>
                          <m:t>Last</m:t>
                        </m:r>
                        <m:r>
                          <m:rPr>
                            <m:nor/>
                          </m:rPr>
                          <a:rPr lang="en-IN" dirty="0"/>
                          <m:t> </m:t>
                        </m:r>
                        <m:r>
                          <m:rPr>
                            <m:nor/>
                          </m:rPr>
                          <a:rPr lang="en-IN" dirty="0"/>
                          <m:t>digit</m:t>
                        </m:r>
                        <m:r>
                          <m:rPr>
                            <m:nor/>
                          </m:rPr>
                          <a:rPr lang="en-IN" dirty="0"/>
                          <m:t> </m:t>
                        </m:r>
                        <m:r>
                          <m:rPr>
                            <m:nor/>
                          </m:rPr>
                          <a:rPr lang="en-IN" dirty="0"/>
                          <m:t>of</m:t>
                        </m:r>
                        <m:r>
                          <a:rPr lang="en-IN" b="0" i="0" dirty="0" smtClean="0">
                            <a:latin typeface="Cambria Math" panose="02040503050406030204" pitchFamily="18" charset="0"/>
                          </a:rPr>
                          <m:t> 8</m:t>
                        </m:r>
                      </m:e>
                      <m:sup>
                        <m:r>
                          <a:rPr lang="en-IN" b="0" i="1" dirty="0" smtClean="0">
                            <a:latin typeface="Cambria Math" panose="02040503050406030204" pitchFamily="18" charset="0"/>
                          </a:rPr>
                          <m:t>18</m:t>
                        </m:r>
                      </m:sup>
                    </m:sSup>
                    <m:r>
                      <a:rPr lang="en-IN" i="1" dirty="0">
                        <a:latin typeface="Cambria Math" panose="02040503050406030204" pitchFamily="18" charset="0"/>
                      </a:rPr>
                      <m:t> </m:t>
                    </m:r>
                    <m:r>
                      <a:rPr lang="en-IN" b="0" i="0" dirty="0" smtClean="0">
                        <a:latin typeface="Cambria Math" panose="02040503050406030204" pitchFamily="18" charset="0"/>
                      </a:rPr>
                      <m:t> </m:t>
                    </m:r>
                  </m:oMath>
                </a14:m>
                <a:r>
                  <a:rPr lang="en-IN" dirty="0"/>
                  <a:t>= 1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1" dirty="0" smtClean="0">
                            <a:latin typeface="Cambria Math" panose="02040503050406030204" pitchFamily="18" charset="0"/>
                          </a:rPr>
                          <m:t>(</m:t>
                        </m:r>
                        <m:r>
                          <a:rPr lang="en-IN" i="1" dirty="0">
                            <a:latin typeface="Cambria Math" panose="02040503050406030204" pitchFamily="18" charset="0"/>
                          </a:rPr>
                          <m:t>644</m:t>
                        </m:r>
                        <m:r>
                          <a:rPr lang="en-IN" b="0" i="1" dirty="0" smtClean="0">
                            <a:latin typeface="Cambria Math" panose="02040503050406030204" pitchFamily="18" charset="0"/>
                          </a:rPr>
                          <m:t>/4)</m:t>
                        </m:r>
                      </m:sup>
                    </m:sSup>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r>
                          <a:rPr lang="en-IN" b="0" i="1" dirty="0" smtClean="0">
                            <a:latin typeface="Cambria Math" panose="02040503050406030204" pitchFamily="18" charset="0"/>
                          </a:rPr>
                          <m:t>(</m:t>
                        </m:r>
                        <m:r>
                          <a:rPr lang="en-IN" i="1" dirty="0">
                            <a:latin typeface="Cambria Math" panose="02040503050406030204" pitchFamily="18" charset="0"/>
                          </a:rPr>
                          <m:t>18</m:t>
                        </m:r>
                        <m:r>
                          <a:rPr lang="en-IN" b="0" i="1" dirty="0" smtClean="0">
                            <a:latin typeface="Cambria Math" panose="02040503050406030204" pitchFamily="18" charset="0"/>
                          </a:rPr>
                          <m:t>/4)</m:t>
                        </m:r>
                      </m:sup>
                    </m:sSup>
                    <m:r>
                      <a:rPr lang="en-IN" i="1" dirty="0">
                        <a:latin typeface="Cambria Math" panose="02040503050406030204" pitchFamily="18" charset="0"/>
                      </a:rPr>
                      <m:t> </m:t>
                    </m:r>
                  </m:oMath>
                </a14:m>
                <a:endParaRPr lang="en-IN" dirty="0"/>
              </a:p>
              <a:p>
                <a:r>
                  <a:rPr lang="en-IN" dirty="0"/>
                  <a:t>= 1 + last digit of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2</m:t>
                        </m:r>
                      </m:e>
                      <m:sup>
                        <m:r>
                          <a:rPr lang="en-IN" b="0" i="1" dirty="0" smtClean="0">
                            <a:latin typeface="Cambria Math" panose="02040503050406030204" pitchFamily="18" charset="0"/>
                          </a:rPr>
                          <m:t>4</m:t>
                        </m:r>
                      </m:sup>
                    </m:sSup>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b="0" i="0" dirty="0" smtClean="0">
                            <a:latin typeface="Cambria Math" panose="02040503050406030204" pitchFamily="18" charset="0"/>
                          </a:rPr>
                          <m:t>8</m:t>
                        </m:r>
                      </m:e>
                      <m:sup>
                        <m:r>
                          <a:rPr lang="en-IN" b="0" i="1" dirty="0" smtClean="0">
                            <a:latin typeface="Cambria Math" panose="02040503050406030204" pitchFamily="18" charset="0"/>
                          </a:rPr>
                          <m:t>2</m:t>
                        </m:r>
                      </m:sup>
                    </m:sSup>
                  </m:oMath>
                </a14:m>
                <a:r>
                  <a:rPr lang="en-IN" dirty="0"/>
                  <a:t> = 1 + 6 – 4 = 3</a:t>
                </a:r>
              </a:p>
              <a:p>
                <a:r>
                  <a:rPr lang="en-IN" dirty="0"/>
                  <a:t>Last digit is 3</a:t>
                </a:r>
              </a:p>
              <a:p>
                <a:endParaRPr lang="en-IN" dirty="0"/>
              </a:p>
              <a:p>
                <a:r>
                  <a:rPr lang="en-IN" b="1" dirty="0"/>
                  <a:t>6. </a:t>
                </a:r>
                <a14:m>
                  <m:oMath xmlns:m="http://schemas.openxmlformats.org/officeDocument/2006/math">
                    <m:sSup>
                      <m:sSupPr>
                        <m:ctrlPr>
                          <a:rPr lang="en-IN" b="1" i="1" dirty="0" smtClean="0">
                            <a:latin typeface="Cambria Math" panose="02040503050406030204" pitchFamily="18" charset="0"/>
                          </a:rPr>
                        </m:ctrlPr>
                      </m:sSupPr>
                      <m:e>
                        <m:r>
                          <a:rPr lang="en-IN" b="1" i="1" dirty="0">
                            <a:latin typeface="Cambria Math" panose="02040503050406030204" pitchFamily="18" charset="0"/>
                          </a:rPr>
                          <m:t>𝟐𝟖</m:t>
                        </m:r>
                      </m:e>
                      <m:sup>
                        <m:sSup>
                          <m:sSupPr>
                            <m:ctrlPr>
                              <a:rPr lang="en-IN" b="1" i="1" dirty="0">
                                <a:latin typeface="Cambria Math" panose="02040503050406030204" pitchFamily="18" charset="0"/>
                              </a:rPr>
                            </m:ctrlPr>
                          </m:sSupPr>
                          <m:e>
                            <m:r>
                              <a:rPr lang="en-IN" b="1" i="0" dirty="0">
                                <a:latin typeface="Cambria Math" panose="02040503050406030204" pitchFamily="18" charset="0"/>
                              </a:rPr>
                              <m:t>𝟗</m:t>
                            </m:r>
                            <m:r>
                              <a:rPr lang="en-IN" b="1" i="1" dirty="0" smtClean="0">
                                <a:latin typeface="Cambria Math" panose="02040503050406030204" pitchFamily="18" charset="0"/>
                              </a:rPr>
                              <m:t>𝟓</m:t>
                            </m:r>
                          </m:e>
                          <m:sup>
                            <m:r>
                              <a:rPr lang="en-IN" b="1" i="0" dirty="0">
                                <a:latin typeface="Cambria Math" panose="02040503050406030204" pitchFamily="18" charset="0"/>
                              </a:rPr>
                              <m:t>𝟒𝟓</m:t>
                            </m:r>
                          </m:sup>
                        </m:sSup>
                      </m:sup>
                    </m:sSup>
                    <m:r>
                      <a:rPr lang="en-IN" b="1" i="1" dirty="0">
                        <a:latin typeface="Cambria Math" panose="02040503050406030204" pitchFamily="18" charset="0"/>
                      </a:rPr>
                      <m:t> </m:t>
                    </m:r>
                  </m:oMath>
                </a14:m>
                <a:endParaRPr lang="en-IN" b="1" dirty="0"/>
              </a:p>
              <a:p>
                <a:r>
                  <a:rPr lang="en-IN" b="1" dirty="0"/>
                  <a:t>Solution 6:</a:t>
                </a:r>
                <a:r>
                  <a:rPr lang="en-IN" dirty="0"/>
                  <a:t> Last digit of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28</m:t>
                        </m:r>
                      </m:e>
                      <m:sup>
                        <m:sSup>
                          <m:sSupPr>
                            <m:ctrlPr>
                              <a:rPr lang="en-IN" i="1" dirty="0">
                                <a:latin typeface="Cambria Math" panose="02040503050406030204" pitchFamily="18" charset="0"/>
                              </a:rPr>
                            </m:ctrlPr>
                          </m:sSupPr>
                          <m:e>
                            <m:r>
                              <a:rPr lang="en-IN" i="0" dirty="0">
                                <a:latin typeface="Cambria Math" panose="02040503050406030204" pitchFamily="18" charset="0"/>
                              </a:rPr>
                              <m:t>9</m:t>
                            </m:r>
                            <m:r>
                              <a:rPr lang="en-IN" b="0" i="1" dirty="0" smtClean="0">
                                <a:latin typeface="Cambria Math" panose="02040503050406030204" pitchFamily="18" charset="0"/>
                              </a:rPr>
                              <m:t>5</m:t>
                            </m:r>
                          </m:e>
                          <m:sup>
                            <m:r>
                              <a:rPr lang="en-IN" i="0" dirty="0">
                                <a:latin typeface="Cambria Math" panose="02040503050406030204" pitchFamily="18" charset="0"/>
                              </a:rPr>
                              <m:t>45</m:t>
                            </m:r>
                          </m:sup>
                        </m:sSup>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28</m:t>
                        </m:r>
                      </m:e>
                      <m:sup>
                        <m:sSup>
                          <m:sSupPr>
                            <m:ctrlPr>
                              <a:rPr lang="en-IN" i="1" dirty="0" smtClean="0">
                                <a:latin typeface="Cambria Math" panose="02040503050406030204" pitchFamily="18" charset="0"/>
                              </a:rPr>
                            </m:ctrlPr>
                          </m:sSupPr>
                          <m:e>
                            <m:r>
                              <a:rPr lang="en-IN" dirty="0">
                                <a:latin typeface="Cambria Math" panose="02040503050406030204" pitchFamily="18" charset="0"/>
                              </a:rPr>
                              <m:t>9</m:t>
                            </m:r>
                            <m:r>
                              <a:rPr lang="en-IN" b="0" i="1" dirty="0" smtClean="0">
                                <a:latin typeface="Cambria Math" panose="02040503050406030204" pitchFamily="18" charset="0"/>
                              </a:rPr>
                              <m:t>5</m:t>
                            </m:r>
                          </m:e>
                          <m:sup>
                            <m:r>
                              <a:rPr lang="en-IN" dirty="0">
                                <a:latin typeface="Cambria Math" panose="02040503050406030204" pitchFamily="18" charset="0"/>
                              </a:rPr>
                              <m:t>45</m:t>
                            </m:r>
                          </m:sup>
                        </m:sSup>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sSup>
                          <m:sSupPr>
                            <m:ctrlPr>
                              <a:rPr lang="en-IN" i="1" dirty="0">
                                <a:latin typeface="Cambria Math" panose="02040503050406030204" pitchFamily="18" charset="0"/>
                              </a:rPr>
                            </m:ctrlPr>
                          </m:sSupPr>
                          <m:e>
                            <m:r>
                              <a:rPr lang="en-IN" dirty="0">
                                <a:latin typeface="Cambria Math" panose="02040503050406030204" pitchFamily="18" charset="0"/>
                              </a:rPr>
                              <m:t>9</m:t>
                            </m:r>
                            <m:r>
                              <a:rPr lang="en-IN" b="0" i="1" dirty="0" smtClean="0">
                                <a:latin typeface="Cambria Math" panose="02040503050406030204" pitchFamily="18" charset="0"/>
                              </a:rPr>
                              <m:t>5</m:t>
                            </m:r>
                          </m:e>
                          <m:sup>
                            <m:r>
                              <a:rPr lang="en-IN" dirty="0">
                                <a:latin typeface="Cambria Math" panose="02040503050406030204" pitchFamily="18" charset="0"/>
                              </a:rPr>
                              <m:t>45</m:t>
                            </m:r>
                          </m:sup>
                        </m:sSup>
                      </m:sup>
                    </m:sSup>
                    <m:r>
                      <a:rPr lang="en-IN" i="1" dirty="0">
                        <a:latin typeface="Cambria Math" panose="02040503050406030204" pitchFamily="18" charset="0"/>
                      </a:rPr>
                      <m:t> </m:t>
                    </m:r>
                  </m:oMath>
                </a14:m>
                <a:endParaRPr lang="en-IN" dirty="0"/>
              </a:p>
              <a:p>
                <a:r>
                  <a:rPr lang="en-IN" dirty="0"/>
                  <a:t>Cyclicity of 8 = 4</a:t>
                </a:r>
              </a:p>
              <a:p>
                <a:r>
                  <a:rPr lang="en-IN" dirty="0"/>
                  <a:t>Last digit of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8</m:t>
                        </m:r>
                      </m:e>
                      <m:sup>
                        <m:sSup>
                          <m:sSupPr>
                            <m:ctrlPr>
                              <a:rPr lang="en-IN" i="1" dirty="0">
                                <a:latin typeface="Cambria Math" panose="02040503050406030204" pitchFamily="18" charset="0"/>
                              </a:rPr>
                            </m:ctrlPr>
                          </m:sSupPr>
                          <m:e>
                            <m:r>
                              <a:rPr lang="en-IN" i="0" dirty="0">
                                <a:latin typeface="Cambria Math" panose="02040503050406030204" pitchFamily="18" charset="0"/>
                              </a:rPr>
                              <m:t>9</m:t>
                            </m:r>
                            <m:r>
                              <a:rPr lang="en-IN" b="0" i="1" dirty="0" smtClean="0">
                                <a:latin typeface="Cambria Math" panose="02040503050406030204" pitchFamily="18" charset="0"/>
                              </a:rPr>
                              <m:t>5</m:t>
                            </m:r>
                          </m:e>
                          <m:sup>
                            <m:r>
                              <a:rPr lang="en-IN" i="0" dirty="0">
                                <a:latin typeface="Cambria Math" panose="02040503050406030204" pitchFamily="18" charset="0"/>
                              </a:rPr>
                              <m:t>45</m:t>
                            </m:r>
                          </m:sup>
                        </m:sSup>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sSup>
                          <m:sSupPr>
                            <m:ctrlPr>
                              <a:rPr lang="en-IN" i="1" dirty="0">
                                <a:latin typeface="Cambria Math" panose="02040503050406030204" pitchFamily="18" charset="0"/>
                              </a:rPr>
                            </m:ctrlPr>
                          </m:sSupPr>
                          <m:e>
                            <m:r>
                              <a:rPr lang="en-IN" b="0" i="0" dirty="0" smtClean="0">
                                <a:latin typeface="Cambria Math" panose="02040503050406030204" pitchFamily="18" charset="0"/>
                              </a:rPr>
                              <m:t>(</m:t>
                            </m:r>
                            <m:r>
                              <a:rPr lang="en-IN" dirty="0">
                                <a:latin typeface="Cambria Math" panose="02040503050406030204" pitchFamily="18" charset="0"/>
                              </a:rPr>
                              <m:t>9</m:t>
                            </m:r>
                            <m:r>
                              <a:rPr lang="en-IN" b="0" i="0" dirty="0" smtClean="0">
                                <a:latin typeface="Cambria Math" panose="02040503050406030204" pitchFamily="18" charset="0"/>
                              </a:rPr>
                              <m:t>5/4)</m:t>
                            </m:r>
                          </m:e>
                          <m:sup>
                            <m:r>
                              <a:rPr lang="en-IN" dirty="0">
                                <a:latin typeface="Cambria Math" panose="02040503050406030204" pitchFamily="18" charset="0"/>
                              </a:rPr>
                              <m:t>45</m:t>
                            </m:r>
                          </m:sup>
                        </m:sSup>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8</m:t>
                        </m:r>
                      </m:e>
                      <m:sup>
                        <m:sSup>
                          <m:sSupPr>
                            <m:ctrlPr>
                              <a:rPr lang="en-IN" i="1" dirty="0">
                                <a:latin typeface="Cambria Math" panose="02040503050406030204" pitchFamily="18" charset="0"/>
                              </a:rPr>
                            </m:ctrlPr>
                          </m:sSupPr>
                          <m:e>
                            <m:r>
                              <a:rPr lang="en-IN" b="0" i="0" dirty="0" smtClean="0">
                                <a:latin typeface="Cambria Math" panose="02040503050406030204" pitchFamily="18" charset="0"/>
                              </a:rPr>
                              <m:t>3</m:t>
                            </m:r>
                          </m:e>
                          <m:sup>
                            <m:r>
                              <a:rPr lang="en-IN" dirty="0">
                                <a:latin typeface="Cambria Math" panose="02040503050406030204" pitchFamily="18" charset="0"/>
                              </a:rPr>
                              <m:t>45</m:t>
                            </m:r>
                          </m:sup>
                        </m:sSup>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1" dirty="0" smtClean="0">
                            <a:latin typeface="Cambria Math" panose="02040503050406030204" pitchFamily="18" charset="0"/>
                          </a:rPr>
                          <m:t>45</m:t>
                        </m:r>
                      </m:sup>
                    </m:sSup>
                    <m:r>
                      <a:rPr lang="en-IN" i="1" dirty="0">
                        <a:latin typeface="Cambria Math" panose="02040503050406030204" pitchFamily="18" charset="0"/>
                      </a:rPr>
                      <m:t> </m:t>
                    </m:r>
                  </m:oMath>
                </a14:m>
                <a:endParaRPr lang="en-IN" dirty="0"/>
              </a:p>
              <a:p>
                <a:r>
                  <a:rPr lang="en-IN" dirty="0"/>
                  <a:t>Cyclicity of 2 = 4</a:t>
                </a:r>
              </a:p>
              <a:p>
                <a:r>
                  <a:rPr lang="en-IN" dirty="0"/>
                  <a:t>Last digit of</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i="1" dirty="0">
                            <a:latin typeface="Cambria Math" panose="02040503050406030204" pitchFamily="18" charset="0"/>
                          </a:rPr>
                          <m:t>45</m:t>
                        </m:r>
                      </m:sup>
                    </m:sSup>
                    <m:r>
                      <a:rPr lang="en-IN" i="1" dirty="0">
                        <a:latin typeface="Cambria Math" panose="02040503050406030204" pitchFamily="18" charset="0"/>
                      </a:rPr>
                      <m:t> </m:t>
                    </m:r>
                  </m:oMath>
                </a14:m>
                <a:r>
                  <a:rPr lang="en-IN" dirty="0"/>
                  <a:t> =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1" dirty="0" smtClean="0">
                            <a:latin typeface="Cambria Math" panose="02040503050406030204" pitchFamily="18" charset="0"/>
                          </a:rPr>
                          <m:t>(</m:t>
                        </m:r>
                        <m:r>
                          <a:rPr lang="en-IN" i="1" dirty="0">
                            <a:latin typeface="Cambria Math" panose="02040503050406030204" pitchFamily="18" charset="0"/>
                          </a:rPr>
                          <m:t>45</m:t>
                        </m:r>
                        <m:r>
                          <a:rPr lang="en-IN" b="0" i="1" dirty="0" smtClean="0">
                            <a:latin typeface="Cambria Math" panose="02040503050406030204" pitchFamily="18" charset="0"/>
                          </a:rPr>
                          <m:t>/4)</m:t>
                        </m:r>
                      </m:sup>
                    </m:sSup>
                    <m:r>
                      <a:rPr lang="en-IN" i="1" dirty="0">
                        <a:latin typeface="Cambria Math" panose="02040503050406030204" pitchFamily="18" charset="0"/>
                      </a:rPr>
                      <m:t> </m:t>
                    </m:r>
                  </m:oMath>
                </a14:m>
                <a:r>
                  <a:rPr lang="en-IN" dirty="0"/>
                  <a:t>= Last digit of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2</m:t>
                        </m:r>
                      </m:e>
                      <m:sup>
                        <m:r>
                          <a:rPr lang="en-IN" b="0" i="1" dirty="0" smtClean="0">
                            <a:latin typeface="Cambria Math" panose="02040503050406030204" pitchFamily="18" charset="0"/>
                          </a:rPr>
                          <m:t>1</m:t>
                        </m:r>
                      </m:sup>
                    </m:sSup>
                  </m:oMath>
                </a14:m>
                <a:r>
                  <a:rPr lang="en-IN" dirty="0"/>
                  <a:t> = 2</a:t>
                </a:r>
              </a:p>
              <a:p>
                <a:r>
                  <a:rPr lang="en-IN" dirty="0"/>
                  <a:t>Last digit is 2</a:t>
                </a:r>
              </a:p>
              <a:p>
                <a:endParaRPr lang="en-IN" dirty="0"/>
              </a:p>
              <a:p>
                <a:endParaRPr lang="en-IN" dirty="0"/>
              </a:p>
              <a:p>
                <a:endParaRPr lang="en-IN" dirty="0"/>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165E0C57-430E-4F1B-8CCC-EA8DF50E16C4}"/>
                  </a:ext>
                </a:extLst>
              </p:cNvPr>
              <p:cNvSpPr>
                <a:spLocks noGrp="1" noRot="1" noChangeAspect="1" noMove="1" noResize="1" noEditPoints="1" noAdjustHandles="1" noChangeArrowheads="1" noChangeShapeType="1" noTextEdit="1"/>
              </p:cNvSpPr>
              <p:nvPr>
                <p:ph idx="1"/>
              </p:nvPr>
            </p:nvSpPr>
            <p:spPr>
              <a:xfrm>
                <a:off x="179512" y="620688"/>
                <a:ext cx="8712968" cy="5962674"/>
              </a:xfrm>
              <a:blipFill>
                <a:blip r:embed="rId2"/>
                <a:stretch>
                  <a:fillRect l="-210"/>
                </a:stretch>
              </a:blipFill>
            </p:spPr>
            <p:txBody>
              <a:bodyPr/>
              <a:lstStyle/>
              <a:p>
                <a:r>
                  <a:rPr lang="en-IN">
                    <a:noFill/>
                  </a:rPr>
                  <a:t> </a:t>
                </a:r>
              </a:p>
            </p:txBody>
          </p:sp>
        </mc:Fallback>
      </mc:AlternateContent>
    </p:spTree>
    <p:extLst>
      <p:ext uri="{BB962C8B-B14F-4D97-AF65-F5344CB8AC3E}">
        <p14:creationId xmlns:p14="http://schemas.microsoft.com/office/powerpoint/2010/main" val="224005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274638"/>
            <a:ext cx="8229600" cy="634082"/>
          </a:xfrm>
        </p:spPr>
        <p:txBody>
          <a:bodyPr>
            <a:normAutofit fontScale="90000"/>
          </a:bodyPr>
          <a:lstStyle/>
          <a:p>
            <a:r>
              <a:rPr lang="en-IN" dirty="0"/>
              <a:t>Properties of remainder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1052736"/>
                <a:ext cx="8229600" cy="5101563"/>
              </a:xfrm>
            </p:spPr>
            <p:txBody>
              <a:bodyPr>
                <a:normAutofit fontScale="47500" lnSpcReduction="20000"/>
              </a:bodyPr>
              <a:lstStyle/>
              <a:p>
                <a:r>
                  <a:rPr lang="en-IN" dirty="0"/>
                  <a:t>If we need to find remainder when a mathematical expression is divided by a number A. Then there are 2 ways –</a:t>
                </a:r>
              </a:p>
              <a:p>
                <a:r>
                  <a:rPr lang="en-IN" dirty="0"/>
                  <a:t>1. We can solve the mathematical expression and then find the required remainder</a:t>
                </a:r>
              </a:p>
              <a:p>
                <a:r>
                  <a:rPr lang="en-IN" dirty="0"/>
                  <a:t>Example- What is the remainder if Y is divided by 7 where Y = (12×10 + 9)</a:t>
                </a:r>
              </a:p>
              <a:p>
                <a:r>
                  <a:rPr lang="en-IN" dirty="0"/>
                  <a:t>Solution: </a:t>
                </a:r>
                <a14:m>
                  <m:oMath xmlns:m="http://schemas.openxmlformats.org/officeDocument/2006/math">
                    <m:f>
                      <m:fPr>
                        <m:ctrlPr>
                          <a:rPr lang="en-IN" i="1" dirty="0" smtClean="0">
                            <a:latin typeface="Cambria Math" panose="02040503050406030204" pitchFamily="18" charset="0"/>
                          </a:rPr>
                        </m:ctrlPr>
                      </m:fPr>
                      <m:num>
                        <m:r>
                          <a:rPr lang="en-IN" i="1" dirty="0">
                            <a:latin typeface="Cambria Math" panose="02040503050406030204" pitchFamily="18" charset="0"/>
                          </a:rPr>
                          <m:t>𝑌</m:t>
                        </m:r>
                      </m:num>
                      <m:den>
                        <m:r>
                          <a:rPr lang="en-IN" i="0" dirty="0">
                            <a:latin typeface="Cambria Math" panose="02040503050406030204" pitchFamily="18" charset="0"/>
                          </a:rPr>
                          <m:t>7</m:t>
                        </m:r>
                      </m:den>
                    </m:f>
                    <m:r>
                      <a:rPr lang="en-IN" i="0" dirty="0">
                        <a:latin typeface="Cambria Math" panose="02040503050406030204" pitchFamily="18" charset="0"/>
                      </a:rPr>
                      <m:t>=</m:t>
                    </m:r>
                    <m:f>
                      <m:fPr>
                        <m:ctrlPr>
                          <a:rPr lang="en-IN" i="1" dirty="0">
                            <a:latin typeface="Cambria Math" panose="02040503050406030204" pitchFamily="18" charset="0"/>
                          </a:rPr>
                        </m:ctrlPr>
                      </m:fPr>
                      <m:num>
                        <m:d>
                          <m:dPr>
                            <m:ctrlPr>
                              <a:rPr lang="en-IN" i="1" dirty="0">
                                <a:latin typeface="Cambria Math" panose="02040503050406030204" pitchFamily="18" charset="0"/>
                              </a:rPr>
                            </m:ctrlPr>
                          </m:dPr>
                          <m:e>
                            <m:r>
                              <a:rPr lang="en-IN" i="0" dirty="0">
                                <a:latin typeface="Cambria Math" panose="02040503050406030204" pitchFamily="18" charset="0"/>
                              </a:rPr>
                              <m:t>12×10+9</m:t>
                            </m:r>
                          </m:e>
                        </m:d>
                      </m:num>
                      <m:den>
                        <m:r>
                          <a:rPr lang="en-IN" i="0" dirty="0">
                            <a:latin typeface="Cambria Math" panose="02040503050406030204" pitchFamily="18" charset="0"/>
                          </a:rPr>
                          <m:t>7</m:t>
                        </m:r>
                      </m:den>
                    </m:f>
                    <m:r>
                      <a:rPr lang="en-IN" i="0" dirty="0">
                        <a:latin typeface="Cambria Math" panose="02040503050406030204" pitchFamily="18" charset="0"/>
                      </a:rPr>
                      <m:t>=</m:t>
                    </m:r>
                    <m:f>
                      <m:fPr>
                        <m:ctrlPr>
                          <a:rPr lang="en-IN" i="1" dirty="0">
                            <a:latin typeface="Cambria Math" panose="02040503050406030204" pitchFamily="18" charset="0"/>
                          </a:rPr>
                        </m:ctrlPr>
                      </m:fPr>
                      <m:num>
                        <m:r>
                          <a:rPr lang="en-IN" i="0" dirty="0">
                            <a:latin typeface="Cambria Math" panose="02040503050406030204" pitchFamily="18" charset="0"/>
                          </a:rPr>
                          <m:t>120+</m:t>
                        </m:r>
                        <m:r>
                          <a:rPr lang="en-US" b="0" i="1" dirty="0" smtClean="0">
                            <a:latin typeface="Cambria Math" panose="02040503050406030204" pitchFamily="18" charset="0"/>
                          </a:rPr>
                          <m:t>9</m:t>
                        </m:r>
                      </m:num>
                      <m:den>
                        <m:r>
                          <a:rPr lang="en-IN" i="0" dirty="0">
                            <a:latin typeface="Cambria Math" panose="02040503050406030204" pitchFamily="18" charset="0"/>
                          </a:rPr>
                          <m:t>7</m:t>
                        </m:r>
                      </m:den>
                    </m:f>
                    <m:r>
                      <a:rPr lang="en-IN" i="0" dirty="0">
                        <a:latin typeface="Cambria Math" panose="02040503050406030204" pitchFamily="18" charset="0"/>
                      </a:rPr>
                      <m:t>=</m:t>
                    </m:r>
                    <m:f>
                      <m:fPr>
                        <m:ctrlPr>
                          <a:rPr lang="en-IN" i="1" dirty="0">
                            <a:latin typeface="Cambria Math" panose="02040503050406030204" pitchFamily="18" charset="0"/>
                          </a:rPr>
                        </m:ctrlPr>
                      </m:fPr>
                      <m:num>
                        <m:r>
                          <a:rPr lang="en-IN" i="0" dirty="0">
                            <a:latin typeface="Cambria Math" panose="02040503050406030204" pitchFamily="18" charset="0"/>
                          </a:rPr>
                          <m:t>129</m:t>
                        </m:r>
                      </m:num>
                      <m:den>
                        <m:r>
                          <a:rPr lang="en-IN" i="0" dirty="0">
                            <a:latin typeface="Cambria Math" panose="02040503050406030204" pitchFamily="18" charset="0"/>
                          </a:rPr>
                          <m:t>7</m:t>
                        </m:r>
                      </m:den>
                    </m:f>
                    <m:r>
                      <a:rPr lang="en-IN" i="0" dirty="0">
                        <a:latin typeface="Cambria Math" panose="02040503050406030204" pitchFamily="18" charset="0"/>
                      </a:rPr>
                      <m:t>=</m:t>
                    </m:r>
                    <m:f>
                      <m:fPr>
                        <m:ctrlPr>
                          <a:rPr lang="en-IN" i="1" dirty="0">
                            <a:latin typeface="Cambria Math" panose="02040503050406030204" pitchFamily="18" charset="0"/>
                          </a:rPr>
                        </m:ctrlPr>
                      </m:fPr>
                      <m:num>
                        <m:r>
                          <a:rPr lang="en-IN" i="0" dirty="0">
                            <a:latin typeface="Cambria Math" panose="02040503050406030204" pitchFamily="18" charset="0"/>
                          </a:rPr>
                          <m:t>3</m:t>
                        </m:r>
                      </m:num>
                      <m:den>
                        <m:r>
                          <a:rPr lang="en-IN" i="0" dirty="0">
                            <a:latin typeface="Cambria Math" panose="02040503050406030204" pitchFamily="18" charset="0"/>
                          </a:rPr>
                          <m:t>7</m:t>
                        </m:r>
                      </m:den>
                    </m:f>
                  </m:oMath>
                </a14:m>
                <a:endParaRPr lang="en-IN" dirty="0"/>
              </a:p>
              <a:p>
                <a:r>
                  <a:rPr lang="en-IN" dirty="0"/>
                  <a:t>Remainder = 3</a:t>
                </a:r>
              </a:p>
              <a:p>
                <a:endParaRPr lang="en-IN" dirty="0"/>
              </a:p>
              <a:p>
                <a:r>
                  <a:rPr lang="en-IN" dirty="0"/>
                  <a:t>2. We can use properties of remainder</a:t>
                </a:r>
              </a:p>
              <a:p>
                <a:endParaRPr lang="en-IN" dirty="0"/>
              </a:p>
              <a:p>
                <a:r>
                  <a:rPr lang="en-IN" dirty="0"/>
                  <a:t>Normally if expression is easy to solve we can use 1</a:t>
                </a:r>
                <a:r>
                  <a:rPr lang="en-IN" baseline="30000" dirty="0"/>
                  <a:t>st</a:t>
                </a:r>
                <a:r>
                  <a:rPr lang="en-IN" dirty="0"/>
                  <a:t> approach. But, when solving the expression is tedious or cumbersome, we need properties of remainder to find the remainder</a:t>
                </a:r>
              </a:p>
              <a:p>
                <a:r>
                  <a:rPr lang="en-IN" dirty="0"/>
                  <a:t>Example- What is the remainder if Y is divided by 7 where Y = (12×10× 11+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8</m:t>
                        </m:r>
                      </m:e>
                      <m:sup>
                        <m:r>
                          <a:rPr lang="en-IN" i="0" dirty="0">
                            <a:latin typeface="Cambria Math" panose="02040503050406030204" pitchFamily="18" charset="0"/>
                          </a:rPr>
                          <m:t>6</m:t>
                        </m:r>
                      </m:sup>
                    </m:sSup>
                  </m:oMath>
                </a14:m>
                <a:r>
                  <a:rPr lang="en-IN" dirty="0"/>
                  <a:t> – 158)</a:t>
                </a:r>
              </a:p>
              <a:p>
                <a:r>
                  <a:rPr lang="en-IN" dirty="0"/>
                  <a:t>It is very obvious that the 1</a:t>
                </a:r>
                <a:r>
                  <a:rPr lang="en-IN" baseline="30000" dirty="0"/>
                  <a:t>st</a:t>
                </a:r>
                <a:r>
                  <a:rPr lang="en-IN" dirty="0"/>
                  <a:t> approach wont work well in this case(i.e. solving the expression is not easy in this case).  So, we need to use properties of remainder to solve this problem and other similar type of problems</a:t>
                </a:r>
              </a:p>
              <a:p>
                <a:endParaRPr lang="en-IN" dirty="0"/>
              </a:p>
              <a:p>
                <a:endParaRPr lang="en-IN" dirty="0"/>
              </a:p>
              <a:p>
                <a:endParaRPr lang="en-IN" dirty="0"/>
              </a:p>
              <a:p>
                <a:pPr marL="0" indent="0">
                  <a:buNone/>
                </a:pPr>
                <a:r>
                  <a:rPr lang="en-IN" dirty="0"/>
                  <a:t>         </a:t>
                </a:r>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457200" y="1052736"/>
                <a:ext cx="8229600" cy="5101563"/>
              </a:xfrm>
              <a:blipFill>
                <a:blip r:embed="rId2"/>
                <a:stretch>
                  <a:fillRect l="-222" t="-1075" r="-593"/>
                </a:stretch>
              </a:blipFill>
            </p:spPr>
            <p:txBody>
              <a:bodyPr/>
              <a:lstStyle/>
              <a:p>
                <a:r>
                  <a:rPr lang="en-IN">
                    <a:noFill/>
                  </a:rPr>
                  <a:t> </a:t>
                </a:r>
              </a:p>
            </p:txBody>
          </p:sp>
        </mc:Fallback>
      </mc:AlternateContent>
    </p:spTree>
    <p:extLst>
      <p:ext uri="{BB962C8B-B14F-4D97-AF65-F5344CB8AC3E}">
        <p14:creationId xmlns:p14="http://schemas.microsoft.com/office/powerpoint/2010/main" val="406008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C92-06AB-4801-B43B-5C4A5A63FB80}"/>
              </a:ext>
            </a:extLst>
          </p:cNvPr>
          <p:cNvSpPr>
            <a:spLocks noGrp="1"/>
          </p:cNvSpPr>
          <p:nvPr>
            <p:ph type="title"/>
          </p:nvPr>
        </p:nvSpPr>
        <p:spPr/>
        <p:txBody>
          <a:bodyPr/>
          <a:lstStyle/>
          <a:p>
            <a:r>
              <a:rPr lang="en-IN" dirty="0"/>
              <a:t>Property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63D78-3674-4010-8EBB-BAD67C418B13}"/>
                  </a:ext>
                </a:extLst>
              </p:cNvPr>
              <p:cNvSpPr>
                <a:spLocks noGrp="1"/>
              </p:cNvSpPr>
              <p:nvPr>
                <p:ph idx="1"/>
              </p:nvPr>
            </p:nvSpPr>
            <p:spPr/>
            <p:txBody>
              <a:bodyPr>
                <a:normAutofit/>
              </a:bodyPr>
              <a:lstStyle/>
              <a:p>
                <a:r>
                  <a:rPr lang="en-IN" sz="2000" dirty="0"/>
                  <a:t>Property 1- To find the remainder when a mathematical expression is divided by a number, we can find the individual remainders for the numbers involved in the given expression and then solve the same mathematical expression for the remainders instead of actual numbers</a:t>
                </a:r>
              </a:p>
              <a:p>
                <a:r>
                  <a:rPr lang="en-IN" sz="2000" dirty="0"/>
                  <a:t>Example- What is the remainder if Y is divided by 7 where Y = (12×10× 11+ </a:t>
                </a:r>
                <a14:m>
                  <m:oMath xmlns:m="http://schemas.openxmlformats.org/officeDocument/2006/math">
                    <m:sSup>
                      <m:sSupPr>
                        <m:ctrlPr>
                          <a:rPr lang="en-IN" sz="2000" i="1" dirty="0" smtClean="0">
                            <a:latin typeface="Cambria Math" panose="02040503050406030204" pitchFamily="18" charset="0"/>
                          </a:rPr>
                        </m:ctrlPr>
                      </m:sSupPr>
                      <m:e>
                        <m:r>
                          <a:rPr lang="en-IN" sz="2000" dirty="0">
                            <a:latin typeface="Cambria Math" panose="02040503050406030204" pitchFamily="18" charset="0"/>
                          </a:rPr>
                          <m:t>8</m:t>
                        </m:r>
                      </m:e>
                      <m:sup>
                        <m:r>
                          <a:rPr lang="en-IN" sz="2000" i="0" dirty="0">
                            <a:latin typeface="Cambria Math" panose="02040503050406030204" pitchFamily="18" charset="0"/>
                          </a:rPr>
                          <m:t>6</m:t>
                        </m:r>
                      </m:sup>
                    </m:sSup>
                  </m:oMath>
                </a14:m>
                <a:r>
                  <a:rPr lang="en-IN" sz="2000" dirty="0"/>
                  <a:t> – 158)</a:t>
                </a:r>
              </a:p>
              <a:p>
                <a:r>
                  <a:rPr lang="en-IN" sz="2000" dirty="0"/>
                  <a:t>Solution (using property 1): </a:t>
                </a:r>
              </a:p>
              <a:p>
                <a:r>
                  <a:rPr lang="en-IN" sz="2000" dirty="0"/>
                  <a:t>Y/7 = (12×10× 11+ </a:t>
                </a:r>
                <a14:m>
                  <m:oMath xmlns:m="http://schemas.openxmlformats.org/officeDocument/2006/math">
                    <m:sSup>
                      <m:sSupPr>
                        <m:ctrlPr>
                          <a:rPr lang="en-IN" sz="2000" i="1" dirty="0" smtClean="0">
                            <a:latin typeface="Cambria Math" panose="02040503050406030204" pitchFamily="18" charset="0"/>
                          </a:rPr>
                        </m:ctrlPr>
                      </m:sSupPr>
                      <m:e>
                        <m:r>
                          <a:rPr lang="en-IN" sz="2000" dirty="0">
                            <a:latin typeface="Cambria Math" panose="02040503050406030204" pitchFamily="18" charset="0"/>
                          </a:rPr>
                          <m:t>8</m:t>
                        </m:r>
                      </m:e>
                      <m:sup>
                        <m:r>
                          <a:rPr lang="en-IN" sz="2000" i="0" dirty="0">
                            <a:latin typeface="Cambria Math" panose="02040503050406030204" pitchFamily="18" charset="0"/>
                          </a:rPr>
                          <m:t>6</m:t>
                        </m:r>
                      </m:sup>
                    </m:sSup>
                  </m:oMath>
                </a14:m>
                <a:r>
                  <a:rPr lang="en-IN" sz="2000" dirty="0"/>
                  <a:t> – 158)/7 =</a:t>
                </a:r>
              </a:p>
            </p:txBody>
          </p:sp>
        </mc:Choice>
        <mc:Fallback xmlns="">
          <p:sp>
            <p:nvSpPr>
              <p:cNvPr id="3" name="Content Placeholder 2">
                <a:extLst>
                  <a:ext uri="{FF2B5EF4-FFF2-40B4-BE49-F238E27FC236}">
                    <a16:creationId xmlns:a16="http://schemas.microsoft.com/office/drawing/2014/main" id="{E0C63D78-3674-4010-8EBB-BAD67C418B13}"/>
                  </a:ext>
                </a:extLst>
              </p:cNvPr>
              <p:cNvSpPr>
                <a:spLocks noGrp="1" noRot="1" noChangeAspect="1" noMove="1" noResize="1" noEditPoints="1" noAdjustHandles="1" noChangeArrowheads="1" noChangeShapeType="1" noTextEdit="1"/>
              </p:cNvSpPr>
              <p:nvPr>
                <p:ph idx="1"/>
              </p:nvPr>
            </p:nvSpPr>
            <p:spPr>
              <a:blipFill>
                <a:blip r:embed="rId2"/>
                <a:stretch>
                  <a:fillRect l="-667" t="-809" r="-667"/>
                </a:stretch>
              </a:blipFill>
            </p:spPr>
            <p:txBody>
              <a:bodyPr/>
              <a:lstStyle/>
              <a:p>
                <a:r>
                  <a:rPr lang="en-IN">
                    <a:noFill/>
                  </a:rPr>
                  <a:t> </a:t>
                </a:r>
              </a:p>
            </p:txBody>
          </p:sp>
        </mc:Fallback>
      </mc:AlternateContent>
    </p:spTree>
    <p:extLst>
      <p:ext uri="{BB962C8B-B14F-4D97-AF65-F5344CB8AC3E}">
        <p14:creationId xmlns:p14="http://schemas.microsoft.com/office/powerpoint/2010/main" val="3577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C92-06AB-4801-B43B-5C4A5A63FB80}"/>
              </a:ext>
            </a:extLst>
          </p:cNvPr>
          <p:cNvSpPr>
            <a:spLocks noGrp="1"/>
          </p:cNvSpPr>
          <p:nvPr>
            <p:ph type="title"/>
          </p:nvPr>
        </p:nvSpPr>
        <p:spPr/>
        <p:txBody>
          <a:bodyPr/>
          <a:lstStyle/>
          <a:p>
            <a:r>
              <a:rPr lang="en-IN" dirty="0"/>
              <a:t>Property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63D78-3674-4010-8EBB-BAD67C418B13}"/>
                  </a:ext>
                </a:extLst>
              </p:cNvPr>
              <p:cNvSpPr>
                <a:spLocks noGrp="1"/>
              </p:cNvSpPr>
              <p:nvPr>
                <p:ph idx="1"/>
              </p:nvPr>
            </p:nvSpPr>
            <p:spPr/>
            <p:txBody>
              <a:bodyPr>
                <a:normAutofit/>
              </a:bodyPr>
              <a:lstStyle/>
              <a:p>
                <a:r>
                  <a:rPr lang="en-IN" sz="2000" dirty="0"/>
                  <a:t>Property 1- To find the remainder when a mathematical expression is divided by a number, we can find the individual remainders for the numbers involved in the given expression and then solve the same mathematical expression for the remainders instead of actual numbers</a:t>
                </a:r>
              </a:p>
              <a:p>
                <a:r>
                  <a:rPr lang="en-IN" sz="2000" dirty="0"/>
                  <a:t>Example- What is the remainder if Y is divided by 7 where Y = (12×10× 11+ </a:t>
                </a:r>
                <a14:m>
                  <m:oMath xmlns:m="http://schemas.openxmlformats.org/officeDocument/2006/math">
                    <m:sSup>
                      <m:sSupPr>
                        <m:ctrlPr>
                          <a:rPr lang="en-IN" sz="2000" i="1" dirty="0" smtClean="0">
                            <a:latin typeface="Cambria Math" panose="02040503050406030204" pitchFamily="18" charset="0"/>
                          </a:rPr>
                        </m:ctrlPr>
                      </m:sSupPr>
                      <m:e>
                        <m:r>
                          <a:rPr lang="en-IN" sz="2000" dirty="0">
                            <a:latin typeface="Cambria Math" panose="02040503050406030204" pitchFamily="18" charset="0"/>
                          </a:rPr>
                          <m:t>8</m:t>
                        </m:r>
                      </m:e>
                      <m:sup>
                        <m:r>
                          <a:rPr lang="en-IN" sz="2000" i="0" dirty="0">
                            <a:latin typeface="Cambria Math" panose="02040503050406030204" pitchFamily="18" charset="0"/>
                          </a:rPr>
                          <m:t>6</m:t>
                        </m:r>
                      </m:sup>
                    </m:sSup>
                  </m:oMath>
                </a14:m>
                <a:r>
                  <a:rPr lang="en-IN" sz="2000" dirty="0"/>
                  <a:t> – 158)</a:t>
                </a:r>
              </a:p>
              <a:p>
                <a:r>
                  <a:rPr lang="en-IN" sz="2000" dirty="0"/>
                  <a:t>Solution (using property 1): </a:t>
                </a:r>
              </a:p>
              <a:p>
                <a:r>
                  <a:rPr lang="en-IN" sz="2000" dirty="0"/>
                  <a:t>Y/7 = (12×10× 11+ </a:t>
                </a:r>
                <a14:m>
                  <m:oMath xmlns:m="http://schemas.openxmlformats.org/officeDocument/2006/math">
                    <m:sSup>
                      <m:sSupPr>
                        <m:ctrlPr>
                          <a:rPr lang="en-IN" sz="2000" i="1" dirty="0" smtClean="0">
                            <a:latin typeface="Cambria Math" panose="02040503050406030204" pitchFamily="18" charset="0"/>
                          </a:rPr>
                        </m:ctrlPr>
                      </m:sSupPr>
                      <m:e>
                        <m:r>
                          <a:rPr lang="en-IN" sz="2000" dirty="0">
                            <a:latin typeface="Cambria Math" panose="02040503050406030204" pitchFamily="18" charset="0"/>
                          </a:rPr>
                          <m:t>8</m:t>
                        </m:r>
                      </m:e>
                      <m:sup>
                        <m:r>
                          <a:rPr lang="en-IN" sz="2000" i="0" dirty="0">
                            <a:latin typeface="Cambria Math" panose="02040503050406030204" pitchFamily="18" charset="0"/>
                          </a:rPr>
                          <m:t>6</m:t>
                        </m:r>
                      </m:sup>
                    </m:sSup>
                  </m:oMath>
                </a14:m>
                <a:r>
                  <a:rPr lang="en-IN" sz="2000" dirty="0"/>
                  <a:t> – 158)/7 = [(12/7)×(10/7) × (11/7) + </a:t>
                </a:r>
                <a14:m>
                  <m:oMath xmlns:m="http://schemas.openxmlformats.org/officeDocument/2006/math">
                    <m:f>
                      <m:fPr>
                        <m:ctrlPr>
                          <a:rPr lang="en-IN" sz="2000" i="1" dirty="0" smtClean="0">
                            <a:latin typeface="Cambria Math" panose="02040503050406030204" pitchFamily="18" charset="0"/>
                          </a:rPr>
                        </m:ctrlPr>
                      </m:fPr>
                      <m:num>
                        <m:d>
                          <m:dPr>
                            <m:ctrlPr>
                              <a:rPr lang="en-IN" sz="2000" i="1" dirty="0">
                                <a:latin typeface="Cambria Math" panose="02040503050406030204" pitchFamily="18" charset="0"/>
                              </a:rPr>
                            </m:ctrlPr>
                          </m:dPr>
                          <m:e>
                            <m:sSup>
                              <m:sSupPr>
                                <m:ctrlPr>
                                  <a:rPr lang="en-IN" sz="2000" i="1" dirty="0">
                                    <a:latin typeface="Cambria Math" panose="02040503050406030204" pitchFamily="18" charset="0"/>
                                  </a:rPr>
                                </m:ctrlPr>
                              </m:sSupPr>
                              <m:e>
                                <m:r>
                                  <a:rPr lang="en-IN" sz="2000" dirty="0">
                                    <a:latin typeface="Cambria Math" panose="02040503050406030204" pitchFamily="18" charset="0"/>
                                  </a:rPr>
                                  <m:t>8</m:t>
                                </m:r>
                              </m:e>
                              <m:sup>
                                <m:r>
                                  <a:rPr lang="en-IN" sz="2000" b="0" i="0" dirty="0" smtClean="0">
                                    <a:latin typeface="Cambria Math" panose="02040503050406030204" pitchFamily="18" charset="0"/>
                                  </a:rPr>
                                  <m:t>6</m:t>
                                </m:r>
                              </m:sup>
                            </m:sSup>
                          </m:e>
                        </m:d>
                      </m:num>
                      <m:den>
                        <m:r>
                          <a:rPr lang="en-IN" sz="2000" i="0" dirty="0">
                            <a:latin typeface="Cambria Math" panose="02040503050406030204" pitchFamily="18" charset="0"/>
                          </a:rPr>
                          <m:t>7</m:t>
                        </m:r>
                      </m:den>
                    </m:f>
                  </m:oMath>
                </a14:m>
                <a:r>
                  <a:rPr lang="en-IN" sz="2000" dirty="0"/>
                  <a:t>– 158/7)]/7 = (5×3×4 + </a:t>
                </a:r>
                <a14:m>
                  <m:oMath xmlns:m="http://schemas.openxmlformats.org/officeDocument/2006/math">
                    <m:sSup>
                      <m:sSupPr>
                        <m:ctrlPr>
                          <a:rPr lang="en-IN" sz="2000" i="1" dirty="0">
                            <a:latin typeface="Cambria Math" panose="02040503050406030204" pitchFamily="18" charset="0"/>
                          </a:rPr>
                        </m:ctrlPr>
                      </m:sSupPr>
                      <m:e>
                        <m:r>
                          <a:rPr lang="en-IN" sz="2000" b="0" i="0" dirty="0" smtClean="0">
                            <a:latin typeface="Cambria Math" panose="02040503050406030204" pitchFamily="18" charset="0"/>
                          </a:rPr>
                          <m:t>1</m:t>
                        </m:r>
                      </m:e>
                      <m:sup>
                        <m:r>
                          <a:rPr lang="en-IN" sz="2000" dirty="0">
                            <a:latin typeface="Cambria Math" panose="02040503050406030204" pitchFamily="18" charset="0"/>
                          </a:rPr>
                          <m:t>6</m:t>
                        </m:r>
                      </m:sup>
                    </m:sSup>
                  </m:oMath>
                </a14:m>
                <a:r>
                  <a:rPr lang="en-IN" sz="2000" dirty="0"/>
                  <a:t> – 4)/7</a:t>
                </a:r>
              </a:p>
              <a:p>
                <a:r>
                  <a:rPr lang="en-IN" sz="2000" dirty="0"/>
                  <a:t>(next step after property 2 )</a:t>
                </a:r>
              </a:p>
              <a:p>
                <a:endParaRPr lang="en-IN" dirty="0"/>
              </a:p>
            </p:txBody>
          </p:sp>
        </mc:Choice>
        <mc:Fallback xmlns="">
          <p:sp>
            <p:nvSpPr>
              <p:cNvPr id="3" name="Content Placeholder 2">
                <a:extLst>
                  <a:ext uri="{FF2B5EF4-FFF2-40B4-BE49-F238E27FC236}">
                    <a16:creationId xmlns:a16="http://schemas.microsoft.com/office/drawing/2014/main" id="{E0C63D78-3674-4010-8EBB-BAD67C418B13}"/>
                  </a:ext>
                </a:extLst>
              </p:cNvPr>
              <p:cNvSpPr>
                <a:spLocks noGrp="1" noRot="1" noChangeAspect="1" noMove="1" noResize="1" noEditPoints="1" noAdjustHandles="1" noChangeArrowheads="1" noChangeShapeType="1" noTextEdit="1"/>
              </p:cNvSpPr>
              <p:nvPr>
                <p:ph idx="1"/>
              </p:nvPr>
            </p:nvSpPr>
            <p:spPr>
              <a:blipFill>
                <a:blip r:embed="rId2"/>
                <a:stretch>
                  <a:fillRect l="-667" t="-809" r="-1333"/>
                </a:stretch>
              </a:blipFill>
            </p:spPr>
            <p:txBody>
              <a:bodyPr/>
              <a:lstStyle/>
              <a:p>
                <a:r>
                  <a:rPr lang="en-IN">
                    <a:noFill/>
                  </a:rPr>
                  <a:t> </a:t>
                </a:r>
              </a:p>
            </p:txBody>
          </p:sp>
        </mc:Fallback>
      </mc:AlternateContent>
    </p:spTree>
    <p:extLst>
      <p:ext uri="{BB962C8B-B14F-4D97-AF65-F5344CB8AC3E}">
        <p14:creationId xmlns:p14="http://schemas.microsoft.com/office/powerpoint/2010/main" val="192958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C92-06AB-4801-B43B-5C4A5A63FB80}"/>
              </a:ext>
            </a:extLst>
          </p:cNvPr>
          <p:cNvSpPr>
            <a:spLocks noGrp="1"/>
          </p:cNvSpPr>
          <p:nvPr>
            <p:ph type="title"/>
          </p:nvPr>
        </p:nvSpPr>
        <p:spPr/>
        <p:txBody>
          <a:bodyPr/>
          <a:lstStyle/>
          <a:p>
            <a:r>
              <a:rPr lang="en-IN" dirty="0"/>
              <a:t>Property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63D78-3674-4010-8EBB-BAD67C418B13}"/>
                  </a:ext>
                </a:extLst>
              </p:cNvPr>
              <p:cNvSpPr>
                <a:spLocks noGrp="1"/>
              </p:cNvSpPr>
              <p:nvPr>
                <p:ph idx="1"/>
              </p:nvPr>
            </p:nvSpPr>
            <p:spPr/>
            <p:txBody>
              <a:bodyPr>
                <a:normAutofit/>
              </a:bodyPr>
              <a:lstStyle/>
              <a:p>
                <a:r>
                  <a:rPr lang="en-IN" dirty="0"/>
                  <a:t>Property 2- if we obtain any number greater than divisor in the intermediate steps, we can divide that number by divisor to simplify the calculation</a:t>
                </a:r>
              </a:p>
              <a:p>
                <a:r>
                  <a:rPr lang="en-IN" dirty="0"/>
                  <a:t>Example- What is the remainder if Y is divided by 7 where Y = (12×10× 11+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8</m:t>
                        </m:r>
                      </m:e>
                      <m:sup>
                        <m:r>
                          <a:rPr lang="en-IN" i="0" dirty="0">
                            <a:latin typeface="Cambria Math" panose="02040503050406030204" pitchFamily="18" charset="0"/>
                          </a:rPr>
                          <m:t>6</m:t>
                        </m:r>
                      </m:sup>
                    </m:sSup>
                  </m:oMath>
                </a14:m>
                <a:r>
                  <a:rPr lang="en-IN" dirty="0"/>
                  <a:t> – 158)</a:t>
                </a:r>
              </a:p>
              <a:p>
                <a:r>
                  <a:rPr lang="en-IN" dirty="0"/>
                  <a:t>Solution (using property 1) we got </a:t>
                </a:r>
              </a:p>
              <a:p>
                <a:r>
                  <a:rPr lang="en-IN" dirty="0"/>
                  <a:t>Y/7 = (5×3×4 +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1</m:t>
                        </m:r>
                      </m:e>
                      <m:sup>
                        <m:r>
                          <a:rPr lang="en-IN" i="0" dirty="0">
                            <a:latin typeface="Cambria Math" panose="02040503050406030204" pitchFamily="18" charset="0"/>
                          </a:rPr>
                          <m:t>6</m:t>
                        </m:r>
                      </m:sup>
                    </m:sSup>
                  </m:oMath>
                </a14:m>
                <a:r>
                  <a:rPr lang="en-IN" dirty="0"/>
                  <a:t> – 4)/7 =</a:t>
                </a:r>
              </a:p>
              <a:p>
                <a:endParaRPr lang="en-IN" dirty="0"/>
              </a:p>
            </p:txBody>
          </p:sp>
        </mc:Choice>
        <mc:Fallback xmlns="">
          <p:sp>
            <p:nvSpPr>
              <p:cNvPr id="3" name="Content Placeholder 2">
                <a:extLst>
                  <a:ext uri="{FF2B5EF4-FFF2-40B4-BE49-F238E27FC236}">
                    <a16:creationId xmlns:a16="http://schemas.microsoft.com/office/drawing/2014/main" id="{E0C63D78-3674-4010-8EBB-BAD67C418B13}"/>
                  </a:ext>
                </a:extLst>
              </p:cNvPr>
              <p:cNvSpPr>
                <a:spLocks noGrp="1" noRot="1" noChangeAspect="1" noMove="1" noResize="1" noEditPoints="1" noAdjustHandles="1" noChangeArrowheads="1" noChangeShapeType="1" noTextEdit="1"/>
              </p:cNvSpPr>
              <p:nvPr>
                <p:ph idx="1"/>
              </p:nvPr>
            </p:nvSpPr>
            <p:spPr>
              <a:blipFill>
                <a:blip r:embed="rId2"/>
                <a:stretch>
                  <a:fillRect l="-1704" t="-1752" r="-1407"/>
                </a:stretch>
              </a:blipFill>
            </p:spPr>
            <p:txBody>
              <a:bodyPr/>
              <a:lstStyle/>
              <a:p>
                <a:r>
                  <a:rPr lang="en-IN">
                    <a:noFill/>
                  </a:rPr>
                  <a:t> </a:t>
                </a:r>
              </a:p>
            </p:txBody>
          </p:sp>
        </mc:Fallback>
      </mc:AlternateContent>
    </p:spTree>
    <p:extLst>
      <p:ext uri="{BB962C8B-B14F-4D97-AF65-F5344CB8AC3E}">
        <p14:creationId xmlns:p14="http://schemas.microsoft.com/office/powerpoint/2010/main" val="179993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C92-06AB-4801-B43B-5C4A5A63FB80}"/>
              </a:ext>
            </a:extLst>
          </p:cNvPr>
          <p:cNvSpPr>
            <a:spLocks noGrp="1"/>
          </p:cNvSpPr>
          <p:nvPr>
            <p:ph type="title"/>
          </p:nvPr>
        </p:nvSpPr>
        <p:spPr/>
        <p:txBody>
          <a:bodyPr/>
          <a:lstStyle/>
          <a:p>
            <a:r>
              <a:rPr lang="en-IN" dirty="0"/>
              <a:t>Property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63D78-3674-4010-8EBB-BAD67C418B13}"/>
                  </a:ext>
                </a:extLst>
              </p:cNvPr>
              <p:cNvSpPr>
                <a:spLocks noGrp="1"/>
              </p:cNvSpPr>
              <p:nvPr>
                <p:ph idx="1"/>
              </p:nvPr>
            </p:nvSpPr>
            <p:spPr/>
            <p:txBody>
              <a:bodyPr>
                <a:normAutofit fontScale="92500" lnSpcReduction="10000"/>
              </a:bodyPr>
              <a:lstStyle/>
              <a:p>
                <a:r>
                  <a:rPr lang="en-IN" dirty="0"/>
                  <a:t>Property 2- if we obtain any number greater than divisor in the intermediate steps, we can divide that number by divisor to simplify the calculation</a:t>
                </a:r>
              </a:p>
              <a:p>
                <a:r>
                  <a:rPr lang="en-IN" dirty="0"/>
                  <a:t>Example- What is the remainder if Y is divided by 7 where Y = (12×10× 11+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8</m:t>
                        </m:r>
                      </m:e>
                      <m:sup>
                        <m:r>
                          <a:rPr lang="en-IN" i="0" dirty="0">
                            <a:latin typeface="Cambria Math" panose="02040503050406030204" pitchFamily="18" charset="0"/>
                          </a:rPr>
                          <m:t>6</m:t>
                        </m:r>
                      </m:sup>
                    </m:sSup>
                  </m:oMath>
                </a14:m>
                <a:r>
                  <a:rPr lang="en-IN" dirty="0"/>
                  <a:t> – 158)</a:t>
                </a:r>
              </a:p>
              <a:p>
                <a:r>
                  <a:rPr lang="en-IN" dirty="0"/>
                  <a:t>Solution (using property 1) we got </a:t>
                </a:r>
              </a:p>
              <a:p>
                <a:r>
                  <a:rPr lang="en-IN" dirty="0"/>
                  <a:t>Y/7 = (5×3×4 + </a:t>
                </a:r>
                <a14:m>
                  <m:oMath xmlns:m="http://schemas.openxmlformats.org/officeDocument/2006/math">
                    <m:sSup>
                      <m:sSupPr>
                        <m:ctrlPr>
                          <a:rPr lang="en-IN" i="1" dirty="0" smtClean="0">
                            <a:latin typeface="Cambria Math" panose="02040503050406030204" pitchFamily="18" charset="0"/>
                          </a:rPr>
                        </m:ctrlPr>
                      </m:sSupPr>
                      <m:e>
                        <m:r>
                          <a:rPr lang="en-IN" b="0" i="0" dirty="0" smtClean="0">
                            <a:latin typeface="Cambria Math" panose="02040503050406030204" pitchFamily="18" charset="0"/>
                          </a:rPr>
                          <m:t>1</m:t>
                        </m:r>
                      </m:e>
                      <m:sup>
                        <m:r>
                          <a:rPr lang="en-IN" i="0" dirty="0">
                            <a:latin typeface="Cambria Math" panose="02040503050406030204" pitchFamily="18" charset="0"/>
                          </a:rPr>
                          <m:t>6</m:t>
                        </m:r>
                      </m:sup>
                    </m:sSup>
                  </m:oMath>
                </a14:m>
                <a:r>
                  <a:rPr lang="en-IN" dirty="0"/>
                  <a:t> – 4)/7 = (5×3×4 +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1</m:t>
                        </m:r>
                      </m:e>
                      <m:sup>
                        <m:r>
                          <a:rPr lang="en-IN" dirty="0">
                            <a:latin typeface="Cambria Math" panose="02040503050406030204" pitchFamily="18" charset="0"/>
                          </a:rPr>
                          <m:t>6</m:t>
                        </m:r>
                      </m:sup>
                    </m:sSup>
                  </m:oMath>
                </a14:m>
                <a:r>
                  <a:rPr lang="en-IN" dirty="0"/>
                  <a:t> – 4)/7 = (1×4 + </a:t>
                </a:r>
                <a14:m>
                  <m:oMath xmlns:m="http://schemas.openxmlformats.org/officeDocument/2006/math">
                    <m:sSup>
                      <m:sSupPr>
                        <m:ctrlPr>
                          <a:rPr lang="en-IN" i="1" dirty="0">
                            <a:latin typeface="Cambria Math" panose="02040503050406030204" pitchFamily="18" charset="0"/>
                          </a:rPr>
                        </m:ctrlPr>
                      </m:sSupPr>
                      <m:e>
                        <m:r>
                          <a:rPr lang="en-IN" dirty="0">
                            <a:latin typeface="Cambria Math" panose="02040503050406030204" pitchFamily="18" charset="0"/>
                          </a:rPr>
                          <m:t>1</m:t>
                        </m:r>
                      </m:e>
                      <m:sup>
                        <m:r>
                          <a:rPr lang="en-IN" dirty="0">
                            <a:latin typeface="Cambria Math" panose="02040503050406030204" pitchFamily="18" charset="0"/>
                          </a:rPr>
                          <m:t>6</m:t>
                        </m:r>
                      </m:sup>
                    </m:sSup>
                  </m:oMath>
                </a14:m>
                <a:r>
                  <a:rPr lang="en-IN" dirty="0"/>
                  <a:t> – 4)/7 = (4 + 1 – 4)/7 = 1/7</a:t>
                </a:r>
              </a:p>
              <a:p>
                <a:r>
                  <a:rPr lang="en-IN" dirty="0"/>
                  <a:t>Hence required remainder is 1</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E0C63D78-3674-4010-8EBB-BAD67C418B13}"/>
                  </a:ext>
                </a:extLst>
              </p:cNvPr>
              <p:cNvSpPr>
                <a:spLocks noGrp="1" noRot="1" noChangeAspect="1" noMove="1" noResize="1" noEditPoints="1" noAdjustHandles="1" noChangeArrowheads="1" noChangeShapeType="1" noTextEdit="1"/>
              </p:cNvSpPr>
              <p:nvPr>
                <p:ph idx="1"/>
              </p:nvPr>
            </p:nvSpPr>
            <p:spPr>
              <a:blipFill>
                <a:blip r:embed="rId2"/>
                <a:stretch>
                  <a:fillRect l="-1481" t="-2695" r="-148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BA4CEDC-89B3-4B38-B24A-05891A1D2FDC}"/>
                  </a:ext>
                </a:extLst>
              </p14:cNvPr>
              <p14:cNvContentPartPr/>
              <p14:nvPr/>
            </p14:nvContentPartPr>
            <p14:xfrm>
              <a:off x="5216400" y="4155120"/>
              <a:ext cx="1013400" cy="500760"/>
            </p14:xfrm>
          </p:contentPart>
        </mc:Choice>
        <mc:Fallback xmlns="">
          <p:pic>
            <p:nvPicPr>
              <p:cNvPr id="5" name="Ink 4">
                <a:extLst>
                  <a:ext uri="{FF2B5EF4-FFF2-40B4-BE49-F238E27FC236}">
                    <a16:creationId xmlns:a16="http://schemas.microsoft.com/office/drawing/2014/main" id="{CBA4CEDC-89B3-4B38-B24A-05891A1D2FDC}"/>
                  </a:ext>
                </a:extLst>
              </p:cNvPr>
              <p:cNvPicPr/>
              <p:nvPr/>
            </p:nvPicPr>
            <p:blipFill>
              <a:blip r:embed="rId4"/>
              <a:stretch>
                <a:fillRect/>
              </a:stretch>
            </p:blipFill>
            <p:spPr>
              <a:xfrm>
                <a:off x="5207040" y="4145760"/>
                <a:ext cx="1032120" cy="519480"/>
              </a:xfrm>
              <a:prstGeom prst="rect">
                <a:avLst/>
              </a:prstGeom>
            </p:spPr>
          </p:pic>
        </mc:Fallback>
      </mc:AlternateContent>
    </p:spTree>
    <p:extLst>
      <p:ext uri="{BB962C8B-B14F-4D97-AF65-F5344CB8AC3E}">
        <p14:creationId xmlns:p14="http://schemas.microsoft.com/office/powerpoint/2010/main" val="400804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2E27-846F-44CF-85BB-179C6B0D45C8}"/>
              </a:ext>
            </a:extLst>
          </p:cNvPr>
          <p:cNvSpPr>
            <a:spLocks noGrp="1"/>
          </p:cNvSpPr>
          <p:nvPr>
            <p:ph type="title"/>
          </p:nvPr>
        </p:nvSpPr>
        <p:spPr>
          <a:xfrm>
            <a:off x="457200" y="274638"/>
            <a:ext cx="8229600" cy="457199"/>
          </a:xfrm>
        </p:spPr>
        <p:txBody>
          <a:bodyPr>
            <a:normAutofit fontScale="90000"/>
          </a:bodyPr>
          <a:lstStyle/>
          <a:p>
            <a:r>
              <a:rPr lang="en-IN" dirty="0"/>
              <a:t>Property 3</a:t>
            </a:r>
          </a:p>
        </p:txBody>
      </p:sp>
      <p:sp>
        <p:nvSpPr>
          <p:cNvPr id="3" name="Content Placeholder 2">
            <a:extLst>
              <a:ext uri="{FF2B5EF4-FFF2-40B4-BE49-F238E27FC236}">
                <a16:creationId xmlns:a16="http://schemas.microsoft.com/office/drawing/2014/main" id="{6EA861B4-A294-4FA1-848F-B39B9F5AB7E4}"/>
              </a:ext>
            </a:extLst>
          </p:cNvPr>
          <p:cNvSpPr>
            <a:spLocks noGrp="1"/>
          </p:cNvSpPr>
          <p:nvPr>
            <p:ph idx="1"/>
          </p:nvPr>
        </p:nvSpPr>
        <p:spPr>
          <a:xfrm>
            <a:off x="457200" y="980728"/>
            <a:ext cx="8229600" cy="5400600"/>
          </a:xfrm>
        </p:spPr>
        <p:txBody>
          <a:bodyPr>
            <a:normAutofit/>
          </a:bodyPr>
          <a:lstStyle/>
          <a:p>
            <a:r>
              <a:rPr lang="en-IN" sz="1600" b="1" dirty="0"/>
              <a:t>Property 3- (Concept of negative remainder)</a:t>
            </a:r>
          </a:p>
          <a:p>
            <a:r>
              <a:rPr lang="en-IN" sz="1600" dirty="0"/>
              <a:t>We can use negative remainder at any step to simplify the calculation for remainder of a given mathematical expression. But, the final remainder must be positive. (if final remainder obtained is negative, we must convert it to positive)</a:t>
            </a:r>
          </a:p>
          <a:p>
            <a:r>
              <a:rPr lang="en-IN" sz="1600" b="1" dirty="0"/>
              <a:t>Negative remainder </a:t>
            </a:r>
            <a:r>
              <a:rPr lang="en-IN" sz="1600" dirty="0"/>
              <a:t>- For every positive remainder there is an equivalent negative remainder and vice versa. For example if divisor is 7. Then the equivalent negative remainder for 2 is -5 and equivalent positive remainder for -4 is 3</a:t>
            </a:r>
          </a:p>
          <a:p>
            <a:r>
              <a:rPr lang="en-IN" sz="1600" dirty="0"/>
              <a:t>(lets take a practical example with divisor 7. Today is Tuesday. The day after 12 days is like 12/7 = 5. The day after 12 days is same as day after 5 days i.e. Sunday. Now the day which was 2 days before today is also Sunday. So, practically we can see for divisor = 7, the remainders 5 and -2 are same. </a:t>
            </a:r>
          </a:p>
          <a:p>
            <a:r>
              <a:rPr lang="en-IN" sz="1600" dirty="0"/>
              <a:t>Use of negative remainder-</a:t>
            </a:r>
          </a:p>
          <a:p>
            <a:endParaRPr lang="en-IN" sz="1600" dirty="0"/>
          </a:p>
          <a:p>
            <a:r>
              <a:rPr lang="en-IN" sz="1600" b="1" dirty="0"/>
              <a:t>Example: </a:t>
            </a:r>
            <a:r>
              <a:rPr lang="en-IN" sz="1600" dirty="0"/>
              <a:t>What is the remainder if K is divided by 25 where K = (23×24× 21)</a:t>
            </a:r>
          </a:p>
          <a:p>
            <a:r>
              <a:rPr lang="en-IN" sz="1600" b="1" dirty="0"/>
              <a:t>Solution :  </a:t>
            </a:r>
            <a:r>
              <a:rPr lang="en-IN" sz="1600" dirty="0"/>
              <a:t>K/25 = (23×24× 21)/25</a:t>
            </a:r>
          </a:p>
          <a:p>
            <a:endParaRPr lang="en-IN" dirty="0"/>
          </a:p>
          <a:p>
            <a:endParaRPr lang="en-IN" dirty="0"/>
          </a:p>
          <a:p>
            <a:endParaRPr lang="en-IN" dirty="0"/>
          </a:p>
        </p:txBody>
      </p:sp>
    </p:spTree>
    <p:extLst>
      <p:ext uri="{BB962C8B-B14F-4D97-AF65-F5344CB8AC3E}">
        <p14:creationId xmlns:p14="http://schemas.microsoft.com/office/powerpoint/2010/main" val="55007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2E27-846F-44CF-85BB-179C6B0D45C8}"/>
              </a:ext>
            </a:extLst>
          </p:cNvPr>
          <p:cNvSpPr>
            <a:spLocks noGrp="1"/>
          </p:cNvSpPr>
          <p:nvPr>
            <p:ph type="title"/>
          </p:nvPr>
        </p:nvSpPr>
        <p:spPr>
          <a:xfrm>
            <a:off x="457200" y="274638"/>
            <a:ext cx="8229600" cy="457199"/>
          </a:xfrm>
        </p:spPr>
        <p:txBody>
          <a:bodyPr>
            <a:normAutofit fontScale="90000"/>
          </a:bodyPr>
          <a:lstStyle/>
          <a:p>
            <a:r>
              <a:rPr lang="en-IN" dirty="0"/>
              <a:t>Property 3</a:t>
            </a:r>
          </a:p>
        </p:txBody>
      </p:sp>
      <p:sp>
        <p:nvSpPr>
          <p:cNvPr id="3" name="Content Placeholder 2">
            <a:extLst>
              <a:ext uri="{FF2B5EF4-FFF2-40B4-BE49-F238E27FC236}">
                <a16:creationId xmlns:a16="http://schemas.microsoft.com/office/drawing/2014/main" id="{6EA861B4-A294-4FA1-848F-B39B9F5AB7E4}"/>
              </a:ext>
            </a:extLst>
          </p:cNvPr>
          <p:cNvSpPr>
            <a:spLocks noGrp="1"/>
          </p:cNvSpPr>
          <p:nvPr>
            <p:ph idx="1"/>
          </p:nvPr>
        </p:nvSpPr>
        <p:spPr>
          <a:xfrm>
            <a:off x="457200" y="980728"/>
            <a:ext cx="8229600" cy="5400600"/>
          </a:xfrm>
        </p:spPr>
        <p:txBody>
          <a:bodyPr>
            <a:normAutofit fontScale="55000" lnSpcReduction="20000"/>
          </a:bodyPr>
          <a:lstStyle/>
          <a:p>
            <a:r>
              <a:rPr lang="en-IN" b="1" dirty="0"/>
              <a:t>Property 3- (Concept of negative remainder)</a:t>
            </a:r>
          </a:p>
          <a:p>
            <a:r>
              <a:rPr lang="en-IN" dirty="0"/>
              <a:t>We can use negative remainder at any step to simplify the calculation for remainder of a given mathematical expression. But, the final remainder must be positive. (if final remainder obtained is negative, we must convert it to positive)</a:t>
            </a:r>
          </a:p>
          <a:p>
            <a:r>
              <a:rPr lang="en-IN" b="1" dirty="0"/>
              <a:t>Negative remainder </a:t>
            </a:r>
            <a:r>
              <a:rPr lang="en-IN" dirty="0"/>
              <a:t>- For every positive remainder there is a equivalent negative remainder and vice versa. For example if divisor is 7. Then the equivalent negative remainder for 2 is -5 and equivalent positive remainder for -4 is 3</a:t>
            </a:r>
          </a:p>
          <a:p>
            <a:r>
              <a:rPr lang="en-IN" dirty="0"/>
              <a:t>(lets take a practical example with divisor 7. Today is Tuesday. The day after 12 days is like 12/7 = 5. The day after 12 days is same as day after 5 days i.e. Sunday. Now the day which was 2 days before today is also Sunday. So, practically we can see for divisor = 7, the remainders 5 and -2 are same. </a:t>
            </a:r>
          </a:p>
          <a:p>
            <a:r>
              <a:rPr lang="en-IN" dirty="0"/>
              <a:t>Use of negative remainder-</a:t>
            </a:r>
          </a:p>
          <a:p>
            <a:r>
              <a:rPr lang="en-IN" b="1" dirty="0"/>
              <a:t>Example: </a:t>
            </a:r>
            <a:r>
              <a:rPr lang="en-IN" dirty="0"/>
              <a:t>What is the remainder if K is divided by 25 where K = (23×24× 21)</a:t>
            </a:r>
          </a:p>
          <a:p>
            <a:r>
              <a:rPr lang="en-IN" b="1" dirty="0"/>
              <a:t>Solution:</a:t>
            </a:r>
            <a:r>
              <a:rPr lang="en-IN" dirty="0"/>
              <a:t> K/25 = (23×24× 21)/25</a:t>
            </a:r>
          </a:p>
          <a:p>
            <a:r>
              <a:rPr lang="en-IN" dirty="0"/>
              <a:t>If we multiply any 2 numbers from given 3 numbers in mathematical expression given in above example, we will waste too much of time. So, better to use negative remainder</a:t>
            </a:r>
          </a:p>
          <a:p>
            <a:r>
              <a:rPr lang="en-IN" dirty="0"/>
              <a:t>K/25 = (23×24× 21)/25 = (23×24× 21)/25 = -8/25</a:t>
            </a:r>
          </a:p>
          <a:p>
            <a:r>
              <a:rPr lang="en-IN" dirty="0"/>
              <a:t>So, required remainder is -8 = -8+25 = 17</a:t>
            </a:r>
          </a:p>
          <a:p>
            <a:endParaRPr lang="en-IN" dirty="0"/>
          </a:p>
          <a:p>
            <a:endParaRPr lang="en-IN" dirty="0"/>
          </a:p>
          <a:p>
            <a:endParaRPr lang="en-IN" dirty="0"/>
          </a:p>
        </p:txBody>
      </p:sp>
    </p:spTree>
    <p:extLst>
      <p:ext uri="{BB962C8B-B14F-4D97-AF65-F5344CB8AC3E}">
        <p14:creationId xmlns:p14="http://schemas.microsoft.com/office/powerpoint/2010/main" val="1898639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3503</TotalTime>
  <Words>3473</Words>
  <Application>Microsoft Office PowerPoint</Application>
  <PresentationFormat>On-screen Show (4:3)</PresentationFormat>
  <Paragraphs>343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Cambria Math</vt:lpstr>
      <vt:lpstr>Office Theme</vt:lpstr>
      <vt:lpstr> Number system - 3 </vt:lpstr>
      <vt:lpstr>PowerPoint Presentation</vt:lpstr>
      <vt:lpstr>Properties of remainder</vt:lpstr>
      <vt:lpstr>Property 1</vt:lpstr>
      <vt:lpstr>Property 1</vt:lpstr>
      <vt:lpstr>Property 2</vt:lpstr>
      <vt:lpstr>Property 2</vt:lpstr>
      <vt:lpstr>Property 3</vt:lpstr>
      <vt:lpstr>Property 3</vt:lpstr>
      <vt:lpstr>Property 4</vt:lpstr>
      <vt:lpstr>Property 4</vt:lpstr>
      <vt:lpstr>Last digit n last 2 digits</vt:lpstr>
      <vt:lpstr>PowerPoint Presentation</vt:lpstr>
      <vt:lpstr>PowerPoint Presentation</vt:lpstr>
      <vt:lpstr> Questions- Remainders </vt:lpstr>
      <vt:lpstr>Solutions</vt:lpstr>
      <vt:lpstr>Concept of Last digit</vt:lpstr>
      <vt:lpstr>Last digit for a mathematical expression</vt:lpstr>
      <vt:lpstr>Last digit for a mathematical expression</vt:lpstr>
      <vt:lpstr>Cyclicity of digits</vt:lpstr>
      <vt:lpstr>PowerPoint Presentation</vt:lpstr>
      <vt:lpstr>Last digit involving powers</vt:lpstr>
      <vt:lpstr>Last digit involving powers</vt:lpstr>
      <vt:lpstr>Point to remember</vt:lpstr>
      <vt:lpstr>Some examples of last digit based on power</vt:lpstr>
      <vt:lpstr>Some examples of last digit based on power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109</cp:revision>
  <dcterms:created xsi:type="dcterms:W3CDTF">2006-08-16T00:00:00Z</dcterms:created>
  <dcterms:modified xsi:type="dcterms:W3CDTF">2021-08-27T05:48:39Z</dcterms:modified>
</cp:coreProperties>
</file>