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339" r:id="rId6"/>
    <p:sldId id="330" r:id="rId7"/>
    <p:sldId id="311" r:id="rId8"/>
    <p:sldId id="331" r:id="rId9"/>
    <p:sldId id="315" r:id="rId10"/>
    <p:sldId id="332" r:id="rId11"/>
    <p:sldId id="320" r:id="rId12"/>
    <p:sldId id="333" r:id="rId13"/>
    <p:sldId id="334" r:id="rId14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69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968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1663" y="106095"/>
            <a:ext cx="4758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 Enabled</a:t>
            </a:r>
            <a:r>
              <a:rPr lang="zh-CN" altLang="en-US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Baby Health Care System</a:t>
            </a:r>
            <a:endParaRPr lang="zh-CN" altLang="en-US" sz="4000" b="1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347980" y="3602355"/>
            <a:ext cx="486410" cy="426085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27389" y="3660175"/>
            <a:ext cx="450151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Deepankar Sharma,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Vipin Kumar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4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004767" y="1150072"/>
            <a:ext cx="3223366" cy="3000166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18437" y="1886568"/>
            <a:ext cx="1706563" cy="1704975"/>
            <a:chOff x="3805238" y="2005013"/>
            <a:chExt cx="1706563" cy="1704975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805238" y="2005013"/>
              <a:ext cx="1706563" cy="1704975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973513" y="2173288"/>
              <a:ext cx="1368425" cy="136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102100" y="2305050"/>
              <a:ext cx="1109663" cy="11049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210050" y="2409825"/>
              <a:ext cx="895350" cy="8953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416425" y="2616200"/>
              <a:ext cx="479425" cy="482600"/>
            </a:xfrm>
            <a:prstGeom prst="ellipse">
              <a:avLst/>
            </a:prstGeom>
            <a:solidFill>
              <a:srgbClr val="98D2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73962" y="1451593"/>
            <a:ext cx="1095375" cy="1285875"/>
            <a:chOff x="3560763" y="1570038"/>
            <a:chExt cx="1095375" cy="1285875"/>
          </a:xfrm>
        </p:grpSpPr>
        <p:sp>
          <p:nvSpPr>
            <p:cNvPr id="19" name="Freeform 12"/>
            <p:cNvSpPr/>
            <p:nvPr/>
          </p:nvSpPr>
          <p:spPr bwMode="auto">
            <a:xfrm>
              <a:off x="4446588" y="2611438"/>
              <a:ext cx="209550" cy="244475"/>
            </a:xfrm>
            <a:custGeom>
              <a:avLst/>
              <a:gdLst>
                <a:gd name="T0" fmla="*/ 21 w 56"/>
                <a:gd name="T1" fmla="*/ 8 h 65"/>
                <a:gd name="T2" fmla="*/ 56 w 56"/>
                <a:gd name="T3" fmla="*/ 65 h 65"/>
                <a:gd name="T4" fmla="*/ 6 w 56"/>
                <a:gd name="T5" fmla="*/ 21 h 65"/>
                <a:gd name="T6" fmla="*/ 21 w 56"/>
                <a:gd name="T7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5">
                  <a:moveTo>
                    <a:pt x="21" y="8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5"/>
                    <a:pt x="17" y="0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3714750" y="1724025"/>
              <a:ext cx="908050" cy="1057275"/>
            </a:xfrm>
            <a:custGeom>
              <a:avLst/>
              <a:gdLst>
                <a:gd name="T0" fmla="*/ 212 w 242"/>
                <a:gd name="T1" fmla="*/ 219 h 282"/>
                <a:gd name="T2" fmla="*/ 0 w 242"/>
                <a:gd name="T3" fmla="*/ 0 h 282"/>
                <a:gd name="T4" fmla="*/ 177 w 242"/>
                <a:gd name="T5" fmla="*/ 248 h 282"/>
                <a:gd name="T6" fmla="*/ 212 w 242"/>
                <a:gd name="T7" fmla="*/ 2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282">
                  <a:moveTo>
                    <a:pt x="212" y="2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01" y="282"/>
                    <a:pt x="242" y="250"/>
                    <a:pt x="212" y="219"/>
                  </a:cubicBezTo>
                  <a:close/>
                </a:path>
              </a:pathLst>
            </a:custGeom>
            <a:solidFill>
              <a:srgbClr val="C247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714750" y="1724025"/>
              <a:ext cx="850900" cy="966788"/>
            </a:xfrm>
            <a:custGeom>
              <a:avLst/>
              <a:gdLst>
                <a:gd name="T0" fmla="*/ 0 w 227"/>
                <a:gd name="T1" fmla="*/ 0 h 258"/>
                <a:gd name="T2" fmla="*/ 214 w 227"/>
                <a:gd name="T3" fmla="*/ 258 h 258"/>
                <a:gd name="T4" fmla="*/ 212 w 227"/>
                <a:gd name="T5" fmla="*/ 219 h 258"/>
                <a:gd name="T6" fmla="*/ 0 w 227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258">
                  <a:moveTo>
                    <a:pt x="0" y="0"/>
                  </a:moveTo>
                  <a:cubicBezTo>
                    <a:pt x="214" y="258"/>
                    <a:pt x="214" y="258"/>
                    <a:pt x="214" y="258"/>
                  </a:cubicBezTo>
                  <a:cubicBezTo>
                    <a:pt x="224" y="250"/>
                    <a:pt x="227" y="235"/>
                    <a:pt x="212" y="2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714750" y="1570038"/>
              <a:ext cx="244475" cy="382588"/>
            </a:xfrm>
            <a:custGeom>
              <a:avLst/>
              <a:gdLst>
                <a:gd name="T0" fmla="*/ 50 w 65"/>
                <a:gd name="T1" fmla="*/ 102 h 102"/>
                <a:gd name="T2" fmla="*/ 50 w 65"/>
                <a:gd name="T3" fmla="*/ 20 h 102"/>
                <a:gd name="T4" fmla="*/ 0 w 65"/>
                <a:gd name="T5" fmla="*/ 41 h 102"/>
                <a:gd name="T6" fmla="*/ 50 w 6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2">
                  <a:moveTo>
                    <a:pt x="50" y="102"/>
                  </a:moveTo>
                  <a:cubicBezTo>
                    <a:pt x="56" y="86"/>
                    <a:pt x="65" y="40"/>
                    <a:pt x="50" y="20"/>
                  </a:cubicBezTo>
                  <a:cubicBezTo>
                    <a:pt x="35" y="0"/>
                    <a:pt x="6" y="4"/>
                    <a:pt x="0" y="41"/>
                  </a:cubicBezTo>
                  <a:lnTo>
                    <a:pt x="50" y="1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560763" y="1724025"/>
              <a:ext cx="341313" cy="234950"/>
            </a:xfrm>
            <a:custGeom>
              <a:avLst/>
              <a:gdLst>
                <a:gd name="T0" fmla="*/ 91 w 91"/>
                <a:gd name="T1" fmla="*/ 61 h 63"/>
                <a:gd name="T2" fmla="*/ 16 w 91"/>
                <a:gd name="T3" fmla="*/ 40 h 63"/>
                <a:gd name="T4" fmla="*/ 41 w 91"/>
                <a:gd name="T5" fmla="*/ 0 h 63"/>
                <a:gd name="T6" fmla="*/ 91 w 91"/>
                <a:gd name="T7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63">
                  <a:moveTo>
                    <a:pt x="91" y="61"/>
                  </a:moveTo>
                  <a:cubicBezTo>
                    <a:pt x="75" y="63"/>
                    <a:pt x="33" y="59"/>
                    <a:pt x="16" y="40"/>
                  </a:cubicBezTo>
                  <a:cubicBezTo>
                    <a:pt x="0" y="22"/>
                    <a:pt x="8" y="0"/>
                    <a:pt x="41" y="0"/>
                  </a:cubicBezTo>
                  <a:lnTo>
                    <a:pt x="91" y="6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" name="任意多边形 113"/>
          <p:cNvSpPr/>
          <p:nvPr/>
        </p:nvSpPr>
        <p:spPr>
          <a:xfrm>
            <a:off x="2736850" y="2173905"/>
            <a:ext cx="1257300" cy="342900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342900">
                <a:moveTo>
                  <a:pt x="1257300" y="342900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Rectangle 66"/>
          <p:cNvSpPr>
            <a:spLocks noChangeArrowheads="1"/>
          </p:cNvSpPr>
          <p:nvPr/>
        </p:nvSpPr>
        <p:spPr bwMode="auto">
          <a:xfrm>
            <a:off x="467544" y="2384739"/>
            <a:ext cx="217918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processing power of the system will be at the cloud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971550" y="1605280"/>
            <a:ext cx="1675130" cy="72898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Cloud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 flipV="1">
            <a:off x="3846895" y="3353520"/>
            <a:ext cx="722202" cy="406461"/>
          </a:xfrm>
          <a:custGeom>
            <a:avLst/>
            <a:gdLst>
              <a:gd name="connsiteX0" fmla="*/ 1257300 w 1257300"/>
              <a:gd name="connsiteY0" fmla="*/ 342900 h 342900"/>
              <a:gd name="connsiteX1" fmla="*/ 914400 w 1257300"/>
              <a:gd name="connsiteY1" fmla="*/ 0 h 342900"/>
              <a:gd name="connsiteX2" fmla="*/ 0 w 1257300"/>
              <a:gd name="connsiteY2" fmla="*/ 0 h 342900"/>
              <a:gd name="connsiteX0-1" fmla="*/ 1381053 w 1381053"/>
              <a:gd name="connsiteY0-2" fmla="*/ 454236 h 454236"/>
              <a:gd name="connsiteX1-3" fmla="*/ 914400 w 1381053"/>
              <a:gd name="connsiteY1-4" fmla="*/ 0 h 454236"/>
              <a:gd name="connsiteX2-5" fmla="*/ 0 w 1381053"/>
              <a:gd name="connsiteY2-6" fmla="*/ 0 h 454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81053" h="454236">
                <a:moveTo>
                  <a:pt x="1381053" y="454236"/>
                </a:moveTo>
                <a:lnTo>
                  <a:pt x="914400" y="0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Rectangle 66"/>
          <p:cNvSpPr>
            <a:spLocks noChangeArrowheads="1"/>
          </p:cNvSpPr>
          <p:nvPr/>
        </p:nvSpPr>
        <p:spPr bwMode="auto">
          <a:xfrm>
            <a:off x="1547215" y="3967293"/>
            <a:ext cx="21791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community environment will make this app dedicated for the purpose of parenting where people can interact with other parents.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094865" y="3169285"/>
            <a:ext cx="1631315" cy="73660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solidFill>
              <a:srgbClr val="FCF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Community</a:t>
            </a:r>
            <a:endParaRPr lang="en-US" altLang="zh-CN" sz="2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82457" y="1438275"/>
            <a:ext cx="3394133" cy="1238250"/>
            <a:chOff x="7689" y="2265"/>
            <a:chExt cx="5345" cy="1950"/>
          </a:xfrm>
        </p:grpSpPr>
        <p:sp>
          <p:nvSpPr>
            <p:cNvPr id="121" name="任意多边形 120"/>
            <p:cNvSpPr/>
            <p:nvPr/>
          </p:nvSpPr>
          <p:spPr>
            <a:xfrm flipH="1">
              <a:off x="7689" y="2931"/>
              <a:ext cx="1706" cy="540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Being built upon RL the system will learn according the child specifically so it will always be flexible and customized to the indivisual child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>
              <a:solidFill>
                <a:srgbClr val="FC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Customizable</a:t>
              </a:r>
              <a:endParaRPr lang="en-US" altLang="zh-CN" sz="2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Operations/Functions/Use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56555" y="2764790"/>
            <a:ext cx="3129915" cy="1677670"/>
            <a:chOff x="8105" y="1331"/>
            <a:chExt cx="4929" cy="2642"/>
          </a:xfrm>
        </p:grpSpPr>
        <p:sp>
          <p:nvSpPr>
            <p:cNvPr id="4" name="任意多边形 120"/>
            <p:cNvSpPr/>
            <p:nvPr/>
          </p:nvSpPr>
          <p:spPr>
            <a:xfrm rot="13680000" flipH="1">
              <a:off x="7553" y="1882"/>
              <a:ext cx="2004" cy="901"/>
            </a:xfrm>
            <a:custGeom>
              <a:avLst/>
              <a:gdLst>
                <a:gd name="connsiteX0" fmla="*/ 1257300 w 1257300"/>
                <a:gd name="connsiteY0" fmla="*/ 342900 h 342900"/>
                <a:gd name="connsiteX1" fmla="*/ 914400 w 1257300"/>
                <a:gd name="connsiteY1" fmla="*/ 0 h 342900"/>
                <a:gd name="connsiteX2" fmla="*/ 0 w 1257300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342900">
                  <a:moveTo>
                    <a:pt x="1257300" y="342900"/>
                  </a:moveTo>
                  <a:lnTo>
                    <a:pt x="914400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9602" y="3246"/>
              <a:ext cx="3432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Later Objective but it’s about deploying the app into  customized robots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.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圆角矩形 122"/>
            <p:cNvSpPr/>
            <p:nvPr/>
          </p:nvSpPr>
          <p:spPr>
            <a:xfrm>
              <a:off x="9602" y="2265"/>
              <a:ext cx="2917" cy="892"/>
            </a:xfrm>
            <a:prstGeom prst="roundRect">
              <a:avLst>
                <a:gd name="adj" fmla="val 50000"/>
              </a:avLst>
            </a:prstGeom>
            <a:solidFill>
              <a:srgbClr val="FCFBF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Deployable</a:t>
              </a:r>
              <a:endParaRPr lang="en-US" altLang="zh-CN" sz="2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6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0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3.05556E-6 -4.45199E-6 L 0.0033 0.00741 L -0.28542 -0.63723 " pathEditMode="relative" rAng="0" ptsTypes="AAA">
                                          <p:cBhvr>
                                            <p:cTn id="19" dur="50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15" y="-31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 animBg="1"/>
          <p:bldP spid="116" grpId="0"/>
          <p:bldP spid="117" grpId="0" bldLvl="0" animBg="1"/>
          <p:bldP spid="118" grpId="0" animBg="1"/>
          <p:bldP spid="119" grpId="0"/>
          <p:bldP spid="120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06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42765" y="2016760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Feedback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1" name="Picture 3" descr="E:\稻壳模板\ppt\2016.2\创意灯泡毕业论文答辩模板\247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90" y="2570480"/>
            <a:ext cx="2441575" cy="27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en-US" altLang="zh-CN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48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48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311396" y="392167"/>
            <a:ext cx="4336034" cy="4139193"/>
            <a:chOff x="7017" y="1441"/>
            <a:chExt cx="6828" cy="6518"/>
          </a:xfrm>
        </p:grpSpPr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7017" y="1441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017" y="157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221" y="1648"/>
              <a:ext cx="482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Problem Identification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7017" y="2610"/>
              <a:ext cx="820" cy="820"/>
            </a:xfrm>
            <a:prstGeom prst="ellipse">
              <a:avLst/>
            </a:prstGeom>
            <a:noFill/>
            <a:ln>
              <a:solidFill>
                <a:srgbClr val="EA5514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017" y="2745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221" y="2818"/>
              <a:ext cx="562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Problem Statement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7017" y="3756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017" y="3891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8221" y="3928"/>
              <a:ext cx="494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Prior Existing Solutions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17" y="4890"/>
              <a:ext cx="5173" cy="820"/>
              <a:chOff x="7017" y="4890"/>
              <a:chExt cx="5173" cy="820"/>
            </a:xfrm>
          </p:grpSpPr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7017" y="4890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7017" y="5025"/>
                <a:ext cx="82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04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8221" y="4949"/>
                <a:ext cx="3969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Physical Structure of our Solution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7017" y="6024"/>
              <a:ext cx="820" cy="820"/>
            </a:xfrm>
            <a:prstGeom prst="ellipse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7017" y="6159"/>
              <a:ext cx="8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CFBF7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05</a:t>
              </a:r>
              <a:endPara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8221" y="6120"/>
              <a:ext cx="3969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Operation/Function/Use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087" y="7139"/>
              <a:ext cx="5103" cy="820"/>
              <a:chOff x="7087" y="5012"/>
              <a:chExt cx="5103" cy="820"/>
            </a:xfrm>
          </p:grpSpPr>
          <p:sp>
            <p:nvSpPr>
              <p:cNvPr id="6" name="Oval 14"/>
              <p:cNvSpPr>
                <a:spLocks noChangeArrowheads="1"/>
              </p:cNvSpPr>
              <p:nvPr/>
            </p:nvSpPr>
            <p:spPr bwMode="auto">
              <a:xfrm>
                <a:off x="7087" y="5012"/>
                <a:ext cx="820" cy="820"/>
              </a:xfrm>
              <a:prstGeom prst="ellipse">
                <a:avLst/>
              </a:prstGeom>
              <a:noFill/>
              <a:ln>
                <a:solidFill>
                  <a:srgbClr val="EA5514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7087" y="5126"/>
                <a:ext cx="820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dirty="0" smtClean="0">
                    <a:solidFill>
                      <a:srgbClr val="EA5514"/>
                    </a:solidFill>
                    <a:latin typeface="Impact" panose="020B0806030902050204" pitchFamily="34" charset="0"/>
                    <a:ea typeface="Microsoft YaHei" panose="020B0503020204020204" pitchFamily="34" charset="-122"/>
                  </a:rPr>
                  <a:t>06</a:t>
                </a:r>
                <a:endParaRPr lang="en-US" altLang="zh-CN" sz="2400" dirty="0" smtClean="0">
                  <a:solidFill>
                    <a:srgbClr val="EA5514"/>
                  </a:solidFill>
                  <a:latin typeface="Impact" panose="020B080603090205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221" y="5198"/>
                <a:ext cx="3969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Feedback</a:t>
                </a:r>
                <a:endPara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/>
      <p:bldP spid="10" grpId="1" bldLvl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42912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Problem Identification</a:t>
            </a:r>
            <a:endParaRPr lang="zh-CN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Both Parents are busy/working</a:t>
            </a:r>
            <a:endParaRPr lang="en-US" altLang="zh-CN" sz="1600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Single Parent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Small babies can’t say what they want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Not every parents know the best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(specially first time)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Insufficient Childcare</a:t>
            </a:r>
            <a:endParaRPr lang="en-US" altLang="zh-CN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211955" y="1857375"/>
            <a:ext cx="48215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99610" y="2349500"/>
            <a:ext cx="42208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None/>
            </a:pPr>
            <a:r>
              <a:rPr lang="en-US" altLang="zh-CN" sz="1600" i="1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“ Small babies don’t exactly express themselves in words, so this system is focused on identifying their needs with the help of the existing AI technology around us. ”</a:t>
            </a:r>
            <a:endParaRPr lang="en-US" altLang="zh-CN" sz="1600" i="1" dirty="0" smtClean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4" grpId="1" bldLvl="0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2793500" y="19402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2962728" y="2138369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23360" y="1994535"/>
            <a:ext cx="48088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Prior Existing Solutions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9491" y="2498778"/>
            <a:ext cx="3998595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Baby sitters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Childcare Institutions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Let some relative or guardian take care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Baby Care toys (not smart enough)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0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bldLvl="0" animBg="1"/>
          <p:bldP spid="34" grpId="1" bldLvl="0" animBg="1"/>
          <p:bldP spid="35" grpId="0"/>
          <p:bldP spid="35" grpId="1"/>
          <p:bldP spid="36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6" name="圆角矩形 105"/>
          <p:cNvSpPr/>
          <p:nvPr/>
        </p:nvSpPr>
        <p:spPr>
          <a:xfrm>
            <a:off x="4933950" y="111887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Separation Anxiety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3950" y="1998345"/>
            <a:ext cx="1499235" cy="491490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Stressful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66"/>
          <p:cNvSpPr>
            <a:spLocks noChangeArrowheads="1"/>
          </p:cNvSpPr>
          <p:nvPr/>
        </p:nvSpPr>
        <p:spPr bwMode="auto">
          <a:xfrm>
            <a:off x="4934832" y="3408236"/>
            <a:ext cx="295232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284480" y="225425"/>
            <a:ext cx="622300" cy="6413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21640" y="343535"/>
            <a:ext cx="37401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670" y="343535"/>
            <a:ext cx="62960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Problems with the Prior Existing Solutions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任意多边形 2115"/>
          <p:cNvSpPr/>
          <p:nvPr/>
        </p:nvSpPr>
        <p:spPr>
          <a:xfrm>
            <a:off x="2483490" y="301804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任意多边形 2115"/>
          <p:cNvSpPr/>
          <p:nvPr/>
        </p:nvSpPr>
        <p:spPr>
          <a:xfrm>
            <a:off x="2461900" y="3918474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05"/>
          <p:cNvSpPr/>
          <p:nvPr/>
        </p:nvSpPr>
        <p:spPr>
          <a:xfrm>
            <a:off x="5003800" y="2684780"/>
            <a:ext cx="1609090" cy="67945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Social Isolation</a:t>
            </a:r>
            <a:endParaRPr lang="en-US" altLang="zh-CN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圆角矩形 107"/>
          <p:cNvSpPr/>
          <p:nvPr/>
        </p:nvSpPr>
        <p:spPr>
          <a:xfrm>
            <a:off x="5003800" y="3733800"/>
            <a:ext cx="1499235" cy="575945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Bonding Issues</a:t>
            </a:r>
            <a:endParaRPr lang="en-US" altLang="zh-CN" dirty="0">
              <a:ln w="6350">
                <a:noFill/>
              </a:ln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bldLvl="0" animBg="1"/>
          <p:bldP spid="108" grpId="0" bldLvl="0" animBg="1"/>
          <p:bldP spid="2114" grpId="0" animBg="1"/>
          <p:bldP spid="2116" grpId="0" animBg="1"/>
          <p:bldP spid="33" grpId="0" bldLvl="0" animBg="1"/>
          <p:bldP spid="34" grpId="0" bldLvl="0" animBg="1"/>
          <p:bldP spid="35" grpId="0" animBg="1"/>
          <p:bldP spid="3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319905" y="1926590"/>
            <a:ext cx="491617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Physical Structure of Our Solution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323080" y="2932430"/>
            <a:ext cx="461581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Community App (Advices from Others)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Reinforcement Learning Assistant (Learn as Child Grows)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CNN and NLP for Emotion Recognition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04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670" y="343535"/>
            <a:ext cx="41732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Physical Structure of Our Solution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698500"/>
            <a:ext cx="4841240" cy="4369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05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4201160" y="1522095"/>
            <a:ext cx="480885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Operations/Functions/Use</a:t>
            </a:r>
            <a:endParaRPr lang="en-US" altLang="zh-CN" sz="32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6"/>
          <p:cNvSpPr/>
          <p:nvPr/>
        </p:nvSpPr>
        <p:spPr>
          <a:xfrm>
            <a:off x="4201160" y="2498725"/>
            <a:ext cx="533400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Facial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Voice Mood Detection Classifier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Growth Monitoring Dashboard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Customized AI Assistant using RL</a:t>
            </a:r>
            <a:endParaRPr lang="zh-CN" altLang="en-US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Clr>
                <a:srgbClr val="EA5514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Recommendation System for arbitrary actions (identify genre) </a:t>
            </a:r>
            <a:endParaRPr lang="en-US" altLang="zh-CN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7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"/>
                            </p:stCondLst>
                            <p:childTnLst>
                              <p:par>
                                <p:cTn id="2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自定义</PresentationFormat>
  <Paragraphs>120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deepa</cp:lastModifiedBy>
  <cp:revision>70</cp:revision>
  <dcterms:created xsi:type="dcterms:W3CDTF">2015-10-14T02:35:00Z</dcterms:created>
  <dcterms:modified xsi:type="dcterms:W3CDTF">2023-02-27T07:36:10Z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1033-11.2.0.11486</vt:lpwstr>
  </property>
  <property fmtid="{D5CDD505-2E9C-101B-9397-08002B2CF9AE}" pid="3" name="ICV">
    <vt:lpwstr>1592830C89C641FAB4131880DB4F0C01</vt:lpwstr>
  </property>
</Properties>
</file>