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8" r:id="rId2"/>
    <p:sldId id="335" r:id="rId3"/>
    <p:sldId id="370" r:id="rId4"/>
    <p:sldId id="382" r:id="rId5"/>
    <p:sldId id="377" r:id="rId6"/>
    <p:sldId id="378" r:id="rId7"/>
    <p:sldId id="379" r:id="rId8"/>
    <p:sldId id="368" r:id="rId9"/>
    <p:sldId id="389" r:id="rId10"/>
    <p:sldId id="390" r:id="rId11"/>
    <p:sldId id="369" r:id="rId12"/>
    <p:sldId id="372" r:id="rId13"/>
    <p:sldId id="403" r:id="rId14"/>
    <p:sldId id="405" r:id="rId15"/>
    <p:sldId id="410" r:id="rId16"/>
    <p:sldId id="373" r:id="rId17"/>
    <p:sldId id="381" r:id="rId18"/>
    <p:sldId id="406" r:id="rId19"/>
    <p:sldId id="412" r:id="rId20"/>
    <p:sldId id="374" r:id="rId21"/>
    <p:sldId id="384" r:id="rId22"/>
    <p:sldId id="407" r:id="rId23"/>
    <p:sldId id="414" r:id="rId24"/>
    <p:sldId id="375" r:id="rId25"/>
    <p:sldId id="385" r:id="rId26"/>
    <p:sldId id="408" r:id="rId27"/>
    <p:sldId id="336" r:id="rId28"/>
    <p:sldId id="3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Narendra Bisht" initials="MNB" lastIdx="1" clrIdx="0">
    <p:extLst>
      <p:ext uri="{19B8F6BF-5375-455C-9EA6-DF929625EA0E}">
        <p15:presenceInfo xmlns:p15="http://schemas.microsoft.com/office/powerpoint/2012/main" userId="S::nbisht@gehu.ac.in::edcf2f2c-6e5c-43c8-bc78-9eeccf7b77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A891-A3D2-43A6-BA4A-653028D859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D664938F-3CD3-4BBA-9E96-958A5EAE254B}">
      <dgm:prSet phldrT="[Text]"/>
      <dgm:spPr/>
      <dgm:t>
        <a:bodyPr/>
        <a:lstStyle/>
        <a:p>
          <a:r>
            <a:rPr lang="en-IN" dirty="0"/>
            <a:t>N divided by A</a:t>
          </a:r>
        </a:p>
      </dgm:t>
    </dgm:pt>
    <dgm:pt modelId="{93867F25-4260-4D71-A90B-D5066178826B}" type="parTrans" cxnId="{F4925F63-04D2-4440-BA6D-A75E6D4F7BCC}">
      <dgm:prSet/>
      <dgm:spPr/>
      <dgm:t>
        <a:bodyPr/>
        <a:lstStyle/>
        <a:p>
          <a:endParaRPr lang="en-IN"/>
        </a:p>
      </dgm:t>
    </dgm:pt>
    <dgm:pt modelId="{18019998-CEDA-48F9-9FAC-EF42917B124A}" type="sibTrans" cxnId="{F4925F63-04D2-4440-BA6D-A75E6D4F7BCC}">
      <dgm:prSet/>
      <dgm:spPr/>
      <dgm:t>
        <a:bodyPr/>
        <a:lstStyle/>
        <a:p>
          <a:endParaRPr lang="en-IN"/>
        </a:p>
      </dgm:t>
    </dgm:pt>
    <dgm:pt modelId="{4F840A49-5532-4DD1-ABB3-5F958A6CB1B2}">
      <dgm:prSet phldrT="[Text]"/>
      <dgm:spPr/>
      <dgm:t>
        <a:bodyPr/>
        <a:lstStyle/>
        <a:p>
          <a:r>
            <a:rPr lang="en-IN" dirty="0"/>
            <a:t>Remainder = 0</a:t>
          </a:r>
        </a:p>
        <a:p>
          <a:r>
            <a:rPr lang="en-IN" dirty="0"/>
            <a:t>(N is divisible by A)</a:t>
          </a:r>
        </a:p>
      </dgm:t>
    </dgm:pt>
    <dgm:pt modelId="{B1985A02-659A-4F46-B966-2249848018FF}" type="parTrans" cxnId="{937BDFE6-CA2A-48B4-B648-19E6F5432071}">
      <dgm:prSet/>
      <dgm:spPr/>
      <dgm:t>
        <a:bodyPr/>
        <a:lstStyle/>
        <a:p>
          <a:endParaRPr lang="en-IN"/>
        </a:p>
      </dgm:t>
    </dgm:pt>
    <dgm:pt modelId="{EB3A1E10-BEF1-4F33-A775-A8B50DACA486}" type="sibTrans" cxnId="{937BDFE6-CA2A-48B4-B648-19E6F5432071}">
      <dgm:prSet/>
      <dgm:spPr/>
      <dgm:t>
        <a:bodyPr/>
        <a:lstStyle/>
        <a:p>
          <a:endParaRPr lang="en-IN"/>
        </a:p>
      </dgm:t>
    </dgm:pt>
    <dgm:pt modelId="{D4E9C416-080B-4521-BA76-5BAC0AE392BC}">
      <dgm:prSet phldrT="[Text]"/>
      <dgm:spPr/>
      <dgm:t>
        <a:bodyPr/>
        <a:lstStyle/>
        <a:p>
          <a:r>
            <a:rPr lang="en-IN" dirty="0"/>
            <a:t>Factors, HCF, Properties of factors, properties and applications of HCF</a:t>
          </a:r>
        </a:p>
      </dgm:t>
    </dgm:pt>
    <dgm:pt modelId="{758057AD-84EA-496E-A315-0BC75FD941A9}" type="parTrans" cxnId="{99EE8CC8-5554-4641-9C82-3611B2AC2B32}">
      <dgm:prSet/>
      <dgm:spPr/>
      <dgm:t>
        <a:bodyPr/>
        <a:lstStyle/>
        <a:p>
          <a:endParaRPr lang="en-IN"/>
        </a:p>
      </dgm:t>
    </dgm:pt>
    <dgm:pt modelId="{D1F77A8B-0F3C-4F73-8C31-F8DE5F43B70D}" type="sibTrans" cxnId="{99EE8CC8-5554-4641-9C82-3611B2AC2B32}">
      <dgm:prSet/>
      <dgm:spPr/>
      <dgm:t>
        <a:bodyPr/>
        <a:lstStyle/>
        <a:p>
          <a:endParaRPr lang="en-IN"/>
        </a:p>
      </dgm:t>
    </dgm:pt>
    <dgm:pt modelId="{A4899383-29C7-449F-9403-37DCD32D7C86}">
      <dgm:prSet phldrT="[Text]"/>
      <dgm:spPr/>
      <dgm:t>
        <a:bodyPr/>
        <a:lstStyle/>
        <a:p>
          <a:r>
            <a:rPr lang="en-IN" dirty="0"/>
            <a:t>Multiples, LCM, properties and applications of LCM</a:t>
          </a:r>
        </a:p>
      </dgm:t>
    </dgm:pt>
    <dgm:pt modelId="{E953D014-41D1-4F17-A23E-1E2F691A8AB1}" type="parTrans" cxnId="{CA5104AB-0898-436F-A493-943238231DB0}">
      <dgm:prSet/>
      <dgm:spPr/>
      <dgm:t>
        <a:bodyPr/>
        <a:lstStyle/>
        <a:p>
          <a:endParaRPr lang="en-IN"/>
        </a:p>
      </dgm:t>
    </dgm:pt>
    <dgm:pt modelId="{58BDD4F6-4B2C-4D1D-89E3-75A654F81B26}" type="sibTrans" cxnId="{CA5104AB-0898-436F-A493-943238231DB0}">
      <dgm:prSet/>
      <dgm:spPr/>
      <dgm:t>
        <a:bodyPr/>
        <a:lstStyle/>
        <a:p>
          <a:endParaRPr lang="en-IN"/>
        </a:p>
      </dgm:t>
    </dgm:pt>
    <dgm:pt modelId="{C7E77A32-5F79-49A5-B8FB-DD44E0D65256}">
      <dgm:prSet phldrT="[Text]"/>
      <dgm:spPr/>
      <dgm:t>
        <a:bodyPr/>
        <a:lstStyle/>
        <a:p>
          <a:r>
            <a:rPr lang="en-IN" dirty="0"/>
            <a:t>Remainder ≠ 0</a:t>
          </a:r>
        </a:p>
      </dgm:t>
    </dgm:pt>
    <dgm:pt modelId="{E4614DBE-917B-49E7-83C7-849A95AA279A}" type="parTrans" cxnId="{E046AD7F-DD2E-46FB-9EEC-E4C3DD139E1F}">
      <dgm:prSet/>
      <dgm:spPr/>
      <dgm:t>
        <a:bodyPr/>
        <a:lstStyle/>
        <a:p>
          <a:endParaRPr lang="en-IN"/>
        </a:p>
      </dgm:t>
    </dgm:pt>
    <dgm:pt modelId="{BA0DFB9D-A8F1-4579-BAE7-DE18B9207A07}" type="sibTrans" cxnId="{E046AD7F-DD2E-46FB-9EEC-E4C3DD139E1F}">
      <dgm:prSet/>
      <dgm:spPr/>
      <dgm:t>
        <a:bodyPr/>
        <a:lstStyle/>
        <a:p>
          <a:endParaRPr lang="en-IN"/>
        </a:p>
      </dgm:t>
    </dgm:pt>
    <dgm:pt modelId="{2E104562-2E67-43D5-B361-30DBB01FB23C}">
      <dgm:prSet phldrT="[Text]"/>
      <dgm:spPr/>
      <dgm:t>
        <a:bodyPr/>
        <a:lstStyle/>
        <a:p>
          <a:r>
            <a:rPr lang="en-IN" dirty="0"/>
            <a:t>Properties of remainder, Concept of last digit</a:t>
          </a:r>
        </a:p>
      </dgm:t>
    </dgm:pt>
    <dgm:pt modelId="{FDAC47A3-5FA2-4CB8-A8BD-EFCA27DD0139}" type="parTrans" cxnId="{5FC4B0F9-BE19-4ABF-8F38-27619C972B14}">
      <dgm:prSet/>
      <dgm:spPr/>
      <dgm:t>
        <a:bodyPr/>
        <a:lstStyle/>
        <a:p>
          <a:endParaRPr lang="en-IN"/>
        </a:p>
      </dgm:t>
    </dgm:pt>
    <dgm:pt modelId="{9C7804B2-5A35-409C-9C2C-DC369F2DEC4D}" type="sibTrans" cxnId="{5FC4B0F9-BE19-4ABF-8F38-27619C972B14}">
      <dgm:prSet/>
      <dgm:spPr/>
      <dgm:t>
        <a:bodyPr/>
        <a:lstStyle/>
        <a:p>
          <a:endParaRPr lang="en-IN"/>
        </a:p>
      </dgm:t>
    </dgm:pt>
    <dgm:pt modelId="{083F5746-D6F7-44F8-9C81-D221FED4DBFE}" type="pres">
      <dgm:prSet presAssocID="{4662A891-A3D2-43A6-BA4A-653028D85931}" presName="hierChild1" presStyleCnt="0">
        <dgm:presLayoutVars>
          <dgm:chPref val="1"/>
          <dgm:dir/>
          <dgm:animOne val="branch"/>
          <dgm:animLvl val="lvl"/>
          <dgm:resizeHandles/>
        </dgm:presLayoutVars>
      </dgm:prSet>
      <dgm:spPr/>
    </dgm:pt>
    <dgm:pt modelId="{4F7CAF78-CD07-4423-8C98-BABEF60B6E57}" type="pres">
      <dgm:prSet presAssocID="{D664938F-3CD3-4BBA-9E96-958A5EAE254B}" presName="hierRoot1" presStyleCnt="0"/>
      <dgm:spPr/>
    </dgm:pt>
    <dgm:pt modelId="{38975823-CB14-4F8F-85BF-005958F6EDA2}" type="pres">
      <dgm:prSet presAssocID="{D664938F-3CD3-4BBA-9E96-958A5EAE254B}" presName="composite" presStyleCnt="0"/>
      <dgm:spPr/>
    </dgm:pt>
    <dgm:pt modelId="{989EE2C7-E6E4-467C-B99D-B19B88DE3DC4}" type="pres">
      <dgm:prSet presAssocID="{D664938F-3CD3-4BBA-9E96-958A5EAE254B}" presName="background" presStyleLbl="node0" presStyleIdx="0" presStyleCnt="1"/>
      <dgm:spPr/>
    </dgm:pt>
    <dgm:pt modelId="{E9BDBA66-F263-4EDD-AB78-2D20BC877080}" type="pres">
      <dgm:prSet presAssocID="{D664938F-3CD3-4BBA-9E96-958A5EAE254B}" presName="text" presStyleLbl="fgAcc0" presStyleIdx="0" presStyleCnt="1">
        <dgm:presLayoutVars>
          <dgm:chPref val="3"/>
        </dgm:presLayoutVars>
      </dgm:prSet>
      <dgm:spPr/>
    </dgm:pt>
    <dgm:pt modelId="{CB94EBB8-F753-4114-B6B5-47773F6337F2}" type="pres">
      <dgm:prSet presAssocID="{D664938F-3CD3-4BBA-9E96-958A5EAE254B}" presName="hierChild2" presStyleCnt="0"/>
      <dgm:spPr/>
    </dgm:pt>
    <dgm:pt modelId="{C023AC72-C16D-4193-8E8E-1EA9CDAED79F}" type="pres">
      <dgm:prSet presAssocID="{B1985A02-659A-4F46-B966-2249848018FF}" presName="Name10" presStyleLbl="parChTrans1D2" presStyleIdx="0" presStyleCnt="2"/>
      <dgm:spPr/>
    </dgm:pt>
    <dgm:pt modelId="{D08CA1B6-11DD-4EF8-8A1E-B80B7C72B679}" type="pres">
      <dgm:prSet presAssocID="{4F840A49-5532-4DD1-ABB3-5F958A6CB1B2}" presName="hierRoot2" presStyleCnt="0"/>
      <dgm:spPr/>
    </dgm:pt>
    <dgm:pt modelId="{80CE3F36-0C2D-48B4-AB46-541CF8F009A4}" type="pres">
      <dgm:prSet presAssocID="{4F840A49-5532-4DD1-ABB3-5F958A6CB1B2}" presName="composite2" presStyleCnt="0"/>
      <dgm:spPr/>
    </dgm:pt>
    <dgm:pt modelId="{2404357C-E5BB-4D6D-B6EF-6AD42F2C0412}" type="pres">
      <dgm:prSet presAssocID="{4F840A49-5532-4DD1-ABB3-5F958A6CB1B2}" presName="background2" presStyleLbl="node2" presStyleIdx="0" presStyleCnt="2"/>
      <dgm:spPr/>
    </dgm:pt>
    <dgm:pt modelId="{6A136017-5330-4A65-AFCA-D1E9CBF9B8A3}" type="pres">
      <dgm:prSet presAssocID="{4F840A49-5532-4DD1-ABB3-5F958A6CB1B2}" presName="text2" presStyleLbl="fgAcc2" presStyleIdx="0" presStyleCnt="2">
        <dgm:presLayoutVars>
          <dgm:chPref val="3"/>
        </dgm:presLayoutVars>
      </dgm:prSet>
      <dgm:spPr/>
    </dgm:pt>
    <dgm:pt modelId="{CAEF1DC8-5B1A-423C-8B8E-EFB1D4805839}" type="pres">
      <dgm:prSet presAssocID="{4F840A49-5532-4DD1-ABB3-5F958A6CB1B2}" presName="hierChild3" presStyleCnt="0"/>
      <dgm:spPr/>
    </dgm:pt>
    <dgm:pt modelId="{858EE7DE-F2C9-4392-BE8F-4118E2182BEF}" type="pres">
      <dgm:prSet presAssocID="{758057AD-84EA-496E-A315-0BC75FD941A9}" presName="Name17" presStyleLbl="parChTrans1D3" presStyleIdx="0" presStyleCnt="3"/>
      <dgm:spPr/>
    </dgm:pt>
    <dgm:pt modelId="{68B7A515-DAB6-482E-8D01-B286E58EE9ED}" type="pres">
      <dgm:prSet presAssocID="{D4E9C416-080B-4521-BA76-5BAC0AE392BC}" presName="hierRoot3" presStyleCnt="0"/>
      <dgm:spPr/>
    </dgm:pt>
    <dgm:pt modelId="{98C0C9F7-5FA9-44B3-A314-DD2E7091825E}" type="pres">
      <dgm:prSet presAssocID="{D4E9C416-080B-4521-BA76-5BAC0AE392BC}" presName="composite3" presStyleCnt="0"/>
      <dgm:spPr/>
    </dgm:pt>
    <dgm:pt modelId="{EDAB1376-95E6-4F18-AECD-529D739DE710}" type="pres">
      <dgm:prSet presAssocID="{D4E9C416-080B-4521-BA76-5BAC0AE392BC}" presName="background3" presStyleLbl="node3" presStyleIdx="0" presStyleCnt="3"/>
      <dgm:spPr/>
    </dgm:pt>
    <dgm:pt modelId="{9EFA1EE8-6B7D-4019-B48C-4CC78626B27F}" type="pres">
      <dgm:prSet presAssocID="{D4E9C416-080B-4521-BA76-5BAC0AE392BC}" presName="text3" presStyleLbl="fgAcc3" presStyleIdx="0" presStyleCnt="3">
        <dgm:presLayoutVars>
          <dgm:chPref val="3"/>
        </dgm:presLayoutVars>
      </dgm:prSet>
      <dgm:spPr/>
    </dgm:pt>
    <dgm:pt modelId="{D503F072-AA3A-41B3-A912-E74440B99C96}" type="pres">
      <dgm:prSet presAssocID="{D4E9C416-080B-4521-BA76-5BAC0AE392BC}" presName="hierChild4" presStyleCnt="0"/>
      <dgm:spPr/>
    </dgm:pt>
    <dgm:pt modelId="{EDC8CCAC-E24A-402A-A1D3-010B6996D6D2}" type="pres">
      <dgm:prSet presAssocID="{E953D014-41D1-4F17-A23E-1E2F691A8AB1}" presName="Name17" presStyleLbl="parChTrans1D3" presStyleIdx="1" presStyleCnt="3"/>
      <dgm:spPr/>
    </dgm:pt>
    <dgm:pt modelId="{3C6C3260-CB1E-4982-8307-5B66D19747CA}" type="pres">
      <dgm:prSet presAssocID="{A4899383-29C7-449F-9403-37DCD32D7C86}" presName="hierRoot3" presStyleCnt="0"/>
      <dgm:spPr/>
    </dgm:pt>
    <dgm:pt modelId="{C0460A8A-3F43-436E-8E85-2DF3880FD589}" type="pres">
      <dgm:prSet presAssocID="{A4899383-29C7-449F-9403-37DCD32D7C86}" presName="composite3" presStyleCnt="0"/>
      <dgm:spPr/>
    </dgm:pt>
    <dgm:pt modelId="{C1F78D51-4A5F-4684-89FB-9D32A31CA16A}" type="pres">
      <dgm:prSet presAssocID="{A4899383-29C7-449F-9403-37DCD32D7C86}" presName="background3" presStyleLbl="node3" presStyleIdx="1" presStyleCnt="3"/>
      <dgm:spPr/>
    </dgm:pt>
    <dgm:pt modelId="{EB0A3B42-531A-467E-BF5D-70F33391C152}" type="pres">
      <dgm:prSet presAssocID="{A4899383-29C7-449F-9403-37DCD32D7C86}" presName="text3" presStyleLbl="fgAcc3" presStyleIdx="1" presStyleCnt="3">
        <dgm:presLayoutVars>
          <dgm:chPref val="3"/>
        </dgm:presLayoutVars>
      </dgm:prSet>
      <dgm:spPr/>
    </dgm:pt>
    <dgm:pt modelId="{872CD6A0-147C-4562-A9FC-E78B1C572E1A}" type="pres">
      <dgm:prSet presAssocID="{A4899383-29C7-449F-9403-37DCD32D7C86}" presName="hierChild4" presStyleCnt="0"/>
      <dgm:spPr/>
    </dgm:pt>
    <dgm:pt modelId="{9835F693-5771-49C6-B949-2EEFBF8AED8B}" type="pres">
      <dgm:prSet presAssocID="{E4614DBE-917B-49E7-83C7-849A95AA279A}" presName="Name10" presStyleLbl="parChTrans1D2" presStyleIdx="1" presStyleCnt="2"/>
      <dgm:spPr/>
    </dgm:pt>
    <dgm:pt modelId="{4FF0C1D8-C970-4054-8250-18D2CF52E3E3}" type="pres">
      <dgm:prSet presAssocID="{C7E77A32-5F79-49A5-B8FB-DD44E0D65256}" presName="hierRoot2" presStyleCnt="0"/>
      <dgm:spPr/>
    </dgm:pt>
    <dgm:pt modelId="{D1A34DA6-D6B5-49D5-91AF-3447B8CEB78A}" type="pres">
      <dgm:prSet presAssocID="{C7E77A32-5F79-49A5-B8FB-DD44E0D65256}" presName="composite2" presStyleCnt="0"/>
      <dgm:spPr/>
    </dgm:pt>
    <dgm:pt modelId="{DCE53258-3F8E-4B00-AF2C-9EA5DCF09047}" type="pres">
      <dgm:prSet presAssocID="{C7E77A32-5F79-49A5-B8FB-DD44E0D65256}" presName="background2" presStyleLbl="node2" presStyleIdx="1" presStyleCnt="2"/>
      <dgm:spPr/>
    </dgm:pt>
    <dgm:pt modelId="{675A7747-E22D-400B-B152-9A3380574ACC}" type="pres">
      <dgm:prSet presAssocID="{C7E77A32-5F79-49A5-B8FB-DD44E0D65256}" presName="text2" presStyleLbl="fgAcc2" presStyleIdx="1" presStyleCnt="2">
        <dgm:presLayoutVars>
          <dgm:chPref val="3"/>
        </dgm:presLayoutVars>
      </dgm:prSet>
      <dgm:spPr/>
    </dgm:pt>
    <dgm:pt modelId="{6F677758-6D14-43F6-B945-070F6B76CA63}" type="pres">
      <dgm:prSet presAssocID="{C7E77A32-5F79-49A5-B8FB-DD44E0D65256}" presName="hierChild3" presStyleCnt="0"/>
      <dgm:spPr/>
    </dgm:pt>
    <dgm:pt modelId="{B5CE8C25-F88D-4390-AE09-C8389B89AC2F}" type="pres">
      <dgm:prSet presAssocID="{FDAC47A3-5FA2-4CB8-A8BD-EFCA27DD0139}" presName="Name17" presStyleLbl="parChTrans1D3" presStyleIdx="2" presStyleCnt="3"/>
      <dgm:spPr/>
    </dgm:pt>
    <dgm:pt modelId="{DA3AB4DC-41A4-4B5E-9CB8-4D9A4F939314}" type="pres">
      <dgm:prSet presAssocID="{2E104562-2E67-43D5-B361-30DBB01FB23C}" presName="hierRoot3" presStyleCnt="0"/>
      <dgm:spPr/>
    </dgm:pt>
    <dgm:pt modelId="{1DA890E9-F6B4-4AD2-80C5-AD4DD9928DA0}" type="pres">
      <dgm:prSet presAssocID="{2E104562-2E67-43D5-B361-30DBB01FB23C}" presName="composite3" presStyleCnt="0"/>
      <dgm:spPr/>
    </dgm:pt>
    <dgm:pt modelId="{A4F6AE0A-5CCC-4397-8F57-3AC4D5058547}" type="pres">
      <dgm:prSet presAssocID="{2E104562-2E67-43D5-B361-30DBB01FB23C}" presName="background3" presStyleLbl="node3" presStyleIdx="2" presStyleCnt="3"/>
      <dgm:spPr/>
    </dgm:pt>
    <dgm:pt modelId="{223FA80A-D202-48F2-BB67-BBDB462348F8}" type="pres">
      <dgm:prSet presAssocID="{2E104562-2E67-43D5-B361-30DBB01FB23C}" presName="text3" presStyleLbl="fgAcc3" presStyleIdx="2" presStyleCnt="3">
        <dgm:presLayoutVars>
          <dgm:chPref val="3"/>
        </dgm:presLayoutVars>
      </dgm:prSet>
      <dgm:spPr/>
    </dgm:pt>
    <dgm:pt modelId="{092C5AB0-0057-4F6E-B635-003915A1C65C}" type="pres">
      <dgm:prSet presAssocID="{2E104562-2E67-43D5-B361-30DBB01FB23C}" presName="hierChild4" presStyleCnt="0"/>
      <dgm:spPr/>
    </dgm:pt>
  </dgm:ptLst>
  <dgm:cxnLst>
    <dgm:cxn modelId="{29B13D27-C9E4-449B-9BE1-51888FB08DB6}" type="presOf" srcId="{E4614DBE-917B-49E7-83C7-849A95AA279A}" destId="{9835F693-5771-49C6-B949-2EEFBF8AED8B}" srcOrd="0" destOrd="0" presId="urn:microsoft.com/office/officeart/2005/8/layout/hierarchy1"/>
    <dgm:cxn modelId="{B899F338-9C29-4D72-96DD-028B5AC1B58F}" type="presOf" srcId="{D664938F-3CD3-4BBA-9E96-958A5EAE254B}" destId="{E9BDBA66-F263-4EDD-AB78-2D20BC877080}" srcOrd="0" destOrd="0" presId="urn:microsoft.com/office/officeart/2005/8/layout/hierarchy1"/>
    <dgm:cxn modelId="{F4925F63-04D2-4440-BA6D-A75E6D4F7BCC}" srcId="{4662A891-A3D2-43A6-BA4A-653028D85931}" destId="{D664938F-3CD3-4BBA-9E96-958A5EAE254B}" srcOrd="0" destOrd="0" parTransId="{93867F25-4260-4D71-A90B-D5066178826B}" sibTransId="{18019998-CEDA-48F9-9FAC-EF42917B124A}"/>
    <dgm:cxn modelId="{AAABA66F-A6DA-4F99-8E65-E1DF959C09F9}" type="presOf" srcId="{2E104562-2E67-43D5-B361-30DBB01FB23C}" destId="{223FA80A-D202-48F2-BB67-BBDB462348F8}" srcOrd="0" destOrd="0" presId="urn:microsoft.com/office/officeart/2005/8/layout/hierarchy1"/>
    <dgm:cxn modelId="{E27C6874-05D4-4AFE-A287-A7D4F68BA14C}" type="presOf" srcId="{D4E9C416-080B-4521-BA76-5BAC0AE392BC}" destId="{9EFA1EE8-6B7D-4019-B48C-4CC78626B27F}" srcOrd="0" destOrd="0" presId="urn:microsoft.com/office/officeart/2005/8/layout/hierarchy1"/>
    <dgm:cxn modelId="{2F699854-3664-4B6D-964E-26B5A860C96C}" type="presOf" srcId="{4F840A49-5532-4DD1-ABB3-5F958A6CB1B2}" destId="{6A136017-5330-4A65-AFCA-D1E9CBF9B8A3}" srcOrd="0" destOrd="0" presId="urn:microsoft.com/office/officeart/2005/8/layout/hierarchy1"/>
    <dgm:cxn modelId="{54154C78-D87E-4EA5-9ABB-D02AABD083C3}" type="presOf" srcId="{E953D014-41D1-4F17-A23E-1E2F691A8AB1}" destId="{EDC8CCAC-E24A-402A-A1D3-010B6996D6D2}" srcOrd="0" destOrd="0" presId="urn:microsoft.com/office/officeart/2005/8/layout/hierarchy1"/>
    <dgm:cxn modelId="{E046AD7F-DD2E-46FB-9EEC-E4C3DD139E1F}" srcId="{D664938F-3CD3-4BBA-9E96-958A5EAE254B}" destId="{C7E77A32-5F79-49A5-B8FB-DD44E0D65256}" srcOrd="1" destOrd="0" parTransId="{E4614DBE-917B-49E7-83C7-849A95AA279A}" sibTransId="{BA0DFB9D-A8F1-4579-BAE7-DE18B9207A07}"/>
    <dgm:cxn modelId="{6B65E285-1B73-4787-BA2E-47415BB66D4C}" type="presOf" srcId="{B1985A02-659A-4F46-B966-2249848018FF}" destId="{C023AC72-C16D-4193-8E8E-1EA9CDAED79F}" srcOrd="0" destOrd="0" presId="urn:microsoft.com/office/officeart/2005/8/layout/hierarchy1"/>
    <dgm:cxn modelId="{8C509F8F-7316-4B9E-B424-96A2D1C5DD23}" type="presOf" srcId="{C7E77A32-5F79-49A5-B8FB-DD44E0D65256}" destId="{675A7747-E22D-400B-B152-9A3380574ACC}" srcOrd="0" destOrd="0" presId="urn:microsoft.com/office/officeart/2005/8/layout/hierarchy1"/>
    <dgm:cxn modelId="{71FB2496-FCFE-4463-ACE2-68C54577695A}" type="presOf" srcId="{758057AD-84EA-496E-A315-0BC75FD941A9}" destId="{858EE7DE-F2C9-4392-BE8F-4118E2182BEF}" srcOrd="0" destOrd="0" presId="urn:microsoft.com/office/officeart/2005/8/layout/hierarchy1"/>
    <dgm:cxn modelId="{CA5104AB-0898-436F-A493-943238231DB0}" srcId="{4F840A49-5532-4DD1-ABB3-5F958A6CB1B2}" destId="{A4899383-29C7-449F-9403-37DCD32D7C86}" srcOrd="1" destOrd="0" parTransId="{E953D014-41D1-4F17-A23E-1E2F691A8AB1}" sibTransId="{58BDD4F6-4B2C-4D1D-89E3-75A654F81B26}"/>
    <dgm:cxn modelId="{99EE8CC8-5554-4641-9C82-3611B2AC2B32}" srcId="{4F840A49-5532-4DD1-ABB3-5F958A6CB1B2}" destId="{D4E9C416-080B-4521-BA76-5BAC0AE392BC}" srcOrd="0" destOrd="0" parTransId="{758057AD-84EA-496E-A315-0BC75FD941A9}" sibTransId="{D1F77A8B-0F3C-4F73-8C31-F8DE5F43B70D}"/>
    <dgm:cxn modelId="{837BFBD7-0643-49D3-A0D1-8BA49E632BA1}" type="presOf" srcId="{FDAC47A3-5FA2-4CB8-A8BD-EFCA27DD0139}" destId="{B5CE8C25-F88D-4390-AE09-C8389B89AC2F}" srcOrd="0" destOrd="0" presId="urn:microsoft.com/office/officeart/2005/8/layout/hierarchy1"/>
    <dgm:cxn modelId="{E0004EE6-70D4-46C2-9F95-17FE46F78096}" type="presOf" srcId="{4662A891-A3D2-43A6-BA4A-653028D85931}" destId="{083F5746-D6F7-44F8-9C81-D221FED4DBFE}" srcOrd="0" destOrd="0" presId="urn:microsoft.com/office/officeart/2005/8/layout/hierarchy1"/>
    <dgm:cxn modelId="{937BDFE6-CA2A-48B4-B648-19E6F5432071}" srcId="{D664938F-3CD3-4BBA-9E96-958A5EAE254B}" destId="{4F840A49-5532-4DD1-ABB3-5F958A6CB1B2}" srcOrd="0" destOrd="0" parTransId="{B1985A02-659A-4F46-B966-2249848018FF}" sibTransId="{EB3A1E10-BEF1-4F33-A775-A8B50DACA486}"/>
    <dgm:cxn modelId="{74F25EF6-E7ED-4B27-AF76-71ABFC6FC905}" type="presOf" srcId="{A4899383-29C7-449F-9403-37DCD32D7C86}" destId="{EB0A3B42-531A-467E-BF5D-70F33391C152}" srcOrd="0" destOrd="0" presId="urn:microsoft.com/office/officeart/2005/8/layout/hierarchy1"/>
    <dgm:cxn modelId="{5FC4B0F9-BE19-4ABF-8F38-27619C972B14}" srcId="{C7E77A32-5F79-49A5-B8FB-DD44E0D65256}" destId="{2E104562-2E67-43D5-B361-30DBB01FB23C}" srcOrd="0" destOrd="0" parTransId="{FDAC47A3-5FA2-4CB8-A8BD-EFCA27DD0139}" sibTransId="{9C7804B2-5A35-409C-9C2C-DC369F2DEC4D}"/>
    <dgm:cxn modelId="{051137D2-E171-4901-8A21-BCB4EEA66809}" type="presParOf" srcId="{083F5746-D6F7-44F8-9C81-D221FED4DBFE}" destId="{4F7CAF78-CD07-4423-8C98-BABEF60B6E57}" srcOrd="0" destOrd="0" presId="urn:microsoft.com/office/officeart/2005/8/layout/hierarchy1"/>
    <dgm:cxn modelId="{0AA1B50D-8093-4F7B-B515-A5C4A4AE8913}" type="presParOf" srcId="{4F7CAF78-CD07-4423-8C98-BABEF60B6E57}" destId="{38975823-CB14-4F8F-85BF-005958F6EDA2}" srcOrd="0" destOrd="0" presId="urn:microsoft.com/office/officeart/2005/8/layout/hierarchy1"/>
    <dgm:cxn modelId="{DF3F057A-5AAC-4B5E-AA32-DF673CACDDCA}" type="presParOf" srcId="{38975823-CB14-4F8F-85BF-005958F6EDA2}" destId="{989EE2C7-E6E4-467C-B99D-B19B88DE3DC4}" srcOrd="0" destOrd="0" presId="urn:microsoft.com/office/officeart/2005/8/layout/hierarchy1"/>
    <dgm:cxn modelId="{F3A06F66-F80E-48DC-AD23-67FE16D4F7BB}" type="presParOf" srcId="{38975823-CB14-4F8F-85BF-005958F6EDA2}" destId="{E9BDBA66-F263-4EDD-AB78-2D20BC877080}" srcOrd="1" destOrd="0" presId="urn:microsoft.com/office/officeart/2005/8/layout/hierarchy1"/>
    <dgm:cxn modelId="{C0E6E386-603E-4968-B84E-E4C4CDB5B4A7}" type="presParOf" srcId="{4F7CAF78-CD07-4423-8C98-BABEF60B6E57}" destId="{CB94EBB8-F753-4114-B6B5-47773F6337F2}" srcOrd="1" destOrd="0" presId="urn:microsoft.com/office/officeart/2005/8/layout/hierarchy1"/>
    <dgm:cxn modelId="{9D9FAACC-41EC-43B6-91E3-14EDC052FBCE}" type="presParOf" srcId="{CB94EBB8-F753-4114-B6B5-47773F6337F2}" destId="{C023AC72-C16D-4193-8E8E-1EA9CDAED79F}" srcOrd="0" destOrd="0" presId="urn:microsoft.com/office/officeart/2005/8/layout/hierarchy1"/>
    <dgm:cxn modelId="{238579AF-AAD5-4263-9EE2-C1EDD2B4A7B0}" type="presParOf" srcId="{CB94EBB8-F753-4114-B6B5-47773F6337F2}" destId="{D08CA1B6-11DD-4EF8-8A1E-B80B7C72B679}" srcOrd="1" destOrd="0" presId="urn:microsoft.com/office/officeart/2005/8/layout/hierarchy1"/>
    <dgm:cxn modelId="{8FA66D93-7261-464D-A173-CB09810C3158}" type="presParOf" srcId="{D08CA1B6-11DD-4EF8-8A1E-B80B7C72B679}" destId="{80CE3F36-0C2D-48B4-AB46-541CF8F009A4}" srcOrd="0" destOrd="0" presId="urn:microsoft.com/office/officeart/2005/8/layout/hierarchy1"/>
    <dgm:cxn modelId="{82BB0823-DCB9-49C4-B846-3434726A379C}" type="presParOf" srcId="{80CE3F36-0C2D-48B4-AB46-541CF8F009A4}" destId="{2404357C-E5BB-4D6D-B6EF-6AD42F2C0412}" srcOrd="0" destOrd="0" presId="urn:microsoft.com/office/officeart/2005/8/layout/hierarchy1"/>
    <dgm:cxn modelId="{85310DBF-41D1-4059-A2C1-ECF3568A894A}" type="presParOf" srcId="{80CE3F36-0C2D-48B4-AB46-541CF8F009A4}" destId="{6A136017-5330-4A65-AFCA-D1E9CBF9B8A3}" srcOrd="1" destOrd="0" presId="urn:microsoft.com/office/officeart/2005/8/layout/hierarchy1"/>
    <dgm:cxn modelId="{8FB01213-E931-4DCC-8EE1-FFBC8F272C9A}" type="presParOf" srcId="{D08CA1B6-11DD-4EF8-8A1E-B80B7C72B679}" destId="{CAEF1DC8-5B1A-423C-8B8E-EFB1D4805839}" srcOrd="1" destOrd="0" presId="urn:microsoft.com/office/officeart/2005/8/layout/hierarchy1"/>
    <dgm:cxn modelId="{0C53F537-6581-41EA-9F79-1F6D992BA5F3}" type="presParOf" srcId="{CAEF1DC8-5B1A-423C-8B8E-EFB1D4805839}" destId="{858EE7DE-F2C9-4392-BE8F-4118E2182BEF}" srcOrd="0" destOrd="0" presId="urn:microsoft.com/office/officeart/2005/8/layout/hierarchy1"/>
    <dgm:cxn modelId="{3635E29D-B716-449A-8744-B8231AFEB5C8}" type="presParOf" srcId="{CAEF1DC8-5B1A-423C-8B8E-EFB1D4805839}" destId="{68B7A515-DAB6-482E-8D01-B286E58EE9ED}" srcOrd="1" destOrd="0" presId="urn:microsoft.com/office/officeart/2005/8/layout/hierarchy1"/>
    <dgm:cxn modelId="{9618B8F4-7354-4AE7-8627-CD318D0456D0}" type="presParOf" srcId="{68B7A515-DAB6-482E-8D01-B286E58EE9ED}" destId="{98C0C9F7-5FA9-44B3-A314-DD2E7091825E}" srcOrd="0" destOrd="0" presId="urn:microsoft.com/office/officeart/2005/8/layout/hierarchy1"/>
    <dgm:cxn modelId="{8B32E84D-1176-44AE-AA01-705A695CE514}" type="presParOf" srcId="{98C0C9F7-5FA9-44B3-A314-DD2E7091825E}" destId="{EDAB1376-95E6-4F18-AECD-529D739DE710}" srcOrd="0" destOrd="0" presId="urn:microsoft.com/office/officeart/2005/8/layout/hierarchy1"/>
    <dgm:cxn modelId="{C787DE1B-DD2B-468C-A3B1-46BDBA7979D4}" type="presParOf" srcId="{98C0C9F7-5FA9-44B3-A314-DD2E7091825E}" destId="{9EFA1EE8-6B7D-4019-B48C-4CC78626B27F}" srcOrd="1" destOrd="0" presId="urn:microsoft.com/office/officeart/2005/8/layout/hierarchy1"/>
    <dgm:cxn modelId="{E04973D7-4B5F-4AF3-917F-3EE6C5E2EB2F}" type="presParOf" srcId="{68B7A515-DAB6-482E-8D01-B286E58EE9ED}" destId="{D503F072-AA3A-41B3-A912-E74440B99C96}" srcOrd="1" destOrd="0" presId="urn:microsoft.com/office/officeart/2005/8/layout/hierarchy1"/>
    <dgm:cxn modelId="{4410D161-BC1A-4031-B9DA-8AED82C64246}" type="presParOf" srcId="{CAEF1DC8-5B1A-423C-8B8E-EFB1D4805839}" destId="{EDC8CCAC-E24A-402A-A1D3-010B6996D6D2}" srcOrd="2" destOrd="0" presId="urn:microsoft.com/office/officeart/2005/8/layout/hierarchy1"/>
    <dgm:cxn modelId="{4AA1E440-02CF-4EE8-AE8D-B9B7238BFDA2}" type="presParOf" srcId="{CAEF1DC8-5B1A-423C-8B8E-EFB1D4805839}" destId="{3C6C3260-CB1E-4982-8307-5B66D19747CA}" srcOrd="3" destOrd="0" presId="urn:microsoft.com/office/officeart/2005/8/layout/hierarchy1"/>
    <dgm:cxn modelId="{06A2CA44-D6FE-4544-B76C-36903D651EB1}" type="presParOf" srcId="{3C6C3260-CB1E-4982-8307-5B66D19747CA}" destId="{C0460A8A-3F43-436E-8E85-2DF3880FD589}" srcOrd="0" destOrd="0" presId="urn:microsoft.com/office/officeart/2005/8/layout/hierarchy1"/>
    <dgm:cxn modelId="{F8872A44-98F5-4650-8542-D3445EDEABDF}" type="presParOf" srcId="{C0460A8A-3F43-436E-8E85-2DF3880FD589}" destId="{C1F78D51-4A5F-4684-89FB-9D32A31CA16A}" srcOrd="0" destOrd="0" presId="urn:microsoft.com/office/officeart/2005/8/layout/hierarchy1"/>
    <dgm:cxn modelId="{46792AA9-4F26-4208-8957-100909B8DF13}" type="presParOf" srcId="{C0460A8A-3F43-436E-8E85-2DF3880FD589}" destId="{EB0A3B42-531A-467E-BF5D-70F33391C152}" srcOrd="1" destOrd="0" presId="urn:microsoft.com/office/officeart/2005/8/layout/hierarchy1"/>
    <dgm:cxn modelId="{CADBB652-570C-4B4F-A478-A61441D55EDC}" type="presParOf" srcId="{3C6C3260-CB1E-4982-8307-5B66D19747CA}" destId="{872CD6A0-147C-4562-A9FC-E78B1C572E1A}" srcOrd="1" destOrd="0" presId="urn:microsoft.com/office/officeart/2005/8/layout/hierarchy1"/>
    <dgm:cxn modelId="{D71A1549-6F10-4D61-A1FD-A7A47DF6A35D}" type="presParOf" srcId="{CB94EBB8-F753-4114-B6B5-47773F6337F2}" destId="{9835F693-5771-49C6-B949-2EEFBF8AED8B}" srcOrd="2" destOrd="0" presId="urn:microsoft.com/office/officeart/2005/8/layout/hierarchy1"/>
    <dgm:cxn modelId="{6CD14029-EB6A-41F3-B718-C6B69E36907B}" type="presParOf" srcId="{CB94EBB8-F753-4114-B6B5-47773F6337F2}" destId="{4FF0C1D8-C970-4054-8250-18D2CF52E3E3}" srcOrd="3" destOrd="0" presId="urn:microsoft.com/office/officeart/2005/8/layout/hierarchy1"/>
    <dgm:cxn modelId="{CC4463C1-0227-4D33-AA64-00B01D88FE69}" type="presParOf" srcId="{4FF0C1D8-C970-4054-8250-18D2CF52E3E3}" destId="{D1A34DA6-D6B5-49D5-91AF-3447B8CEB78A}" srcOrd="0" destOrd="0" presId="urn:microsoft.com/office/officeart/2005/8/layout/hierarchy1"/>
    <dgm:cxn modelId="{EEC7F6A1-03AF-4BFF-8D57-75C3A847FC45}" type="presParOf" srcId="{D1A34DA6-D6B5-49D5-91AF-3447B8CEB78A}" destId="{DCE53258-3F8E-4B00-AF2C-9EA5DCF09047}" srcOrd="0" destOrd="0" presId="urn:microsoft.com/office/officeart/2005/8/layout/hierarchy1"/>
    <dgm:cxn modelId="{07D49C76-50EE-4666-8E12-1C0CE05433E1}" type="presParOf" srcId="{D1A34DA6-D6B5-49D5-91AF-3447B8CEB78A}" destId="{675A7747-E22D-400B-B152-9A3380574ACC}" srcOrd="1" destOrd="0" presId="urn:microsoft.com/office/officeart/2005/8/layout/hierarchy1"/>
    <dgm:cxn modelId="{1D508474-3E05-4593-8D61-9EBBB195C0B0}" type="presParOf" srcId="{4FF0C1D8-C970-4054-8250-18D2CF52E3E3}" destId="{6F677758-6D14-43F6-B945-070F6B76CA63}" srcOrd="1" destOrd="0" presId="urn:microsoft.com/office/officeart/2005/8/layout/hierarchy1"/>
    <dgm:cxn modelId="{55035437-8D30-4058-94C9-C92FF049F63B}" type="presParOf" srcId="{6F677758-6D14-43F6-B945-070F6B76CA63}" destId="{B5CE8C25-F88D-4390-AE09-C8389B89AC2F}" srcOrd="0" destOrd="0" presId="urn:microsoft.com/office/officeart/2005/8/layout/hierarchy1"/>
    <dgm:cxn modelId="{A38DAD3D-FEC2-49F9-B77E-595E262320A3}" type="presParOf" srcId="{6F677758-6D14-43F6-B945-070F6B76CA63}" destId="{DA3AB4DC-41A4-4B5E-9CB8-4D9A4F939314}" srcOrd="1" destOrd="0" presId="urn:microsoft.com/office/officeart/2005/8/layout/hierarchy1"/>
    <dgm:cxn modelId="{7002AFDC-C1BD-44E1-85D9-E6171B890FBF}" type="presParOf" srcId="{DA3AB4DC-41A4-4B5E-9CB8-4D9A4F939314}" destId="{1DA890E9-F6B4-4AD2-80C5-AD4DD9928DA0}" srcOrd="0" destOrd="0" presId="urn:microsoft.com/office/officeart/2005/8/layout/hierarchy1"/>
    <dgm:cxn modelId="{6B3CF63A-CE16-4090-9323-7DBAF41ED471}" type="presParOf" srcId="{1DA890E9-F6B4-4AD2-80C5-AD4DD9928DA0}" destId="{A4F6AE0A-5CCC-4397-8F57-3AC4D5058547}" srcOrd="0" destOrd="0" presId="urn:microsoft.com/office/officeart/2005/8/layout/hierarchy1"/>
    <dgm:cxn modelId="{9B3797A5-7E98-4270-8440-408A01F72C26}" type="presParOf" srcId="{1DA890E9-F6B4-4AD2-80C5-AD4DD9928DA0}" destId="{223FA80A-D202-48F2-BB67-BBDB462348F8}" srcOrd="1" destOrd="0" presId="urn:microsoft.com/office/officeart/2005/8/layout/hierarchy1"/>
    <dgm:cxn modelId="{27D4138D-F136-48A1-A733-B9A3A8F11F0D}" type="presParOf" srcId="{DA3AB4DC-41A4-4B5E-9CB8-4D9A4F939314}" destId="{092C5AB0-0057-4F6E-B635-003915A1C6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E8C25-F88D-4390-AE09-C8389B89AC2F}">
      <dsp:nvSpPr>
        <dsp:cNvPr id="0" name=""/>
        <dsp:cNvSpPr/>
      </dsp:nvSpPr>
      <dsp:spPr>
        <a:xfrm>
          <a:off x="5626573" y="2724934"/>
          <a:ext cx="91440" cy="507518"/>
        </a:xfrm>
        <a:custGeom>
          <a:avLst/>
          <a:gdLst/>
          <a:ahLst/>
          <a:cxnLst/>
          <a:rect l="0" t="0" r="0" b="0"/>
          <a:pathLst>
            <a:path>
              <a:moveTo>
                <a:pt x="45720" y="0"/>
              </a:moveTo>
              <a:lnTo>
                <a:pt x="45720" y="5075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35F693-5771-49C6-B949-2EEFBF8AED8B}">
      <dsp:nvSpPr>
        <dsp:cNvPr id="0" name=""/>
        <dsp:cNvSpPr/>
      </dsp:nvSpPr>
      <dsp:spPr>
        <a:xfrm>
          <a:off x="4072665" y="1109311"/>
          <a:ext cx="1599627" cy="507518"/>
        </a:xfrm>
        <a:custGeom>
          <a:avLst/>
          <a:gdLst/>
          <a:ahLst/>
          <a:cxnLst/>
          <a:rect l="0" t="0" r="0" b="0"/>
          <a:pathLst>
            <a:path>
              <a:moveTo>
                <a:pt x="0" y="0"/>
              </a:moveTo>
              <a:lnTo>
                <a:pt x="0" y="345858"/>
              </a:lnTo>
              <a:lnTo>
                <a:pt x="1599627" y="345858"/>
              </a:lnTo>
              <a:lnTo>
                <a:pt x="1599627" y="5075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CCAC-E24A-402A-A1D3-010B6996D6D2}">
      <dsp:nvSpPr>
        <dsp:cNvPr id="0" name=""/>
        <dsp:cNvSpPr/>
      </dsp:nvSpPr>
      <dsp:spPr>
        <a:xfrm>
          <a:off x="2473038" y="2724934"/>
          <a:ext cx="1066418" cy="507518"/>
        </a:xfrm>
        <a:custGeom>
          <a:avLst/>
          <a:gdLst/>
          <a:ahLst/>
          <a:cxnLst/>
          <a:rect l="0" t="0" r="0" b="0"/>
          <a:pathLst>
            <a:path>
              <a:moveTo>
                <a:pt x="0" y="0"/>
              </a:moveTo>
              <a:lnTo>
                <a:pt x="0" y="345858"/>
              </a:lnTo>
              <a:lnTo>
                <a:pt x="1066418" y="345858"/>
              </a:lnTo>
              <a:lnTo>
                <a:pt x="1066418" y="5075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8EE7DE-F2C9-4392-BE8F-4118E2182BEF}">
      <dsp:nvSpPr>
        <dsp:cNvPr id="0" name=""/>
        <dsp:cNvSpPr/>
      </dsp:nvSpPr>
      <dsp:spPr>
        <a:xfrm>
          <a:off x="1406620" y="2724934"/>
          <a:ext cx="1066418" cy="507518"/>
        </a:xfrm>
        <a:custGeom>
          <a:avLst/>
          <a:gdLst/>
          <a:ahLst/>
          <a:cxnLst/>
          <a:rect l="0" t="0" r="0" b="0"/>
          <a:pathLst>
            <a:path>
              <a:moveTo>
                <a:pt x="1066418" y="0"/>
              </a:moveTo>
              <a:lnTo>
                <a:pt x="1066418" y="345858"/>
              </a:lnTo>
              <a:lnTo>
                <a:pt x="0" y="345858"/>
              </a:lnTo>
              <a:lnTo>
                <a:pt x="0" y="5075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3AC72-C16D-4193-8E8E-1EA9CDAED79F}">
      <dsp:nvSpPr>
        <dsp:cNvPr id="0" name=""/>
        <dsp:cNvSpPr/>
      </dsp:nvSpPr>
      <dsp:spPr>
        <a:xfrm>
          <a:off x="2473038" y="1109311"/>
          <a:ext cx="1599627" cy="507518"/>
        </a:xfrm>
        <a:custGeom>
          <a:avLst/>
          <a:gdLst/>
          <a:ahLst/>
          <a:cxnLst/>
          <a:rect l="0" t="0" r="0" b="0"/>
          <a:pathLst>
            <a:path>
              <a:moveTo>
                <a:pt x="1599627" y="0"/>
              </a:moveTo>
              <a:lnTo>
                <a:pt x="1599627" y="345858"/>
              </a:lnTo>
              <a:lnTo>
                <a:pt x="0" y="345858"/>
              </a:lnTo>
              <a:lnTo>
                <a:pt x="0" y="5075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9EE2C7-E6E4-467C-B99D-B19B88DE3DC4}">
      <dsp:nvSpPr>
        <dsp:cNvPr id="0" name=""/>
        <dsp:cNvSpPr/>
      </dsp:nvSpPr>
      <dsp:spPr>
        <a:xfrm>
          <a:off x="3200142" y="1205"/>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DBA66-F263-4EDD-AB78-2D20BC877080}">
      <dsp:nvSpPr>
        <dsp:cNvPr id="0" name=""/>
        <dsp:cNvSpPr/>
      </dsp:nvSpPr>
      <dsp:spPr>
        <a:xfrm>
          <a:off x="3394036" y="185405"/>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 divided by A</a:t>
          </a:r>
        </a:p>
      </dsp:txBody>
      <dsp:txXfrm>
        <a:off x="3426491" y="217860"/>
        <a:ext cx="1680137" cy="1043195"/>
      </dsp:txXfrm>
    </dsp:sp>
    <dsp:sp modelId="{2404357C-E5BB-4D6D-B6EF-6AD42F2C0412}">
      <dsp:nvSpPr>
        <dsp:cNvPr id="0" name=""/>
        <dsp:cNvSpPr/>
      </dsp:nvSpPr>
      <dsp:spPr>
        <a:xfrm>
          <a:off x="1600514" y="1616829"/>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36017-5330-4A65-AFCA-D1E9CBF9B8A3}">
      <dsp:nvSpPr>
        <dsp:cNvPr id="0" name=""/>
        <dsp:cNvSpPr/>
      </dsp:nvSpPr>
      <dsp:spPr>
        <a:xfrm>
          <a:off x="1794409" y="1801028"/>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Remainder = 0</a:t>
          </a:r>
        </a:p>
        <a:p>
          <a:pPr marL="0" lvl="0" indent="0" algn="ctr" defTabSz="622300">
            <a:lnSpc>
              <a:spcPct val="90000"/>
            </a:lnSpc>
            <a:spcBef>
              <a:spcPct val="0"/>
            </a:spcBef>
            <a:spcAft>
              <a:spcPct val="35000"/>
            </a:spcAft>
            <a:buNone/>
          </a:pPr>
          <a:r>
            <a:rPr lang="en-IN" sz="1400" kern="1200" dirty="0"/>
            <a:t>(N is divisible by A)</a:t>
          </a:r>
        </a:p>
      </dsp:txBody>
      <dsp:txXfrm>
        <a:off x="1826864" y="1833483"/>
        <a:ext cx="1680137" cy="1043195"/>
      </dsp:txXfrm>
    </dsp:sp>
    <dsp:sp modelId="{EDAB1376-95E6-4F18-AECD-529D739DE710}">
      <dsp:nvSpPr>
        <dsp:cNvPr id="0" name=""/>
        <dsp:cNvSpPr/>
      </dsp:nvSpPr>
      <dsp:spPr>
        <a:xfrm>
          <a:off x="534096" y="3232452"/>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A1EE8-6B7D-4019-B48C-4CC78626B27F}">
      <dsp:nvSpPr>
        <dsp:cNvPr id="0" name=""/>
        <dsp:cNvSpPr/>
      </dsp:nvSpPr>
      <dsp:spPr>
        <a:xfrm>
          <a:off x="727991" y="3416651"/>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Factors, HCF, Properties of factors, properties and applications of HCF</a:t>
          </a:r>
        </a:p>
      </dsp:txBody>
      <dsp:txXfrm>
        <a:off x="760446" y="3449106"/>
        <a:ext cx="1680137" cy="1043195"/>
      </dsp:txXfrm>
    </dsp:sp>
    <dsp:sp modelId="{C1F78D51-4A5F-4684-89FB-9D32A31CA16A}">
      <dsp:nvSpPr>
        <dsp:cNvPr id="0" name=""/>
        <dsp:cNvSpPr/>
      </dsp:nvSpPr>
      <dsp:spPr>
        <a:xfrm>
          <a:off x="2666933" y="3232452"/>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0A3B42-531A-467E-BF5D-70F33391C152}">
      <dsp:nvSpPr>
        <dsp:cNvPr id="0" name=""/>
        <dsp:cNvSpPr/>
      </dsp:nvSpPr>
      <dsp:spPr>
        <a:xfrm>
          <a:off x="2860827" y="3416651"/>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Multiples, LCM, properties and applications of LCM</a:t>
          </a:r>
        </a:p>
      </dsp:txBody>
      <dsp:txXfrm>
        <a:off x="2893282" y="3449106"/>
        <a:ext cx="1680137" cy="1043195"/>
      </dsp:txXfrm>
    </dsp:sp>
    <dsp:sp modelId="{DCE53258-3F8E-4B00-AF2C-9EA5DCF09047}">
      <dsp:nvSpPr>
        <dsp:cNvPr id="0" name=""/>
        <dsp:cNvSpPr/>
      </dsp:nvSpPr>
      <dsp:spPr>
        <a:xfrm>
          <a:off x="4799769" y="1616829"/>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A7747-E22D-400B-B152-9A3380574ACC}">
      <dsp:nvSpPr>
        <dsp:cNvPr id="0" name=""/>
        <dsp:cNvSpPr/>
      </dsp:nvSpPr>
      <dsp:spPr>
        <a:xfrm>
          <a:off x="4993663" y="1801028"/>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Remainder ≠ 0</a:t>
          </a:r>
        </a:p>
      </dsp:txBody>
      <dsp:txXfrm>
        <a:off x="5026118" y="1833483"/>
        <a:ext cx="1680137" cy="1043195"/>
      </dsp:txXfrm>
    </dsp:sp>
    <dsp:sp modelId="{A4F6AE0A-5CCC-4397-8F57-3AC4D5058547}">
      <dsp:nvSpPr>
        <dsp:cNvPr id="0" name=""/>
        <dsp:cNvSpPr/>
      </dsp:nvSpPr>
      <dsp:spPr>
        <a:xfrm>
          <a:off x="4799769" y="3232452"/>
          <a:ext cx="1745047" cy="1108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FA80A-D202-48F2-BB67-BBDB462348F8}">
      <dsp:nvSpPr>
        <dsp:cNvPr id="0" name=""/>
        <dsp:cNvSpPr/>
      </dsp:nvSpPr>
      <dsp:spPr>
        <a:xfrm>
          <a:off x="4993663" y="3416651"/>
          <a:ext cx="1745047" cy="11081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Properties of remainder, Concept of last digit</a:t>
          </a:r>
        </a:p>
      </dsp:txBody>
      <dsp:txXfrm>
        <a:off x="5026118" y="3449106"/>
        <a:ext cx="1680137" cy="10431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69C4-9305-4487-8C4A-436160E19818}"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A93C-7C6A-426C-9880-05C93847F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 system - 5</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p:txBody>
          <a:bodyPr>
            <a:normAutofit/>
          </a:bodyPr>
          <a:lstStyle/>
          <a:p>
            <a:pPr marL="228600" indent="-228600">
              <a:lnSpc>
                <a:spcPct val="115000"/>
              </a:lnSpc>
              <a:spcBef>
                <a:spcPts val="5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Special properties of LCM and HCF</a:t>
            </a:r>
          </a:p>
          <a:p>
            <a:pPr marL="228600" indent="-228600">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Problems (language based too) based on LCM and HCF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9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HCF property </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548682"/>
            <a:ext cx="8229600" cy="5040558"/>
          </a:xfrm>
        </p:spPr>
        <p:txBody>
          <a:bodyPr>
            <a:normAutofit fontScale="85000" lnSpcReduction="10000"/>
          </a:bodyPr>
          <a:lstStyle/>
          <a:p>
            <a:r>
              <a:rPr lang="en-IN" sz="1900" dirty="0"/>
              <a:t>1. What is the largest number which can divide 75, 120 and 200?</a:t>
            </a:r>
          </a:p>
          <a:p>
            <a:r>
              <a:rPr lang="en-IN" sz="1900" b="1" dirty="0"/>
              <a:t>Solution 1: </a:t>
            </a:r>
            <a:r>
              <a:rPr lang="en-IN" sz="1900" dirty="0"/>
              <a:t>The required number is HCF of these 3 numbers i.e. HCF of (75, 120 and 200) </a:t>
            </a:r>
          </a:p>
          <a:p>
            <a:r>
              <a:rPr lang="en-IN" sz="1900" dirty="0"/>
              <a:t>Required number = HCF of (75, 120 and 200) = 15</a:t>
            </a:r>
          </a:p>
          <a:p>
            <a:endParaRPr lang="en-IN" sz="1900" dirty="0"/>
          </a:p>
          <a:p>
            <a:r>
              <a:rPr lang="en-IN" sz="1900" dirty="0"/>
              <a:t>2. What is the largest number which can divide 100, 60, 140 and 220?</a:t>
            </a:r>
          </a:p>
          <a:p>
            <a:r>
              <a:rPr lang="en-IN" sz="1900" b="1" dirty="0"/>
              <a:t>Solution 2: </a:t>
            </a:r>
            <a:r>
              <a:rPr lang="en-IN" sz="1900" dirty="0"/>
              <a:t>The required number is HCF of these 4 numbers i.e. HCF of (100, 60, 140 and 220) </a:t>
            </a:r>
          </a:p>
          <a:p>
            <a:r>
              <a:rPr lang="en-IN" sz="1900" dirty="0"/>
              <a:t>Required number = HCF of (100, 60, 140 and 220) = 20</a:t>
            </a:r>
          </a:p>
          <a:p>
            <a:endParaRPr lang="en-IN" sz="1900" dirty="0"/>
          </a:p>
          <a:p>
            <a:r>
              <a:rPr lang="en-IN" sz="1900" dirty="0"/>
              <a:t>3. What is the largest number which gives remainders of 7, 19 and 23 when it divides 67, 109 and 173 respectively?</a:t>
            </a:r>
          </a:p>
          <a:p>
            <a:r>
              <a:rPr lang="en-IN" sz="1900" b="1" dirty="0"/>
              <a:t>Solution 3: </a:t>
            </a:r>
            <a:r>
              <a:rPr lang="en-IN" sz="1900" dirty="0"/>
              <a:t>The required number = HCF of (67-7), (109-19) and (173-23) = HCF of 60, 90 and 150 = 30</a:t>
            </a:r>
          </a:p>
          <a:p>
            <a:endParaRPr lang="en-IN" sz="1900" dirty="0"/>
          </a:p>
          <a:p>
            <a:r>
              <a:rPr lang="en-IN" sz="1900" dirty="0"/>
              <a:t>4. What is the largest number which gives same remainder when it divides 127, 167 and 407</a:t>
            </a:r>
          </a:p>
          <a:p>
            <a:r>
              <a:rPr lang="en-IN" sz="1900" b="1" dirty="0"/>
              <a:t>Solution 4: </a:t>
            </a:r>
            <a:r>
              <a:rPr lang="en-IN" sz="1900" dirty="0"/>
              <a:t>Required number will divide 407, 167 and 127 (descending order) and the remainder will be same</a:t>
            </a:r>
          </a:p>
          <a:p>
            <a:r>
              <a:rPr lang="en-IN" sz="1900" dirty="0"/>
              <a:t>Required number = HCF of {(407-167), (167-127), (407-127)} = HCF of 240, 40 and 280 = 40</a:t>
            </a:r>
          </a:p>
          <a:p>
            <a:r>
              <a:rPr lang="en-IN" sz="1900" dirty="0"/>
              <a:t>(The remainder = 7, however the value of remainder is of no regard in this case)</a:t>
            </a:r>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41921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8971-1DDC-48DD-9059-5FA912C72004}"/>
              </a:ext>
            </a:extLst>
          </p:cNvPr>
          <p:cNvSpPr>
            <a:spLocks noGrp="1"/>
          </p:cNvSpPr>
          <p:nvPr>
            <p:ph type="title"/>
          </p:nvPr>
        </p:nvSpPr>
        <p:spPr>
          <a:xfrm>
            <a:off x="457200" y="1"/>
            <a:ext cx="8229600" cy="476672"/>
          </a:xfrm>
        </p:spPr>
        <p:txBody>
          <a:bodyPr>
            <a:normAutofit fontScale="90000"/>
          </a:bodyPr>
          <a:lstStyle/>
          <a:p>
            <a:r>
              <a:rPr lang="en-IN" dirty="0"/>
              <a:t>Special properties of LCM</a:t>
            </a:r>
          </a:p>
        </p:txBody>
      </p:sp>
      <p:graphicFrame>
        <p:nvGraphicFramePr>
          <p:cNvPr id="4" name="Table 4">
            <a:extLst>
              <a:ext uri="{FF2B5EF4-FFF2-40B4-BE49-F238E27FC236}">
                <a16:creationId xmlns:a16="http://schemas.microsoft.com/office/drawing/2014/main" id="{DFD0689D-BD0F-480F-8845-07928A6B3D2B}"/>
              </a:ext>
            </a:extLst>
          </p:cNvPr>
          <p:cNvGraphicFramePr>
            <a:graphicFrameLocks noGrp="1"/>
          </p:cNvGraphicFramePr>
          <p:nvPr>
            <p:ph idx="1"/>
            <p:extLst>
              <p:ext uri="{D42A27DB-BD31-4B8C-83A1-F6EECF244321}">
                <p14:modId xmlns:p14="http://schemas.microsoft.com/office/powerpoint/2010/main" val="3293915398"/>
              </p:ext>
            </p:extLst>
          </p:nvPr>
        </p:nvGraphicFramePr>
        <p:xfrm>
          <a:off x="107504" y="476673"/>
          <a:ext cx="8712968" cy="5120640"/>
        </p:xfrm>
        <a:graphic>
          <a:graphicData uri="http://schemas.openxmlformats.org/drawingml/2006/table">
            <a:tbl>
              <a:tblPr firstRow="1" bandRow="1">
                <a:tableStyleId>{5C22544A-7EE6-4342-B048-85BDC9FD1C3A}</a:tableStyleId>
              </a:tblPr>
              <a:tblGrid>
                <a:gridCol w="947582">
                  <a:extLst>
                    <a:ext uri="{9D8B030D-6E8A-4147-A177-3AD203B41FA5}">
                      <a16:colId xmlns:a16="http://schemas.microsoft.com/office/drawing/2014/main" val="256479828"/>
                    </a:ext>
                  </a:extLst>
                </a:gridCol>
                <a:gridCol w="2624072">
                  <a:extLst>
                    <a:ext uri="{9D8B030D-6E8A-4147-A177-3AD203B41FA5}">
                      <a16:colId xmlns:a16="http://schemas.microsoft.com/office/drawing/2014/main" val="2133145143"/>
                    </a:ext>
                  </a:extLst>
                </a:gridCol>
                <a:gridCol w="5141314">
                  <a:extLst>
                    <a:ext uri="{9D8B030D-6E8A-4147-A177-3AD203B41FA5}">
                      <a16:colId xmlns:a16="http://schemas.microsoft.com/office/drawing/2014/main" val="357195690"/>
                    </a:ext>
                  </a:extLst>
                </a:gridCol>
              </a:tblGrid>
              <a:tr h="354897">
                <a:tc>
                  <a:txBody>
                    <a:bodyPr/>
                    <a:lstStyle/>
                    <a:p>
                      <a:r>
                        <a:rPr lang="en-IN" dirty="0" err="1"/>
                        <a:t>S.No</a:t>
                      </a:r>
                      <a:r>
                        <a:rPr lang="en-IN" dirty="0"/>
                        <a:t>.</a:t>
                      </a:r>
                    </a:p>
                  </a:txBody>
                  <a:tcPr/>
                </a:tc>
                <a:tc>
                  <a:txBody>
                    <a:bodyPr/>
                    <a:lstStyle/>
                    <a:p>
                      <a:r>
                        <a:rPr lang="en-IN" dirty="0"/>
                        <a:t>Description</a:t>
                      </a:r>
                    </a:p>
                  </a:txBody>
                  <a:tcPr/>
                </a:tc>
                <a:tc>
                  <a:txBody>
                    <a:bodyPr/>
                    <a:lstStyle/>
                    <a:p>
                      <a:r>
                        <a:rPr lang="en-IN" dirty="0"/>
                        <a:t>Solution</a:t>
                      </a:r>
                    </a:p>
                  </a:txBody>
                  <a:tcPr/>
                </a:tc>
                <a:extLst>
                  <a:ext uri="{0D108BD9-81ED-4DB2-BD59-A6C34878D82A}">
                    <a16:rowId xmlns:a16="http://schemas.microsoft.com/office/drawing/2014/main" val="1131449011"/>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1</a:t>
                      </a:r>
                    </a:p>
                    <a:p>
                      <a:endParaRPr lang="en-IN" sz="1600" dirty="0"/>
                    </a:p>
                  </a:txBody>
                  <a:tcPr/>
                </a:tc>
                <a:tc>
                  <a:txBody>
                    <a:bodyPr/>
                    <a:lstStyle/>
                    <a:p>
                      <a:r>
                        <a:rPr lang="en-IN" sz="1600" dirty="0"/>
                        <a:t>Numbers which are divided by a, b and c</a:t>
                      </a:r>
                    </a:p>
                  </a:txBody>
                  <a:tcPr/>
                </a:tc>
                <a:tc>
                  <a:txBody>
                    <a:bodyPr/>
                    <a:lstStyle/>
                    <a:p>
                      <a:pPr marL="342900" indent="-342900">
                        <a:buAutoNum type="arabicPeriod"/>
                      </a:pPr>
                      <a:r>
                        <a:rPr lang="en-IN" sz="1600" dirty="0"/>
                        <a:t>Smallest such number </a:t>
                      </a:r>
                    </a:p>
                    <a:p>
                      <a:pPr marL="0" indent="0">
                        <a:buNone/>
                      </a:pPr>
                      <a:r>
                        <a:rPr lang="en-IN" sz="1600" dirty="0"/>
                        <a:t>       = LCM of (a, b and c) </a:t>
                      </a:r>
                    </a:p>
                    <a:p>
                      <a:r>
                        <a:rPr lang="en-IN" sz="1600" dirty="0"/>
                        <a:t>2. All such numbers =</a:t>
                      </a:r>
                    </a:p>
                    <a:p>
                      <a:r>
                        <a:rPr lang="en-IN" sz="1600" dirty="0"/>
                        <a:t>LCM of (a, b and c) &amp; its (LCM) multiples</a:t>
                      </a:r>
                    </a:p>
                  </a:txBody>
                  <a:tcPr/>
                </a:tc>
                <a:extLst>
                  <a:ext uri="{0D108BD9-81ED-4DB2-BD59-A6C34878D82A}">
                    <a16:rowId xmlns:a16="http://schemas.microsoft.com/office/drawing/2014/main" val="423026450"/>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2</a:t>
                      </a:r>
                    </a:p>
                    <a:p>
                      <a:endParaRPr lang="en-IN" sz="1600" dirty="0"/>
                    </a:p>
                  </a:txBody>
                  <a:tcPr/>
                </a:tc>
                <a:tc>
                  <a:txBody>
                    <a:bodyPr/>
                    <a:lstStyle/>
                    <a:p>
                      <a:r>
                        <a:rPr lang="en-IN" sz="1600" dirty="0"/>
                        <a:t>Numbers which will give same remainder d when divided by a, b and c respectively</a:t>
                      </a:r>
                    </a:p>
                  </a:txBody>
                  <a:tcPr/>
                </a:tc>
                <a:tc>
                  <a:txBody>
                    <a:bodyPr/>
                    <a:lstStyle/>
                    <a:p>
                      <a:pPr marL="342900" indent="-342900">
                        <a:buAutoNum type="arabicPeriod"/>
                      </a:pPr>
                      <a:r>
                        <a:rPr lang="en-IN" sz="1600" dirty="0"/>
                        <a:t>Smallest number</a:t>
                      </a:r>
                    </a:p>
                    <a:p>
                      <a:pPr marL="0" indent="0">
                        <a:buNone/>
                      </a:pPr>
                      <a:r>
                        <a:rPr lang="en-IN" sz="1600" dirty="0"/>
                        <a:t>    = LCM of (a, b and c) +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d</a:t>
                      </a:r>
                    </a:p>
                  </a:txBody>
                  <a:tcPr/>
                </a:tc>
                <a:extLst>
                  <a:ext uri="{0D108BD9-81ED-4DB2-BD59-A6C34878D82A}">
                    <a16:rowId xmlns:a16="http://schemas.microsoft.com/office/drawing/2014/main" val="706652036"/>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3</a:t>
                      </a:r>
                    </a:p>
                    <a:p>
                      <a:endParaRPr lang="en-IN" sz="1600" dirty="0"/>
                    </a:p>
                  </a:txBody>
                  <a:tcPr/>
                </a:tc>
                <a:tc>
                  <a:txBody>
                    <a:bodyPr/>
                    <a:lstStyle/>
                    <a:p>
                      <a:r>
                        <a:rPr lang="en-IN" sz="1600" dirty="0"/>
                        <a:t>Numbers which will give remainders d, e and f  when divided by a, b and c respectively</a:t>
                      </a:r>
                    </a:p>
                    <a:p>
                      <a:r>
                        <a:rPr lang="en-IN" sz="1600" dirty="0"/>
                        <a:t>Where (a-d) = (b-e) = (c-f)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Let (a-d) = (b-e) = (c-f) = 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1. Smallest such number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 LCM of (a, b and c) - 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k</a:t>
                      </a:r>
                    </a:p>
                  </a:txBody>
                  <a:tcPr/>
                </a:tc>
                <a:extLst>
                  <a:ext uri="{0D108BD9-81ED-4DB2-BD59-A6C34878D82A}">
                    <a16:rowId xmlns:a16="http://schemas.microsoft.com/office/drawing/2014/main" val="3587074414"/>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4</a:t>
                      </a:r>
                    </a:p>
                    <a:p>
                      <a:endParaRPr lang="en-IN" sz="1600" dirty="0"/>
                    </a:p>
                  </a:txBody>
                  <a:tcPr/>
                </a:tc>
                <a:tc>
                  <a:txBody>
                    <a:bodyPr/>
                    <a:lstStyle/>
                    <a:p>
                      <a:r>
                        <a:rPr lang="en-IN" sz="1600" dirty="0"/>
                        <a:t>Numbers which gives remainder m and n when divided by a and b respectively</a:t>
                      </a:r>
                    </a:p>
                    <a:p>
                      <a:r>
                        <a:rPr lang="en-IN" sz="1600" dirty="0"/>
                        <a:t>(a-m) ≠ (b-n)</a:t>
                      </a:r>
                    </a:p>
                  </a:txBody>
                  <a:tcPr/>
                </a:tc>
                <a:tc>
                  <a:txBody>
                    <a:bodyPr/>
                    <a:lstStyle/>
                    <a:p>
                      <a:pPr marL="342900" indent="-342900">
                        <a:buAutoNum type="arabicPeriod"/>
                      </a:pPr>
                      <a:r>
                        <a:rPr lang="en-IN" sz="1600" dirty="0"/>
                        <a:t>Find smallest such number by hit and trial and say it is k</a:t>
                      </a:r>
                    </a:p>
                    <a:p>
                      <a:pPr marL="342900" indent="-342900">
                        <a:buAutoNum type="arabicPeriod"/>
                      </a:pPr>
                      <a:r>
                        <a:rPr lang="en-IN" sz="1600" dirty="0"/>
                        <a:t>All such numbers </a:t>
                      </a:r>
                    </a:p>
                    <a:p>
                      <a:pPr marL="0" indent="0">
                        <a:buNone/>
                      </a:pPr>
                      <a:r>
                        <a:rPr lang="en-IN" sz="1600" dirty="0"/>
                        <a:t>= [LCM of (a and b) &amp; its multiples] + k</a:t>
                      </a:r>
                    </a:p>
                  </a:txBody>
                  <a:tcPr/>
                </a:tc>
                <a:extLst>
                  <a:ext uri="{0D108BD9-81ED-4DB2-BD59-A6C34878D82A}">
                    <a16:rowId xmlns:a16="http://schemas.microsoft.com/office/drawing/2014/main" val="515821175"/>
                  </a:ext>
                </a:extLst>
              </a:tr>
            </a:tbl>
          </a:graphicData>
        </a:graphic>
      </p:graphicFrame>
    </p:spTree>
    <p:extLst>
      <p:ext uri="{BB962C8B-B14F-4D97-AF65-F5344CB8AC3E}">
        <p14:creationId xmlns:p14="http://schemas.microsoft.com/office/powerpoint/2010/main" val="198202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274638"/>
            <a:ext cx="8229600" cy="706090"/>
          </a:xfrm>
        </p:spPr>
        <p:txBody>
          <a:bodyPr>
            <a:normAutofit fontScale="90000"/>
          </a:bodyPr>
          <a:lstStyle/>
          <a:p>
            <a:r>
              <a:rPr lang="en-IN" dirty="0"/>
              <a:t>LCM property 1</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980728"/>
            <a:ext cx="8229600" cy="4896544"/>
          </a:xfrm>
        </p:spPr>
        <p:txBody>
          <a:bodyPr>
            <a:normAutofit fontScale="70000" lnSpcReduction="20000"/>
          </a:bodyPr>
          <a:lstStyle/>
          <a:p>
            <a:r>
              <a:rPr lang="en-IN" dirty="0"/>
              <a:t>1. What is the smallest number which can be divided by 5, 7 and 10?</a:t>
            </a:r>
          </a:p>
          <a:p>
            <a:endParaRPr lang="en-IN" dirty="0"/>
          </a:p>
          <a:p>
            <a:endParaRPr lang="en-IN" dirty="0"/>
          </a:p>
          <a:p>
            <a:r>
              <a:rPr lang="en-IN" dirty="0"/>
              <a:t>2. What is the smallest 3 digit number which can be divided by 5, 7 and 10?</a:t>
            </a:r>
          </a:p>
          <a:p>
            <a:endParaRPr lang="en-IN" dirty="0"/>
          </a:p>
          <a:p>
            <a:endParaRPr lang="en-IN" dirty="0"/>
          </a:p>
          <a:p>
            <a:r>
              <a:rPr lang="en-IN" dirty="0"/>
              <a:t>3. What is the largest 3 digit number which can be divided by 5, 7 and 10?</a:t>
            </a:r>
          </a:p>
          <a:p>
            <a:endParaRPr lang="en-IN" dirty="0"/>
          </a:p>
          <a:p>
            <a:pPr marL="0" indent="0">
              <a:buNone/>
            </a:pPr>
            <a:endParaRPr lang="en-IN" dirty="0"/>
          </a:p>
          <a:p>
            <a:r>
              <a:rPr lang="en-IN" dirty="0"/>
              <a:t>4. What is the smallest number which must be subtracted from 1000 to make it divisible by 5, 7 and 10?</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2188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288032"/>
          </a:xfrm>
        </p:spPr>
        <p:txBody>
          <a:bodyPr>
            <a:noAutofit/>
          </a:bodyPr>
          <a:lstStyle/>
          <a:p>
            <a:r>
              <a:rPr lang="en-IN" sz="3600" dirty="0"/>
              <a:t>LCM property 1</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107504" y="404665"/>
            <a:ext cx="8928992" cy="5112567"/>
          </a:xfrm>
        </p:spPr>
        <p:txBody>
          <a:bodyPr>
            <a:normAutofit fontScale="25000" lnSpcReduction="20000"/>
          </a:bodyPr>
          <a:lstStyle/>
          <a:p>
            <a:r>
              <a:rPr lang="en-IN" sz="7200" dirty="0"/>
              <a:t>1. What is the smallest number which can be divided by 5, 7 and 10?</a:t>
            </a:r>
          </a:p>
          <a:p>
            <a:r>
              <a:rPr lang="en-IN" sz="7200" b="1" dirty="0"/>
              <a:t>Solution 1: </a:t>
            </a:r>
            <a:r>
              <a:rPr lang="en-IN" sz="7200" dirty="0"/>
              <a:t>The numbers divisible by 5,7 and 10 = LCM of (5,7 and 10) and its (LCM) multiples</a:t>
            </a:r>
          </a:p>
          <a:p>
            <a:r>
              <a:rPr lang="en-IN" sz="7200" dirty="0"/>
              <a:t>So, required number smallest multiple of 5,7 and 10 = LCM (5,7,10) = 70</a:t>
            </a:r>
          </a:p>
          <a:p>
            <a:endParaRPr lang="en-IN" sz="7200" dirty="0"/>
          </a:p>
          <a:p>
            <a:r>
              <a:rPr lang="en-IN" sz="7200" dirty="0"/>
              <a:t>2. What is the smallest 3 digit number which can be divided by 5, 7 and 10?</a:t>
            </a:r>
          </a:p>
          <a:p>
            <a:r>
              <a:rPr lang="en-IN" sz="7200" b="1" dirty="0"/>
              <a:t>Solution 2: </a:t>
            </a:r>
            <a:r>
              <a:rPr lang="en-IN" sz="7200" dirty="0"/>
              <a:t>The numbers divisible by 5,7 and 10 = LCM of (5,7 and 10) and its (LCM) multiples </a:t>
            </a:r>
          </a:p>
          <a:p>
            <a:r>
              <a:rPr lang="en-IN" sz="7200" dirty="0"/>
              <a:t>LCM of (5,7 and 10) = 70</a:t>
            </a:r>
          </a:p>
          <a:p>
            <a:r>
              <a:rPr lang="en-IN" sz="7200" dirty="0"/>
              <a:t>So, the numbers divisible by 5,7 and 10 = 70 and its multiples</a:t>
            </a:r>
          </a:p>
          <a:p>
            <a:r>
              <a:rPr lang="en-IN" sz="7200" dirty="0"/>
              <a:t>So, required number = smallest 3-digit no. multiple of 5,7 and 10 = 140</a:t>
            </a:r>
          </a:p>
          <a:p>
            <a:endParaRPr lang="en-IN" sz="7200" dirty="0"/>
          </a:p>
          <a:p>
            <a:r>
              <a:rPr lang="en-IN" sz="7200" dirty="0"/>
              <a:t>3. What is the largest 3 digit number which can be divided by 5, 7 and 10?</a:t>
            </a:r>
          </a:p>
          <a:p>
            <a:r>
              <a:rPr lang="en-IN" sz="7200" b="1" dirty="0"/>
              <a:t>Solution 3: </a:t>
            </a:r>
            <a:r>
              <a:rPr lang="en-IN" sz="7200" dirty="0"/>
              <a:t>The numbers divisible by 5,7 and 10 = LCM of (5,7 and 10) and its (LCM) multiples </a:t>
            </a:r>
          </a:p>
          <a:p>
            <a:r>
              <a:rPr lang="en-IN" sz="7200" dirty="0"/>
              <a:t>LCM of (5,7 and 10) = 70</a:t>
            </a:r>
          </a:p>
          <a:p>
            <a:r>
              <a:rPr lang="en-IN" sz="7200" dirty="0"/>
              <a:t>So, the numbers divisible by 5,7 and 10 = 70 and its multiples</a:t>
            </a:r>
          </a:p>
          <a:p>
            <a:r>
              <a:rPr lang="en-IN" sz="7200" dirty="0"/>
              <a:t>So, required number = largest 3-digit no. multiple of 5,7 and 10 =70</a:t>
            </a:r>
            <a:r>
              <a:rPr lang="en-US" sz="7200" dirty="0">
                <a:ea typeface="Times New Roman" panose="02020603050405020304" pitchFamily="18" charset="0"/>
                <a:cs typeface="Times New Roman" panose="02020603050405020304" pitchFamily="18" charset="0"/>
              </a:rPr>
              <a:t>× 14 = 980</a:t>
            </a:r>
            <a:endParaRPr lang="en-IN" sz="7200" dirty="0"/>
          </a:p>
          <a:p>
            <a:endParaRPr lang="en-IN" sz="6400" dirty="0"/>
          </a:p>
        </p:txBody>
      </p:sp>
    </p:spTree>
    <p:extLst>
      <p:ext uri="{BB962C8B-B14F-4D97-AF65-F5344CB8AC3E}">
        <p14:creationId xmlns:p14="http://schemas.microsoft.com/office/powerpoint/2010/main" val="339002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288032"/>
          </a:xfrm>
        </p:spPr>
        <p:txBody>
          <a:bodyPr>
            <a:noAutofit/>
          </a:bodyPr>
          <a:lstStyle/>
          <a:p>
            <a:r>
              <a:rPr lang="en-IN" sz="3600" dirty="0"/>
              <a:t>LCM property 1</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107504" y="548680"/>
            <a:ext cx="8928992" cy="5400600"/>
          </a:xfrm>
        </p:spPr>
        <p:txBody>
          <a:bodyPr>
            <a:normAutofit fontScale="40000" lnSpcReduction="20000"/>
          </a:bodyPr>
          <a:lstStyle/>
          <a:p>
            <a:r>
              <a:rPr lang="en-IN" sz="6400" dirty="0"/>
              <a:t>4. What is the smallest number which must be subtracted from 1000 to make it divisible by 5, 7 and 10?</a:t>
            </a:r>
          </a:p>
          <a:p>
            <a:r>
              <a:rPr lang="en-IN" sz="6400" b="1" dirty="0"/>
              <a:t>Solution 4: </a:t>
            </a:r>
            <a:r>
              <a:rPr lang="en-IN" sz="6400" dirty="0"/>
              <a:t>The numbers divisible by 5,7 and 10 = LCM of (5,7 and 10) and its (LCM) multiples </a:t>
            </a:r>
          </a:p>
          <a:p>
            <a:r>
              <a:rPr lang="en-IN" sz="6400" dirty="0"/>
              <a:t>LCM of (5,7 and 10) = 70</a:t>
            </a:r>
          </a:p>
          <a:p>
            <a:r>
              <a:rPr lang="en-IN" sz="6400" dirty="0"/>
              <a:t>So, the numbers divisible by 5,7 and 10 = 70 and its multiples</a:t>
            </a:r>
          </a:p>
          <a:p>
            <a:r>
              <a:rPr lang="en-IN" sz="6400" dirty="0"/>
              <a:t>The largest 3-digit no. multiple of 5,7 and 10 =70</a:t>
            </a:r>
            <a:r>
              <a:rPr lang="en-US" sz="6400" dirty="0">
                <a:ea typeface="Times New Roman" panose="02020603050405020304" pitchFamily="18" charset="0"/>
                <a:cs typeface="Times New Roman" panose="02020603050405020304" pitchFamily="18" charset="0"/>
              </a:rPr>
              <a:t>× 14 = 980</a:t>
            </a:r>
          </a:p>
          <a:p>
            <a:r>
              <a:rPr lang="en-US" sz="6400" dirty="0">
                <a:cs typeface="Times New Roman" panose="02020603050405020304" pitchFamily="18" charset="0"/>
              </a:rPr>
              <a:t>Let </a:t>
            </a:r>
            <a:r>
              <a:rPr lang="en-IN" sz="6400" dirty="0"/>
              <a:t>the smallest number which must be subtracted from 1000 to make it divisible by 5, 7 and 10 be x</a:t>
            </a:r>
          </a:p>
          <a:p>
            <a:r>
              <a:rPr lang="en-IN" sz="6400" dirty="0"/>
              <a:t>So, 1000 – x = 980</a:t>
            </a:r>
          </a:p>
          <a:p>
            <a:r>
              <a:rPr lang="en-IN" sz="6400" dirty="0"/>
              <a:t>So, the required number = x = 20</a:t>
            </a:r>
          </a:p>
          <a:p>
            <a:endParaRPr lang="en-IN" dirty="0"/>
          </a:p>
          <a:p>
            <a:endParaRPr lang="en-IN" dirty="0"/>
          </a:p>
        </p:txBody>
      </p:sp>
    </p:spTree>
    <p:extLst>
      <p:ext uri="{BB962C8B-B14F-4D97-AF65-F5344CB8AC3E}">
        <p14:creationId xmlns:p14="http://schemas.microsoft.com/office/powerpoint/2010/main" val="238280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8971-1DDC-48DD-9059-5FA912C72004}"/>
              </a:ext>
            </a:extLst>
          </p:cNvPr>
          <p:cNvSpPr>
            <a:spLocks noGrp="1"/>
          </p:cNvSpPr>
          <p:nvPr>
            <p:ph type="title"/>
          </p:nvPr>
        </p:nvSpPr>
        <p:spPr>
          <a:xfrm>
            <a:off x="457200" y="1"/>
            <a:ext cx="8229600" cy="476672"/>
          </a:xfrm>
        </p:spPr>
        <p:txBody>
          <a:bodyPr>
            <a:normAutofit fontScale="90000"/>
          </a:bodyPr>
          <a:lstStyle/>
          <a:p>
            <a:r>
              <a:rPr lang="en-IN" dirty="0"/>
              <a:t>Special properties of LCM</a:t>
            </a:r>
          </a:p>
        </p:txBody>
      </p:sp>
      <p:graphicFrame>
        <p:nvGraphicFramePr>
          <p:cNvPr id="4" name="Table 4">
            <a:extLst>
              <a:ext uri="{FF2B5EF4-FFF2-40B4-BE49-F238E27FC236}">
                <a16:creationId xmlns:a16="http://schemas.microsoft.com/office/drawing/2014/main" id="{DFD0689D-BD0F-480F-8845-07928A6B3D2B}"/>
              </a:ext>
            </a:extLst>
          </p:cNvPr>
          <p:cNvGraphicFramePr>
            <a:graphicFrameLocks noGrp="1"/>
          </p:cNvGraphicFramePr>
          <p:nvPr>
            <p:ph idx="1"/>
          </p:nvPr>
        </p:nvGraphicFramePr>
        <p:xfrm>
          <a:off x="107504" y="476673"/>
          <a:ext cx="8712968" cy="5120640"/>
        </p:xfrm>
        <a:graphic>
          <a:graphicData uri="http://schemas.openxmlformats.org/drawingml/2006/table">
            <a:tbl>
              <a:tblPr firstRow="1" bandRow="1">
                <a:tableStyleId>{5C22544A-7EE6-4342-B048-85BDC9FD1C3A}</a:tableStyleId>
              </a:tblPr>
              <a:tblGrid>
                <a:gridCol w="947582">
                  <a:extLst>
                    <a:ext uri="{9D8B030D-6E8A-4147-A177-3AD203B41FA5}">
                      <a16:colId xmlns:a16="http://schemas.microsoft.com/office/drawing/2014/main" val="256479828"/>
                    </a:ext>
                  </a:extLst>
                </a:gridCol>
                <a:gridCol w="2624072">
                  <a:extLst>
                    <a:ext uri="{9D8B030D-6E8A-4147-A177-3AD203B41FA5}">
                      <a16:colId xmlns:a16="http://schemas.microsoft.com/office/drawing/2014/main" val="2133145143"/>
                    </a:ext>
                  </a:extLst>
                </a:gridCol>
                <a:gridCol w="5141314">
                  <a:extLst>
                    <a:ext uri="{9D8B030D-6E8A-4147-A177-3AD203B41FA5}">
                      <a16:colId xmlns:a16="http://schemas.microsoft.com/office/drawing/2014/main" val="357195690"/>
                    </a:ext>
                  </a:extLst>
                </a:gridCol>
              </a:tblGrid>
              <a:tr h="354897">
                <a:tc>
                  <a:txBody>
                    <a:bodyPr/>
                    <a:lstStyle/>
                    <a:p>
                      <a:r>
                        <a:rPr lang="en-IN" dirty="0" err="1"/>
                        <a:t>S.No</a:t>
                      </a:r>
                      <a:r>
                        <a:rPr lang="en-IN" dirty="0"/>
                        <a:t>.</a:t>
                      </a:r>
                    </a:p>
                  </a:txBody>
                  <a:tcPr/>
                </a:tc>
                <a:tc>
                  <a:txBody>
                    <a:bodyPr/>
                    <a:lstStyle/>
                    <a:p>
                      <a:r>
                        <a:rPr lang="en-IN" dirty="0"/>
                        <a:t>Description</a:t>
                      </a:r>
                    </a:p>
                  </a:txBody>
                  <a:tcPr/>
                </a:tc>
                <a:tc>
                  <a:txBody>
                    <a:bodyPr/>
                    <a:lstStyle/>
                    <a:p>
                      <a:r>
                        <a:rPr lang="en-IN" dirty="0"/>
                        <a:t>Solution</a:t>
                      </a:r>
                    </a:p>
                  </a:txBody>
                  <a:tcPr/>
                </a:tc>
                <a:extLst>
                  <a:ext uri="{0D108BD9-81ED-4DB2-BD59-A6C34878D82A}">
                    <a16:rowId xmlns:a16="http://schemas.microsoft.com/office/drawing/2014/main" val="1131449011"/>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1</a:t>
                      </a:r>
                    </a:p>
                    <a:p>
                      <a:endParaRPr lang="en-IN" sz="1600" dirty="0"/>
                    </a:p>
                  </a:txBody>
                  <a:tcPr/>
                </a:tc>
                <a:tc>
                  <a:txBody>
                    <a:bodyPr/>
                    <a:lstStyle/>
                    <a:p>
                      <a:r>
                        <a:rPr lang="en-IN" sz="1600" dirty="0"/>
                        <a:t>Numbers which are divided by a, b and c</a:t>
                      </a:r>
                    </a:p>
                  </a:txBody>
                  <a:tcPr/>
                </a:tc>
                <a:tc>
                  <a:txBody>
                    <a:bodyPr/>
                    <a:lstStyle/>
                    <a:p>
                      <a:pPr marL="342900" indent="-342900">
                        <a:buAutoNum type="arabicPeriod"/>
                      </a:pPr>
                      <a:r>
                        <a:rPr lang="en-IN" sz="1600" dirty="0"/>
                        <a:t>Smallest such number </a:t>
                      </a:r>
                    </a:p>
                    <a:p>
                      <a:pPr marL="0" indent="0">
                        <a:buNone/>
                      </a:pPr>
                      <a:r>
                        <a:rPr lang="en-IN" sz="1600" dirty="0"/>
                        <a:t>       = LCM of (a, b and c) </a:t>
                      </a:r>
                    </a:p>
                    <a:p>
                      <a:r>
                        <a:rPr lang="en-IN" sz="1600" dirty="0"/>
                        <a:t>2. All such numbers =</a:t>
                      </a:r>
                    </a:p>
                    <a:p>
                      <a:r>
                        <a:rPr lang="en-IN" sz="1600" dirty="0"/>
                        <a:t>LCM of (a, b and c) &amp; its (LCM) multiples</a:t>
                      </a:r>
                    </a:p>
                  </a:txBody>
                  <a:tcPr/>
                </a:tc>
                <a:extLst>
                  <a:ext uri="{0D108BD9-81ED-4DB2-BD59-A6C34878D82A}">
                    <a16:rowId xmlns:a16="http://schemas.microsoft.com/office/drawing/2014/main" val="423026450"/>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2</a:t>
                      </a:r>
                    </a:p>
                    <a:p>
                      <a:endParaRPr lang="en-IN" sz="1600" dirty="0"/>
                    </a:p>
                  </a:txBody>
                  <a:tcPr/>
                </a:tc>
                <a:tc>
                  <a:txBody>
                    <a:bodyPr/>
                    <a:lstStyle/>
                    <a:p>
                      <a:r>
                        <a:rPr lang="en-IN" sz="1600" dirty="0"/>
                        <a:t>Numbers which will give same remainder d when divided by a, b and c respectively</a:t>
                      </a:r>
                    </a:p>
                  </a:txBody>
                  <a:tcPr/>
                </a:tc>
                <a:tc>
                  <a:txBody>
                    <a:bodyPr/>
                    <a:lstStyle/>
                    <a:p>
                      <a:pPr marL="342900" indent="-342900">
                        <a:buAutoNum type="arabicPeriod"/>
                      </a:pPr>
                      <a:r>
                        <a:rPr lang="en-IN" sz="1600" dirty="0"/>
                        <a:t>Smallest number</a:t>
                      </a:r>
                    </a:p>
                    <a:p>
                      <a:pPr marL="0" indent="0">
                        <a:buNone/>
                      </a:pPr>
                      <a:r>
                        <a:rPr lang="en-IN" sz="1600" dirty="0"/>
                        <a:t>    = LCM of (a, b and c) +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d</a:t>
                      </a:r>
                    </a:p>
                  </a:txBody>
                  <a:tcPr/>
                </a:tc>
                <a:extLst>
                  <a:ext uri="{0D108BD9-81ED-4DB2-BD59-A6C34878D82A}">
                    <a16:rowId xmlns:a16="http://schemas.microsoft.com/office/drawing/2014/main" val="706652036"/>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3</a:t>
                      </a:r>
                    </a:p>
                    <a:p>
                      <a:endParaRPr lang="en-IN" sz="1600" dirty="0"/>
                    </a:p>
                  </a:txBody>
                  <a:tcPr/>
                </a:tc>
                <a:tc>
                  <a:txBody>
                    <a:bodyPr/>
                    <a:lstStyle/>
                    <a:p>
                      <a:r>
                        <a:rPr lang="en-IN" sz="1600" dirty="0"/>
                        <a:t>Numbers which will give remainders d, e and f  when divided by a, b and c respectively</a:t>
                      </a:r>
                    </a:p>
                    <a:p>
                      <a:r>
                        <a:rPr lang="en-IN" sz="1600" dirty="0"/>
                        <a:t>Where (a-d) = (b-e) = (c-f)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Let (a-d) = (b-e) = (c-f) = 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1. Smallest such number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 LCM of (a, b and c) - 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k</a:t>
                      </a:r>
                    </a:p>
                  </a:txBody>
                  <a:tcPr/>
                </a:tc>
                <a:extLst>
                  <a:ext uri="{0D108BD9-81ED-4DB2-BD59-A6C34878D82A}">
                    <a16:rowId xmlns:a16="http://schemas.microsoft.com/office/drawing/2014/main" val="3587074414"/>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4</a:t>
                      </a:r>
                    </a:p>
                    <a:p>
                      <a:endParaRPr lang="en-IN" sz="1600" dirty="0"/>
                    </a:p>
                  </a:txBody>
                  <a:tcPr/>
                </a:tc>
                <a:tc>
                  <a:txBody>
                    <a:bodyPr/>
                    <a:lstStyle/>
                    <a:p>
                      <a:r>
                        <a:rPr lang="en-IN" sz="1600" dirty="0"/>
                        <a:t>Numbers which gives remainder m and n when divided by a and b respectively</a:t>
                      </a:r>
                    </a:p>
                    <a:p>
                      <a:r>
                        <a:rPr lang="en-IN" sz="1600" dirty="0"/>
                        <a:t>(a-m) ≠ (b-n)</a:t>
                      </a:r>
                    </a:p>
                  </a:txBody>
                  <a:tcPr/>
                </a:tc>
                <a:tc>
                  <a:txBody>
                    <a:bodyPr/>
                    <a:lstStyle/>
                    <a:p>
                      <a:pPr marL="342900" indent="-342900">
                        <a:buAutoNum type="arabicPeriod"/>
                      </a:pPr>
                      <a:r>
                        <a:rPr lang="en-IN" sz="1600" dirty="0"/>
                        <a:t>Find smallest such number by hit and trial and say it is k</a:t>
                      </a:r>
                    </a:p>
                    <a:p>
                      <a:pPr marL="342900" indent="-342900">
                        <a:buAutoNum type="arabicPeriod"/>
                      </a:pPr>
                      <a:r>
                        <a:rPr lang="en-IN" sz="1600" dirty="0"/>
                        <a:t>All such numbers </a:t>
                      </a:r>
                    </a:p>
                    <a:p>
                      <a:pPr marL="0" indent="0">
                        <a:buNone/>
                      </a:pPr>
                      <a:r>
                        <a:rPr lang="en-IN" sz="1600" dirty="0"/>
                        <a:t>= [LCM of (a and b) &amp; its multiples] + k</a:t>
                      </a:r>
                    </a:p>
                  </a:txBody>
                  <a:tcPr/>
                </a:tc>
                <a:extLst>
                  <a:ext uri="{0D108BD9-81ED-4DB2-BD59-A6C34878D82A}">
                    <a16:rowId xmlns:a16="http://schemas.microsoft.com/office/drawing/2014/main" val="515821175"/>
                  </a:ext>
                </a:extLst>
              </a:tr>
            </a:tbl>
          </a:graphicData>
        </a:graphic>
      </p:graphicFrame>
    </p:spTree>
    <p:extLst>
      <p:ext uri="{BB962C8B-B14F-4D97-AF65-F5344CB8AC3E}">
        <p14:creationId xmlns:p14="http://schemas.microsoft.com/office/powerpoint/2010/main" val="172049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274638"/>
            <a:ext cx="8229600" cy="457199"/>
          </a:xfrm>
        </p:spPr>
        <p:txBody>
          <a:bodyPr>
            <a:normAutofit fontScale="90000"/>
          </a:bodyPr>
          <a:lstStyle/>
          <a:p>
            <a:r>
              <a:rPr lang="en-IN" dirty="0"/>
              <a:t>LCM property 2</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980729"/>
            <a:ext cx="8229600" cy="4392487"/>
          </a:xfrm>
        </p:spPr>
        <p:txBody>
          <a:bodyPr>
            <a:normAutofit fontScale="62500" lnSpcReduction="20000"/>
          </a:bodyPr>
          <a:lstStyle/>
          <a:p>
            <a:r>
              <a:rPr lang="en-IN" dirty="0"/>
              <a:t>1. What is the smallest number which gives remainder 3 when it is divided by 5, 7 and 10?</a:t>
            </a:r>
          </a:p>
          <a:p>
            <a:endParaRPr lang="en-IN" dirty="0"/>
          </a:p>
          <a:p>
            <a:endParaRPr lang="en-IN" dirty="0"/>
          </a:p>
          <a:p>
            <a:r>
              <a:rPr lang="en-IN" dirty="0"/>
              <a:t>2. What is the smallest 3 digit number which gives remainder 3 when it is divided by 5, 7 and 10?</a:t>
            </a:r>
          </a:p>
          <a:p>
            <a:endParaRPr lang="en-IN" dirty="0"/>
          </a:p>
          <a:p>
            <a:endParaRPr lang="en-IN" dirty="0"/>
          </a:p>
          <a:p>
            <a:r>
              <a:rPr lang="en-IN" dirty="0"/>
              <a:t>3. What is the largest 3 digit number which gives remainder 3 when it is divided by 5, 7 and 10?</a:t>
            </a:r>
          </a:p>
          <a:p>
            <a:endParaRPr lang="en-IN" dirty="0"/>
          </a:p>
          <a:p>
            <a:endParaRPr lang="en-IN" dirty="0"/>
          </a:p>
          <a:p>
            <a:r>
              <a:rPr lang="en-IN" dirty="0"/>
              <a:t>4. What is the smallest number which must be subtracted from 1000 so that it gives remainder 3 when it is divided by 5, 7 and 10?</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737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LCM property 2</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548681"/>
            <a:ext cx="8435280" cy="5112567"/>
          </a:xfrm>
        </p:spPr>
        <p:txBody>
          <a:bodyPr>
            <a:normAutofit fontScale="47500" lnSpcReduction="20000"/>
          </a:bodyPr>
          <a:lstStyle/>
          <a:p>
            <a:r>
              <a:rPr lang="en-IN" sz="3500" dirty="0"/>
              <a:t>1. What is the smallest number which gives remainder 3 when it is divided by 5, 7 and 10?</a:t>
            </a:r>
          </a:p>
          <a:p>
            <a:r>
              <a:rPr lang="en-IN" sz="3500" b="1" dirty="0"/>
              <a:t>Solution 1: </a:t>
            </a:r>
            <a:r>
              <a:rPr lang="en-IN" sz="3500" dirty="0"/>
              <a:t>The numbers which gives remainder 3 when it is divided by 5, 7 and 10 = [{LCM of (5,7 and 10) and its (LCM) multiples} +3] = 70 and its multiples + 3</a:t>
            </a:r>
          </a:p>
          <a:p>
            <a:r>
              <a:rPr lang="en-IN" sz="3500" dirty="0"/>
              <a:t>So, required number = smallest number which gives remainder 3 when it is divided by 5, 7 and 10 = 70 + 3 = 73</a:t>
            </a:r>
          </a:p>
          <a:p>
            <a:endParaRPr lang="en-IN" sz="3500" dirty="0"/>
          </a:p>
          <a:p>
            <a:r>
              <a:rPr lang="en-IN" sz="3500" dirty="0"/>
              <a:t>2. What is the smallest 3 digit number which gives remainder 3 when it is divided by 5, 7 and 10?</a:t>
            </a:r>
          </a:p>
          <a:p>
            <a:r>
              <a:rPr lang="en-IN" sz="3500" b="1" dirty="0"/>
              <a:t>Solution 2: </a:t>
            </a:r>
            <a:r>
              <a:rPr lang="en-IN" sz="3500" dirty="0"/>
              <a:t>The numbers which gives remainder 3 when it is divided by 5, 7 and 10 = [{LCM of (5,7 and 10) and its (LCM) multiples} +3] = 70 and its multiples + 3</a:t>
            </a:r>
          </a:p>
          <a:p>
            <a:r>
              <a:rPr lang="en-IN" sz="3500" dirty="0"/>
              <a:t>So, required number = smallest  3-digit number which gives remainder 3 when it is divided by 5, 7 and 10 = 140 + 3 =143</a:t>
            </a:r>
            <a:endParaRPr lang="en-IN" sz="3500" b="1" dirty="0"/>
          </a:p>
          <a:p>
            <a:endParaRPr lang="en-IN" sz="3500" dirty="0"/>
          </a:p>
          <a:p>
            <a:r>
              <a:rPr lang="en-IN" sz="3500" dirty="0"/>
              <a:t>3. What is the largest 3 digit number which gives remainder 3 when it is divided by 5, 7 and 10?</a:t>
            </a:r>
          </a:p>
          <a:p>
            <a:r>
              <a:rPr lang="en-IN" sz="3500" b="1" dirty="0"/>
              <a:t>Solution 3: </a:t>
            </a:r>
            <a:r>
              <a:rPr lang="en-IN" sz="3500" dirty="0"/>
              <a:t>The numbers which gives remainder 3 when it is divided by 5, 7 and 10 = [{LCM of (5,7 and 10) and its (LCM) multiples} +3] = 70 and its multiples + 3</a:t>
            </a:r>
          </a:p>
          <a:p>
            <a:r>
              <a:rPr lang="en-IN" sz="3500" dirty="0"/>
              <a:t>So, required number = largest  3-digit number which gives remainder 3 when it is divided by 5, 7 and 10 = 70 and its multiples + 3 =70 × 14 + 3 = 980 + 3 = 983</a:t>
            </a:r>
            <a:endParaRPr lang="en-IN" sz="3500" b="1" dirty="0"/>
          </a:p>
          <a:p>
            <a:endParaRPr lang="en-IN" sz="3500" dirty="0"/>
          </a:p>
          <a:p>
            <a:endParaRPr lang="en-IN" dirty="0"/>
          </a:p>
          <a:p>
            <a:endParaRPr lang="en-IN" dirty="0"/>
          </a:p>
        </p:txBody>
      </p:sp>
    </p:spTree>
    <p:extLst>
      <p:ext uri="{BB962C8B-B14F-4D97-AF65-F5344CB8AC3E}">
        <p14:creationId xmlns:p14="http://schemas.microsoft.com/office/powerpoint/2010/main" val="277294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LCM property 2</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764704"/>
            <a:ext cx="8229600" cy="5112568"/>
          </a:xfrm>
        </p:spPr>
        <p:txBody>
          <a:bodyPr>
            <a:normAutofit fontScale="70000" lnSpcReduction="20000"/>
          </a:bodyPr>
          <a:lstStyle/>
          <a:p>
            <a:r>
              <a:rPr lang="en-IN" sz="3500" dirty="0"/>
              <a:t>4. What is the smallest number which must be subtracted from 1000 so that it gives remainder 3 when it is divided by 5, 7 and 10?</a:t>
            </a:r>
          </a:p>
          <a:p>
            <a:r>
              <a:rPr lang="en-IN" sz="3500" b="1" dirty="0"/>
              <a:t>Solution 4: </a:t>
            </a:r>
            <a:r>
              <a:rPr lang="en-IN" sz="3500" dirty="0"/>
              <a:t>The numbers which gives remainder 3 when it is divided by 5, 7 and 10 = [{LCM of (5,7 and 10) and its (LCM) multiples} +3] = 70 and its multiples + 3</a:t>
            </a:r>
          </a:p>
          <a:p>
            <a:r>
              <a:rPr lang="en-IN" sz="3500" dirty="0"/>
              <a:t>So, required number = largest  3-digit number which gives remainder 3 when it is divided by 5, 7 and 10 = 70 and its multiples + 3 =70 × 14 + 3 = 980 + 3 = 983</a:t>
            </a:r>
            <a:endParaRPr lang="en-IN" sz="3500" b="1" dirty="0"/>
          </a:p>
          <a:p>
            <a:r>
              <a:rPr lang="en-US" sz="3500" dirty="0">
                <a:cs typeface="Times New Roman" panose="02020603050405020304" pitchFamily="18" charset="0"/>
              </a:rPr>
              <a:t>Let </a:t>
            </a:r>
            <a:r>
              <a:rPr lang="en-IN" sz="3500" dirty="0"/>
              <a:t>the smallest number which must be subtracted from 1000 so that it gives remainder 3 when it is divided by 5, 7 and 10 be x</a:t>
            </a:r>
          </a:p>
          <a:p>
            <a:r>
              <a:rPr lang="en-IN" sz="3500" dirty="0"/>
              <a:t>So, 1000 – x = 983</a:t>
            </a:r>
          </a:p>
          <a:p>
            <a:r>
              <a:rPr lang="en-IN" sz="3500" dirty="0"/>
              <a:t>So, the required number = x = 17</a:t>
            </a:r>
          </a:p>
          <a:p>
            <a:endParaRPr lang="en-IN" dirty="0"/>
          </a:p>
          <a:p>
            <a:endParaRPr lang="en-IN" dirty="0"/>
          </a:p>
        </p:txBody>
      </p:sp>
    </p:spTree>
    <p:extLst>
      <p:ext uri="{BB962C8B-B14F-4D97-AF65-F5344CB8AC3E}">
        <p14:creationId xmlns:p14="http://schemas.microsoft.com/office/powerpoint/2010/main" val="237528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8971-1DDC-48DD-9059-5FA912C72004}"/>
              </a:ext>
            </a:extLst>
          </p:cNvPr>
          <p:cNvSpPr>
            <a:spLocks noGrp="1"/>
          </p:cNvSpPr>
          <p:nvPr>
            <p:ph type="title"/>
          </p:nvPr>
        </p:nvSpPr>
        <p:spPr>
          <a:xfrm>
            <a:off x="457200" y="1"/>
            <a:ext cx="8229600" cy="476672"/>
          </a:xfrm>
        </p:spPr>
        <p:txBody>
          <a:bodyPr>
            <a:normAutofit fontScale="90000"/>
          </a:bodyPr>
          <a:lstStyle/>
          <a:p>
            <a:r>
              <a:rPr lang="en-IN" dirty="0"/>
              <a:t>Special properties of LCM</a:t>
            </a:r>
          </a:p>
        </p:txBody>
      </p:sp>
      <p:graphicFrame>
        <p:nvGraphicFramePr>
          <p:cNvPr id="4" name="Table 4">
            <a:extLst>
              <a:ext uri="{FF2B5EF4-FFF2-40B4-BE49-F238E27FC236}">
                <a16:creationId xmlns:a16="http://schemas.microsoft.com/office/drawing/2014/main" id="{DFD0689D-BD0F-480F-8845-07928A6B3D2B}"/>
              </a:ext>
            </a:extLst>
          </p:cNvPr>
          <p:cNvGraphicFramePr>
            <a:graphicFrameLocks noGrp="1"/>
          </p:cNvGraphicFramePr>
          <p:nvPr>
            <p:ph idx="1"/>
          </p:nvPr>
        </p:nvGraphicFramePr>
        <p:xfrm>
          <a:off x="107504" y="476673"/>
          <a:ext cx="8712968" cy="5120640"/>
        </p:xfrm>
        <a:graphic>
          <a:graphicData uri="http://schemas.openxmlformats.org/drawingml/2006/table">
            <a:tbl>
              <a:tblPr firstRow="1" bandRow="1">
                <a:tableStyleId>{5C22544A-7EE6-4342-B048-85BDC9FD1C3A}</a:tableStyleId>
              </a:tblPr>
              <a:tblGrid>
                <a:gridCol w="947582">
                  <a:extLst>
                    <a:ext uri="{9D8B030D-6E8A-4147-A177-3AD203B41FA5}">
                      <a16:colId xmlns:a16="http://schemas.microsoft.com/office/drawing/2014/main" val="256479828"/>
                    </a:ext>
                  </a:extLst>
                </a:gridCol>
                <a:gridCol w="2624072">
                  <a:extLst>
                    <a:ext uri="{9D8B030D-6E8A-4147-A177-3AD203B41FA5}">
                      <a16:colId xmlns:a16="http://schemas.microsoft.com/office/drawing/2014/main" val="2133145143"/>
                    </a:ext>
                  </a:extLst>
                </a:gridCol>
                <a:gridCol w="5141314">
                  <a:extLst>
                    <a:ext uri="{9D8B030D-6E8A-4147-A177-3AD203B41FA5}">
                      <a16:colId xmlns:a16="http://schemas.microsoft.com/office/drawing/2014/main" val="357195690"/>
                    </a:ext>
                  </a:extLst>
                </a:gridCol>
              </a:tblGrid>
              <a:tr h="354897">
                <a:tc>
                  <a:txBody>
                    <a:bodyPr/>
                    <a:lstStyle/>
                    <a:p>
                      <a:r>
                        <a:rPr lang="en-IN" dirty="0" err="1"/>
                        <a:t>S.No</a:t>
                      </a:r>
                      <a:r>
                        <a:rPr lang="en-IN" dirty="0"/>
                        <a:t>.</a:t>
                      </a:r>
                    </a:p>
                  </a:txBody>
                  <a:tcPr/>
                </a:tc>
                <a:tc>
                  <a:txBody>
                    <a:bodyPr/>
                    <a:lstStyle/>
                    <a:p>
                      <a:r>
                        <a:rPr lang="en-IN" dirty="0"/>
                        <a:t>Description</a:t>
                      </a:r>
                    </a:p>
                  </a:txBody>
                  <a:tcPr/>
                </a:tc>
                <a:tc>
                  <a:txBody>
                    <a:bodyPr/>
                    <a:lstStyle/>
                    <a:p>
                      <a:r>
                        <a:rPr lang="en-IN" dirty="0"/>
                        <a:t>Solution</a:t>
                      </a:r>
                    </a:p>
                  </a:txBody>
                  <a:tcPr/>
                </a:tc>
                <a:extLst>
                  <a:ext uri="{0D108BD9-81ED-4DB2-BD59-A6C34878D82A}">
                    <a16:rowId xmlns:a16="http://schemas.microsoft.com/office/drawing/2014/main" val="1131449011"/>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1</a:t>
                      </a:r>
                    </a:p>
                    <a:p>
                      <a:endParaRPr lang="en-IN" sz="1600" dirty="0"/>
                    </a:p>
                  </a:txBody>
                  <a:tcPr/>
                </a:tc>
                <a:tc>
                  <a:txBody>
                    <a:bodyPr/>
                    <a:lstStyle/>
                    <a:p>
                      <a:r>
                        <a:rPr lang="en-IN" sz="1600" dirty="0"/>
                        <a:t>Numbers which are divided by a, b and c</a:t>
                      </a:r>
                    </a:p>
                  </a:txBody>
                  <a:tcPr/>
                </a:tc>
                <a:tc>
                  <a:txBody>
                    <a:bodyPr/>
                    <a:lstStyle/>
                    <a:p>
                      <a:pPr marL="342900" indent="-342900">
                        <a:buAutoNum type="arabicPeriod"/>
                      </a:pPr>
                      <a:r>
                        <a:rPr lang="en-IN" sz="1600" dirty="0"/>
                        <a:t>Smallest such number </a:t>
                      </a:r>
                    </a:p>
                    <a:p>
                      <a:pPr marL="0" indent="0">
                        <a:buNone/>
                      </a:pPr>
                      <a:r>
                        <a:rPr lang="en-IN" sz="1600" dirty="0"/>
                        <a:t>       = LCM of (a, b and c) </a:t>
                      </a:r>
                    </a:p>
                    <a:p>
                      <a:r>
                        <a:rPr lang="en-IN" sz="1600" dirty="0"/>
                        <a:t>2. All such numbers =</a:t>
                      </a:r>
                    </a:p>
                    <a:p>
                      <a:r>
                        <a:rPr lang="en-IN" sz="1600" dirty="0"/>
                        <a:t>LCM of (a, b and c) &amp; its (LCM) multiples</a:t>
                      </a:r>
                    </a:p>
                  </a:txBody>
                  <a:tcPr/>
                </a:tc>
                <a:extLst>
                  <a:ext uri="{0D108BD9-81ED-4DB2-BD59-A6C34878D82A}">
                    <a16:rowId xmlns:a16="http://schemas.microsoft.com/office/drawing/2014/main" val="423026450"/>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2</a:t>
                      </a:r>
                    </a:p>
                    <a:p>
                      <a:endParaRPr lang="en-IN" sz="1600" dirty="0"/>
                    </a:p>
                  </a:txBody>
                  <a:tcPr/>
                </a:tc>
                <a:tc>
                  <a:txBody>
                    <a:bodyPr/>
                    <a:lstStyle/>
                    <a:p>
                      <a:r>
                        <a:rPr lang="en-IN" sz="1600" dirty="0"/>
                        <a:t>Numbers which will give same remainder d when divided by a, b and c respectively</a:t>
                      </a:r>
                    </a:p>
                  </a:txBody>
                  <a:tcPr/>
                </a:tc>
                <a:tc>
                  <a:txBody>
                    <a:bodyPr/>
                    <a:lstStyle/>
                    <a:p>
                      <a:pPr marL="342900" indent="-342900">
                        <a:buAutoNum type="arabicPeriod"/>
                      </a:pPr>
                      <a:r>
                        <a:rPr lang="en-IN" sz="1600" dirty="0"/>
                        <a:t>Smallest number</a:t>
                      </a:r>
                    </a:p>
                    <a:p>
                      <a:pPr marL="0" indent="0">
                        <a:buNone/>
                      </a:pPr>
                      <a:r>
                        <a:rPr lang="en-IN" sz="1600" dirty="0"/>
                        <a:t>    = LCM of (a, b and c) +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d</a:t>
                      </a:r>
                    </a:p>
                  </a:txBody>
                  <a:tcPr/>
                </a:tc>
                <a:extLst>
                  <a:ext uri="{0D108BD9-81ED-4DB2-BD59-A6C34878D82A}">
                    <a16:rowId xmlns:a16="http://schemas.microsoft.com/office/drawing/2014/main" val="706652036"/>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3</a:t>
                      </a:r>
                    </a:p>
                    <a:p>
                      <a:endParaRPr lang="en-IN" sz="1600" dirty="0"/>
                    </a:p>
                  </a:txBody>
                  <a:tcPr/>
                </a:tc>
                <a:tc>
                  <a:txBody>
                    <a:bodyPr/>
                    <a:lstStyle/>
                    <a:p>
                      <a:r>
                        <a:rPr lang="en-IN" sz="1600" dirty="0"/>
                        <a:t>Numbers which will give remainders d, e and f  when divided by a, b and c respectively</a:t>
                      </a:r>
                    </a:p>
                    <a:p>
                      <a:r>
                        <a:rPr lang="en-IN" sz="1600" dirty="0"/>
                        <a:t>Where (a-d) = (b-e) = (c-f)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Let (a-d) = (b-e) = (c-f) = 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1. Smallest such number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 LCM of (a, b and c) - 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k</a:t>
                      </a:r>
                    </a:p>
                  </a:txBody>
                  <a:tcPr/>
                </a:tc>
                <a:extLst>
                  <a:ext uri="{0D108BD9-81ED-4DB2-BD59-A6C34878D82A}">
                    <a16:rowId xmlns:a16="http://schemas.microsoft.com/office/drawing/2014/main" val="3587074414"/>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4</a:t>
                      </a:r>
                    </a:p>
                    <a:p>
                      <a:endParaRPr lang="en-IN" sz="1600" dirty="0"/>
                    </a:p>
                  </a:txBody>
                  <a:tcPr/>
                </a:tc>
                <a:tc>
                  <a:txBody>
                    <a:bodyPr/>
                    <a:lstStyle/>
                    <a:p>
                      <a:r>
                        <a:rPr lang="en-IN" sz="1600" dirty="0"/>
                        <a:t>Numbers which gives remainder m and n when divided by a and b respectively</a:t>
                      </a:r>
                    </a:p>
                    <a:p>
                      <a:r>
                        <a:rPr lang="en-IN" sz="1600" dirty="0"/>
                        <a:t>(a-m) ≠ (b-n)</a:t>
                      </a:r>
                    </a:p>
                  </a:txBody>
                  <a:tcPr/>
                </a:tc>
                <a:tc>
                  <a:txBody>
                    <a:bodyPr/>
                    <a:lstStyle/>
                    <a:p>
                      <a:pPr marL="342900" indent="-342900">
                        <a:buAutoNum type="arabicPeriod"/>
                      </a:pPr>
                      <a:r>
                        <a:rPr lang="en-IN" sz="1600" dirty="0"/>
                        <a:t>Find smallest such number by hit and trial and say it is k</a:t>
                      </a:r>
                    </a:p>
                    <a:p>
                      <a:pPr marL="342900" indent="-342900">
                        <a:buAutoNum type="arabicPeriod"/>
                      </a:pPr>
                      <a:r>
                        <a:rPr lang="en-IN" sz="1600" dirty="0"/>
                        <a:t>All such numbers </a:t>
                      </a:r>
                    </a:p>
                    <a:p>
                      <a:pPr marL="0" indent="0">
                        <a:buNone/>
                      </a:pPr>
                      <a:r>
                        <a:rPr lang="en-IN" sz="1600" dirty="0"/>
                        <a:t>= [LCM of (a and b) &amp; its multiples] + k</a:t>
                      </a:r>
                    </a:p>
                  </a:txBody>
                  <a:tcPr/>
                </a:tc>
                <a:extLst>
                  <a:ext uri="{0D108BD9-81ED-4DB2-BD59-A6C34878D82A}">
                    <a16:rowId xmlns:a16="http://schemas.microsoft.com/office/drawing/2014/main" val="515821175"/>
                  </a:ext>
                </a:extLst>
              </a:tr>
            </a:tbl>
          </a:graphicData>
        </a:graphic>
      </p:graphicFrame>
    </p:spTree>
    <p:extLst>
      <p:ext uri="{BB962C8B-B14F-4D97-AF65-F5344CB8AC3E}">
        <p14:creationId xmlns:p14="http://schemas.microsoft.com/office/powerpoint/2010/main" val="364440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86BC-4CF4-4B04-8ADB-371C6C23EC9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01C5DDE4-504A-4E35-91C7-AAEC3EABF549}"/>
              </a:ext>
            </a:extLst>
          </p:cNvPr>
          <p:cNvGraphicFramePr>
            <a:graphicFrameLocks noGrp="1"/>
          </p:cNvGraphicFramePr>
          <p:nvPr>
            <p:ph idx="1"/>
            <p:extLst>
              <p:ext uri="{D42A27DB-BD31-4B8C-83A1-F6EECF244321}">
                <p14:modId xmlns:p14="http://schemas.microsoft.com/office/powerpoint/2010/main" val="522878287"/>
              </p:ext>
            </p:extLst>
          </p:nvPr>
        </p:nvGraphicFramePr>
        <p:xfrm>
          <a:off x="251520" y="1600200"/>
          <a:ext cx="727280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65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LCM property 3</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548681"/>
            <a:ext cx="8229600" cy="4968551"/>
          </a:xfrm>
        </p:spPr>
        <p:txBody>
          <a:bodyPr>
            <a:normAutofit fontScale="62500" lnSpcReduction="20000"/>
          </a:bodyPr>
          <a:lstStyle/>
          <a:p>
            <a:r>
              <a:rPr lang="en-IN" dirty="0"/>
              <a:t>1. What is the smallest number which gives remainders 3, 5 and 8 when it is divided by 5, 7 and 10 respectively?</a:t>
            </a:r>
          </a:p>
          <a:p>
            <a:endParaRPr lang="en-IN" dirty="0"/>
          </a:p>
          <a:p>
            <a:endParaRPr lang="en-IN" dirty="0"/>
          </a:p>
          <a:p>
            <a:r>
              <a:rPr lang="en-IN" dirty="0"/>
              <a:t>2. What is the smallest 3 digit number which gives remainders 3, 5 and 8 when it is divided by 5, 7 and 10 respectively?</a:t>
            </a:r>
          </a:p>
          <a:p>
            <a:endParaRPr lang="en-IN" dirty="0"/>
          </a:p>
          <a:p>
            <a:endParaRPr lang="en-IN" dirty="0"/>
          </a:p>
          <a:p>
            <a:r>
              <a:rPr lang="en-IN" dirty="0"/>
              <a:t>3. What is the largest 3 digit number which gives remainders 3, 5 and 8 when it is divided by 5, 7 and 10 respectively?</a:t>
            </a:r>
          </a:p>
          <a:p>
            <a:endParaRPr lang="en-IN" dirty="0"/>
          </a:p>
          <a:p>
            <a:endParaRPr lang="en-IN" dirty="0"/>
          </a:p>
          <a:p>
            <a:endParaRPr lang="en-IN" dirty="0"/>
          </a:p>
          <a:p>
            <a:r>
              <a:rPr lang="en-IN" dirty="0"/>
              <a:t>4. What is the smallest number which must be subtracted from 1000 so that it gives remainders 3, 5 and 8 when it is divided by 5, 7 and 10 respectively</a:t>
            </a:r>
          </a:p>
          <a:p>
            <a:endParaRPr lang="en-IN" dirty="0"/>
          </a:p>
          <a:p>
            <a:endParaRPr lang="en-IN" dirty="0"/>
          </a:p>
        </p:txBody>
      </p:sp>
    </p:spTree>
    <p:extLst>
      <p:ext uri="{BB962C8B-B14F-4D97-AF65-F5344CB8AC3E}">
        <p14:creationId xmlns:p14="http://schemas.microsoft.com/office/powerpoint/2010/main" val="351858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288031"/>
          </a:xfrm>
        </p:spPr>
        <p:txBody>
          <a:bodyPr>
            <a:noAutofit/>
          </a:bodyPr>
          <a:lstStyle/>
          <a:p>
            <a:r>
              <a:rPr lang="en-IN" sz="3200" dirty="0"/>
              <a:t>LCM property 3</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107504" y="404664"/>
            <a:ext cx="8784976" cy="4896544"/>
          </a:xfrm>
        </p:spPr>
        <p:txBody>
          <a:bodyPr>
            <a:normAutofit fontScale="25000" lnSpcReduction="20000"/>
          </a:bodyPr>
          <a:lstStyle/>
          <a:p>
            <a:r>
              <a:rPr lang="en-IN" sz="8000" dirty="0"/>
              <a:t>1. What is the smallest number which gives remainders 3, 5 and 8 when it is divided by 5, 7 and 10 respectively?</a:t>
            </a:r>
          </a:p>
          <a:p>
            <a:r>
              <a:rPr lang="en-IN" sz="8000" b="1" dirty="0"/>
              <a:t>Solution 1: </a:t>
            </a:r>
            <a:r>
              <a:rPr lang="en-IN" sz="8000" dirty="0"/>
              <a:t>For all 3 divisors, Divisor – Remainder = 5-3 = 7-5 = 10-8 = 2 = k</a:t>
            </a:r>
          </a:p>
          <a:p>
            <a:r>
              <a:rPr lang="en-IN" sz="8000" dirty="0"/>
              <a:t>The numbers which gives remainders 2, 4 and 7 when it is divided by 5, 7 and 10 respectively = [{LCM of (5,7 and 10) and its (LCM) multiples} -k] = 70 and its multiples - 2</a:t>
            </a:r>
          </a:p>
          <a:p>
            <a:r>
              <a:rPr lang="en-IN" sz="8000" dirty="0"/>
              <a:t>So, required number = smallest number which gives remainders 3, 5 and 8 when it is divided by 5, 7 and 10 respectively = 70 - 2 = 68</a:t>
            </a:r>
          </a:p>
          <a:p>
            <a:pPr marL="0" indent="0">
              <a:buNone/>
            </a:pPr>
            <a:endParaRPr lang="en-IN" sz="8000" dirty="0"/>
          </a:p>
          <a:p>
            <a:r>
              <a:rPr lang="en-IN" sz="8000" dirty="0"/>
              <a:t>2. What is the smallest 3 digit number which gives remainders 3, 5 &amp; 8 when it is divided by 5,7 &amp; 10 respectively?</a:t>
            </a:r>
          </a:p>
          <a:p>
            <a:r>
              <a:rPr lang="en-IN" sz="8000" b="1" dirty="0"/>
              <a:t>Solution 2: </a:t>
            </a:r>
            <a:r>
              <a:rPr lang="en-IN" sz="8000" dirty="0"/>
              <a:t>For all 3 divisors, Divisor – Remainder = 5-3 = 7-5 = 10-8 = 2 = k</a:t>
            </a:r>
          </a:p>
          <a:p>
            <a:r>
              <a:rPr lang="en-IN" sz="8000" dirty="0"/>
              <a:t>The numbers which gives remainders 2, 4 and 7 when it is divided by 5, 7 and 10 respectively = [{LCM of (5,7 and 10) and its (LCM) multiples} -k] = 70 and its multiples - 2</a:t>
            </a:r>
          </a:p>
          <a:p>
            <a:r>
              <a:rPr lang="en-IN" sz="8000" dirty="0"/>
              <a:t>So, required number = smallest  3-digit number which gives remainders 3, 5 and 8 when it is divided by 5, 7 and 10 respectively = 140 - 2 = 138</a:t>
            </a:r>
          </a:p>
          <a:p>
            <a:endParaRPr lang="en-IN" sz="8000" dirty="0"/>
          </a:p>
          <a:p>
            <a:endParaRPr lang="en-IN" sz="3200" b="1" dirty="0"/>
          </a:p>
          <a:p>
            <a:endParaRPr lang="en-IN" dirty="0"/>
          </a:p>
          <a:p>
            <a:endParaRPr lang="en-IN" dirty="0"/>
          </a:p>
          <a:p>
            <a:endParaRPr lang="en-IN" dirty="0"/>
          </a:p>
        </p:txBody>
      </p:sp>
    </p:spTree>
    <p:extLst>
      <p:ext uri="{BB962C8B-B14F-4D97-AF65-F5344CB8AC3E}">
        <p14:creationId xmlns:p14="http://schemas.microsoft.com/office/powerpoint/2010/main" val="121516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288031"/>
          </a:xfrm>
        </p:spPr>
        <p:txBody>
          <a:bodyPr>
            <a:noAutofit/>
          </a:bodyPr>
          <a:lstStyle/>
          <a:p>
            <a:r>
              <a:rPr lang="en-IN" sz="3200" dirty="0"/>
              <a:t>LCM property 3</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107504" y="404664"/>
            <a:ext cx="8928992" cy="6336703"/>
          </a:xfrm>
        </p:spPr>
        <p:txBody>
          <a:bodyPr>
            <a:normAutofit fontScale="32500" lnSpcReduction="20000"/>
          </a:bodyPr>
          <a:lstStyle/>
          <a:p>
            <a:r>
              <a:rPr lang="en-IN" sz="5600" dirty="0"/>
              <a:t>3. What is the largest 3 digit number which gives remainders 3, 5 &amp; 8 when it is divided by 5,7 &amp; 10 respectively?</a:t>
            </a:r>
          </a:p>
          <a:p>
            <a:r>
              <a:rPr lang="en-IN" sz="5600" b="1" dirty="0"/>
              <a:t>Solution 3: </a:t>
            </a:r>
            <a:r>
              <a:rPr lang="en-IN" sz="5600" dirty="0"/>
              <a:t>For all 3 divisors, Divisor – Remainder = 5-3 = 7-5 = 10-8 = 2 = k</a:t>
            </a:r>
          </a:p>
          <a:p>
            <a:r>
              <a:rPr lang="en-IN" sz="5600" dirty="0"/>
              <a:t>The numbers which gives remainders 2, 4 and 7 when it is divided by 5, 7 and 10 respectively = [{LCM of (5,7 and 10) and its (LCM) multiples} -k] = 70 and its multiples - 2</a:t>
            </a:r>
          </a:p>
          <a:p>
            <a:r>
              <a:rPr lang="en-IN" sz="5600" dirty="0"/>
              <a:t>So, required number = largest  3-digit number which gives remainders 3, 5 and 8 when it is divided by 5, 7 and 10 respectively = 70 × 14 - 2 = 980 - 2 = 978</a:t>
            </a:r>
            <a:endParaRPr lang="en-IN" sz="5600" b="1" dirty="0"/>
          </a:p>
          <a:p>
            <a:endParaRPr lang="en-IN" sz="5600" dirty="0"/>
          </a:p>
          <a:p>
            <a:r>
              <a:rPr lang="en-IN" sz="5600" dirty="0"/>
              <a:t>4. What is the smallest number which must be subtracted from 1000 so that it gives remainders 3, 5 and 8 when it is divided by 5, 7 and 10 respectively?</a:t>
            </a:r>
          </a:p>
          <a:p>
            <a:r>
              <a:rPr lang="en-IN" sz="5600" b="1" dirty="0"/>
              <a:t>Solution 4: </a:t>
            </a:r>
            <a:r>
              <a:rPr lang="en-IN" sz="5600" dirty="0"/>
              <a:t>For all 3 divisors, Divisor – Remainder = 5-3 = 7-5 = 10-8 = 2 = k</a:t>
            </a:r>
          </a:p>
          <a:p>
            <a:r>
              <a:rPr lang="en-IN" sz="5600" dirty="0"/>
              <a:t>The numbers which gives remainders 2, 4 and 7 when it is divided by 5, 7 and 10 respectively = [{LCM of (5,7 and 10) and its (LCM) multiples} -k] = 70 and its multiples - 2</a:t>
            </a:r>
          </a:p>
          <a:p>
            <a:r>
              <a:rPr lang="en-IN" sz="5600" dirty="0"/>
              <a:t>So, required number = largest  3-digit number which gives remainders 3, 5 and 8 when it is divided by 5, 7 and 10 respectively = 70 × 14 - 2 = 980 - 2 = 978</a:t>
            </a:r>
          </a:p>
          <a:p>
            <a:r>
              <a:rPr lang="en-US" sz="5600" dirty="0">
                <a:cs typeface="Times New Roman" panose="02020603050405020304" pitchFamily="18" charset="0"/>
              </a:rPr>
              <a:t>Let </a:t>
            </a:r>
            <a:r>
              <a:rPr lang="en-IN" sz="5600" dirty="0"/>
              <a:t>the smallest number which must be subtracted from 1000 so that it gives remainders 3, 5 and 8 when it is divided by 5, 7 and 10 respectively be x</a:t>
            </a:r>
          </a:p>
          <a:p>
            <a:r>
              <a:rPr lang="en-IN" sz="5600" dirty="0"/>
              <a:t>So, 1000 – x = 978</a:t>
            </a:r>
          </a:p>
          <a:p>
            <a:r>
              <a:rPr lang="en-IN" sz="5600" dirty="0"/>
              <a:t>So, the required number = x = 22</a:t>
            </a:r>
          </a:p>
          <a:p>
            <a:endParaRPr lang="en-IN" sz="3200" b="1" dirty="0"/>
          </a:p>
          <a:p>
            <a:endParaRPr lang="en-IN" dirty="0"/>
          </a:p>
          <a:p>
            <a:endParaRPr lang="en-IN" dirty="0"/>
          </a:p>
          <a:p>
            <a:endParaRPr lang="en-IN" dirty="0"/>
          </a:p>
        </p:txBody>
      </p:sp>
    </p:spTree>
    <p:extLst>
      <p:ext uri="{BB962C8B-B14F-4D97-AF65-F5344CB8AC3E}">
        <p14:creationId xmlns:p14="http://schemas.microsoft.com/office/powerpoint/2010/main" val="128695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8971-1DDC-48DD-9059-5FA912C72004}"/>
              </a:ext>
            </a:extLst>
          </p:cNvPr>
          <p:cNvSpPr>
            <a:spLocks noGrp="1"/>
          </p:cNvSpPr>
          <p:nvPr>
            <p:ph type="title"/>
          </p:nvPr>
        </p:nvSpPr>
        <p:spPr>
          <a:xfrm>
            <a:off x="457200" y="1"/>
            <a:ext cx="8229600" cy="476672"/>
          </a:xfrm>
        </p:spPr>
        <p:txBody>
          <a:bodyPr>
            <a:normAutofit fontScale="90000"/>
          </a:bodyPr>
          <a:lstStyle/>
          <a:p>
            <a:r>
              <a:rPr lang="en-IN" dirty="0"/>
              <a:t>Special properties of LCM</a:t>
            </a:r>
          </a:p>
        </p:txBody>
      </p:sp>
      <p:graphicFrame>
        <p:nvGraphicFramePr>
          <p:cNvPr id="4" name="Table 4">
            <a:extLst>
              <a:ext uri="{FF2B5EF4-FFF2-40B4-BE49-F238E27FC236}">
                <a16:creationId xmlns:a16="http://schemas.microsoft.com/office/drawing/2014/main" id="{DFD0689D-BD0F-480F-8845-07928A6B3D2B}"/>
              </a:ext>
            </a:extLst>
          </p:cNvPr>
          <p:cNvGraphicFramePr>
            <a:graphicFrameLocks noGrp="1"/>
          </p:cNvGraphicFramePr>
          <p:nvPr>
            <p:ph idx="1"/>
          </p:nvPr>
        </p:nvGraphicFramePr>
        <p:xfrm>
          <a:off x="107504" y="476673"/>
          <a:ext cx="8712968" cy="5120640"/>
        </p:xfrm>
        <a:graphic>
          <a:graphicData uri="http://schemas.openxmlformats.org/drawingml/2006/table">
            <a:tbl>
              <a:tblPr firstRow="1" bandRow="1">
                <a:tableStyleId>{5C22544A-7EE6-4342-B048-85BDC9FD1C3A}</a:tableStyleId>
              </a:tblPr>
              <a:tblGrid>
                <a:gridCol w="947582">
                  <a:extLst>
                    <a:ext uri="{9D8B030D-6E8A-4147-A177-3AD203B41FA5}">
                      <a16:colId xmlns:a16="http://schemas.microsoft.com/office/drawing/2014/main" val="256479828"/>
                    </a:ext>
                  </a:extLst>
                </a:gridCol>
                <a:gridCol w="2624072">
                  <a:extLst>
                    <a:ext uri="{9D8B030D-6E8A-4147-A177-3AD203B41FA5}">
                      <a16:colId xmlns:a16="http://schemas.microsoft.com/office/drawing/2014/main" val="2133145143"/>
                    </a:ext>
                  </a:extLst>
                </a:gridCol>
                <a:gridCol w="5141314">
                  <a:extLst>
                    <a:ext uri="{9D8B030D-6E8A-4147-A177-3AD203B41FA5}">
                      <a16:colId xmlns:a16="http://schemas.microsoft.com/office/drawing/2014/main" val="357195690"/>
                    </a:ext>
                  </a:extLst>
                </a:gridCol>
              </a:tblGrid>
              <a:tr h="354897">
                <a:tc>
                  <a:txBody>
                    <a:bodyPr/>
                    <a:lstStyle/>
                    <a:p>
                      <a:r>
                        <a:rPr lang="en-IN" dirty="0" err="1"/>
                        <a:t>S.No</a:t>
                      </a:r>
                      <a:r>
                        <a:rPr lang="en-IN" dirty="0"/>
                        <a:t>.</a:t>
                      </a:r>
                    </a:p>
                  </a:txBody>
                  <a:tcPr/>
                </a:tc>
                <a:tc>
                  <a:txBody>
                    <a:bodyPr/>
                    <a:lstStyle/>
                    <a:p>
                      <a:r>
                        <a:rPr lang="en-IN" dirty="0"/>
                        <a:t>Description</a:t>
                      </a:r>
                    </a:p>
                  </a:txBody>
                  <a:tcPr/>
                </a:tc>
                <a:tc>
                  <a:txBody>
                    <a:bodyPr/>
                    <a:lstStyle/>
                    <a:p>
                      <a:r>
                        <a:rPr lang="en-IN" dirty="0"/>
                        <a:t>Solution</a:t>
                      </a:r>
                    </a:p>
                  </a:txBody>
                  <a:tcPr/>
                </a:tc>
                <a:extLst>
                  <a:ext uri="{0D108BD9-81ED-4DB2-BD59-A6C34878D82A}">
                    <a16:rowId xmlns:a16="http://schemas.microsoft.com/office/drawing/2014/main" val="1131449011"/>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1</a:t>
                      </a:r>
                    </a:p>
                    <a:p>
                      <a:endParaRPr lang="en-IN" sz="1600" dirty="0"/>
                    </a:p>
                  </a:txBody>
                  <a:tcPr/>
                </a:tc>
                <a:tc>
                  <a:txBody>
                    <a:bodyPr/>
                    <a:lstStyle/>
                    <a:p>
                      <a:r>
                        <a:rPr lang="en-IN" sz="1600" dirty="0"/>
                        <a:t>Numbers which are divided by a, b and c</a:t>
                      </a:r>
                    </a:p>
                  </a:txBody>
                  <a:tcPr/>
                </a:tc>
                <a:tc>
                  <a:txBody>
                    <a:bodyPr/>
                    <a:lstStyle/>
                    <a:p>
                      <a:pPr marL="342900" indent="-342900">
                        <a:buAutoNum type="arabicPeriod"/>
                      </a:pPr>
                      <a:r>
                        <a:rPr lang="en-IN" sz="1600" dirty="0"/>
                        <a:t>Smallest such number </a:t>
                      </a:r>
                    </a:p>
                    <a:p>
                      <a:pPr marL="0" indent="0">
                        <a:buNone/>
                      </a:pPr>
                      <a:r>
                        <a:rPr lang="en-IN" sz="1600" dirty="0"/>
                        <a:t>       = LCM of (a, b and c) </a:t>
                      </a:r>
                    </a:p>
                    <a:p>
                      <a:r>
                        <a:rPr lang="en-IN" sz="1600" dirty="0"/>
                        <a:t>2. All such numbers =</a:t>
                      </a:r>
                    </a:p>
                    <a:p>
                      <a:r>
                        <a:rPr lang="en-IN" sz="1600" dirty="0"/>
                        <a:t>LCM of (a, b and c) &amp; its (LCM) multiples</a:t>
                      </a:r>
                    </a:p>
                  </a:txBody>
                  <a:tcPr/>
                </a:tc>
                <a:extLst>
                  <a:ext uri="{0D108BD9-81ED-4DB2-BD59-A6C34878D82A}">
                    <a16:rowId xmlns:a16="http://schemas.microsoft.com/office/drawing/2014/main" val="423026450"/>
                  </a:ext>
                </a:extLst>
              </a:tr>
              <a:tr h="1035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2</a:t>
                      </a:r>
                    </a:p>
                    <a:p>
                      <a:endParaRPr lang="en-IN" sz="1600" dirty="0"/>
                    </a:p>
                  </a:txBody>
                  <a:tcPr/>
                </a:tc>
                <a:tc>
                  <a:txBody>
                    <a:bodyPr/>
                    <a:lstStyle/>
                    <a:p>
                      <a:r>
                        <a:rPr lang="en-IN" sz="1600" dirty="0"/>
                        <a:t>Numbers which will give same remainder d when divided by a, b and c respectively</a:t>
                      </a:r>
                    </a:p>
                  </a:txBody>
                  <a:tcPr/>
                </a:tc>
                <a:tc>
                  <a:txBody>
                    <a:bodyPr/>
                    <a:lstStyle/>
                    <a:p>
                      <a:pPr marL="342900" indent="-342900">
                        <a:buAutoNum type="arabicPeriod"/>
                      </a:pPr>
                      <a:r>
                        <a:rPr lang="en-IN" sz="1600" dirty="0"/>
                        <a:t>Smallest number</a:t>
                      </a:r>
                    </a:p>
                    <a:p>
                      <a:pPr marL="0" indent="0">
                        <a:buNone/>
                      </a:pPr>
                      <a:r>
                        <a:rPr lang="en-IN" sz="1600" dirty="0"/>
                        <a:t>    = LCM of (a, b and c) +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d</a:t>
                      </a:r>
                    </a:p>
                  </a:txBody>
                  <a:tcPr/>
                </a:tc>
                <a:extLst>
                  <a:ext uri="{0D108BD9-81ED-4DB2-BD59-A6C34878D82A}">
                    <a16:rowId xmlns:a16="http://schemas.microsoft.com/office/drawing/2014/main" val="706652036"/>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3</a:t>
                      </a:r>
                    </a:p>
                    <a:p>
                      <a:endParaRPr lang="en-IN" sz="1600" dirty="0"/>
                    </a:p>
                  </a:txBody>
                  <a:tcPr/>
                </a:tc>
                <a:tc>
                  <a:txBody>
                    <a:bodyPr/>
                    <a:lstStyle/>
                    <a:p>
                      <a:r>
                        <a:rPr lang="en-IN" sz="1600" dirty="0"/>
                        <a:t>Numbers which will give remainders d, e and f  when divided by a, b and c respectively</a:t>
                      </a:r>
                    </a:p>
                    <a:p>
                      <a:r>
                        <a:rPr lang="en-IN" sz="1600" dirty="0"/>
                        <a:t>Where (a-d) = (b-e) = (c-f)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Let (a-d) = (b-e) = (c-f) = 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1. Smallest such number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  = LCM of (a, b and c) - 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2. All such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[LCM of (a, b and c) &amp; its (LCM) multiples] - k</a:t>
                      </a:r>
                    </a:p>
                  </a:txBody>
                  <a:tcPr/>
                </a:tc>
                <a:extLst>
                  <a:ext uri="{0D108BD9-81ED-4DB2-BD59-A6C34878D82A}">
                    <a16:rowId xmlns:a16="http://schemas.microsoft.com/office/drawing/2014/main" val="3587074414"/>
                  </a:ext>
                </a:extLst>
              </a:tr>
              <a:tr h="1271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Property 4</a:t>
                      </a:r>
                    </a:p>
                    <a:p>
                      <a:endParaRPr lang="en-IN" sz="1600" dirty="0"/>
                    </a:p>
                  </a:txBody>
                  <a:tcPr/>
                </a:tc>
                <a:tc>
                  <a:txBody>
                    <a:bodyPr/>
                    <a:lstStyle/>
                    <a:p>
                      <a:r>
                        <a:rPr lang="en-IN" sz="1600" dirty="0"/>
                        <a:t>Numbers which gives remainder m and n when divided by a and b respectively</a:t>
                      </a:r>
                    </a:p>
                    <a:p>
                      <a:r>
                        <a:rPr lang="en-IN" sz="1600" dirty="0"/>
                        <a:t>(a-m) ≠ (b-n)</a:t>
                      </a:r>
                    </a:p>
                  </a:txBody>
                  <a:tcPr/>
                </a:tc>
                <a:tc>
                  <a:txBody>
                    <a:bodyPr/>
                    <a:lstStyle/>
                    <a:p>
                      <a:pPr marL="342900" indent="-342900">
                        <a:buAutoNum type="arabicPeriod"/>
                      </a:pPr>
                      <a:r>
                        <a:rPr lang="en-IN" sz="1600" dirty="0"/>
                        <a:t>Find smallest such number by hit and trial and say it is k</a:t>
                      </a:r>
                    </a:p>
                    <a:p>
                      <a:pPr marL="342900" indent="-342900">
                        <a:buAutoNum type="arabicPeriod"/>
                      </a:pPr>
                      <a:r>
                        <a:rPr lang="en-IN" sz="1600" dirty="0"/>
                        <a:t>All such numbers </a:t>
                      </a:r>
                    </a:p>
                    <a:p>
                      <a:pPr marL="0" indent="0">
                        <a:buNone/>
                      </a:pPr>
                      <a:r>
                        <a:rPr lang="en-IN" sz="1600" dirty="0"/>
                        <a:t>= [LCM of (a and b) &amp; its multiples] + k</a:t>
                      </a:r>
                    </a:p>
                  </a:txBody>
                  <a:tcPr/>
                </a:tc>
                <a:extLst>
                  <a:ext uri="{0D108BD9-81ED-4DB2-BD59-A6C34878D82A}">
                    <a16:rowId xmlns:a16="http://schemas.microsoft.com/office/drawing/2014/main" val="515821175"/>
                  </a:ext>
                </a:extLst>
              </a:tr>
            </a:tbl>
          </a:graphicData>
        </a:graphic>
      </p:graphicFrame>
    </p:spTree>
    <p:extLst>
      <p:ext uri="{BB962C8B-B14F-4D97-AF65-F5344CB8AC3E}">
        <p14:creationId xmlns:p14="http://schemas.microsoft.com/office/powerpoint/2010/main" val="197539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88641"/>
            <a:ext cx="8229600" cy="432048"/>
          </a:xfrm>
        </p:spPr>
        <p:txBody>
          <a:bodyPr>
            <a:normAutofit fontScale="90000"/>
          </a:bodyPr>
          <a:lstStyle/>
          <a:p>
            <a:r>
              <a:rPr lang="en-IN" dirty="0"/>
              <a:t>LCM property 4</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764704"/>
            <a:ext cx="8229600" cy="5040560"/>
          </a:xfrm>
        </p:spPr>
        <p:txBody>
          <a:bodyPr>
            <a:normAutofit fontScale="62500" lnSpcReduction="20000"/>
          </a:bodyPr>
          <a:lstStyle/>
          <a:p>
            <a:r>
              <a:rPr lang="en-IN" dirty="0"/>
              <a:t>1. What is the smallest number which gives remainders 2 and 5 when it is divided by 5 and 7 respectively?</a:t>
            </a:r>
          </a:p>
          <a:p>
            <a:endParaRPr lang="en-IN" dirty="0"/>
          </a:p>
          <a:p>
            <a:endParaRPr lang="en-IN" dirty="0"/>
          </a:p>
          <a:p>
            <a:r>
              <a:rPr lang="en-IN" dirty="0"/>
              <a:t>2. What is the smallest 3 digit number which gives remainders 2 and 5 when it is divided by 5 and 7 respectively?</a:t>
            </a:r>
          </a:p>
          <a:p>
            <a:endParaRPr lang="en-IN" dirty="0"/>
          </a:p>
          <a:p>
            <a:endParaRPr lang="en-IN" dirty="0"/>
          </a:p>
          <a:p>
            <a:r>
              <a:rPr lang="en-IN" dirty="0"/>
              <a:t>3. What is the largest 3 digit number which gives remainders 2 and 5 when it is divided by 5 and 7 respectively?</a:t>
            </a:r>
          </a:p>
          <a:p>
            <a:endParaRPr lang="en-IN" dirty="0"/>
          </a:p>
          <a:p>
            <a:endParaRPr lang="en-IN" dirty="0"/>
          </a:p>
          <a:p>
            <a:endParaRPr lang="en-IN" dirty="0"/>
          </a:p>
          <a:p>
            <a:r>
              <a:rPr lang="en-IN" dirty="0"/>
              <a:t>4. What is the smallest number which must be subtracted from 1000 so that it gives remainders 2 and 5 when it is divided by 5 and 7 respectively?</a:t>
            </a:r>
          </a:p>
          <a:p>
            <a:endParaRPr lang="en-IN" dirty="0"/>
          </a:p>
          <a:p>
            <a:endParaRPr lang="en-IN" dirty="0"/>
          </a:p>
        </p:txBody>
      </p:sp>
    </p:spTree>
    <p:extLst>
      <p:ext uri="{BB962C8B-B14F-4D97-AF65-F5344CB8AC3E}">
        <p14:creationId xmlns:p14="http://schemas.microsoft.com/office/powerpoint/2010/main" val="16795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LCM property 4</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548681"/>
            <a:ext cx="8229600" cy="6034681"/>
          </a:xfrm>
        </p:spPr>
        <p:txBody>
          <a:bodyPr>
            <a:normAutofit fontScale="70000" lnSpcReduction="20000"/>
          </a:bodyPr>
          <a:lstStyle/>
          <a:p>
            <a:r>
              <a:rPr lang="en-IN" dirty="0"/>
              <a:t>1. What is the smallest number which gives remainders 2 and 5 when it is divided by 5 and 7 respectively?</a:t>
            </a:r>
          </a:p>
          <a:p>
            <a:r>
              <a:rPr lang="en-IN" b="1" dirty="0"/>
              <a:t>Solution 1: </a:t>
            </a:r>
            <a:r>
              <a:rPr lang="en-IN" dirty="0"/>
              <a:t>The smallest no. which gives remainders 2 and 5 when it is divided by 5 and 7 respectively is 12. (hit and trial)</a:t>
            </a:r>
          </a:p>
          <a:p>
            <a:endParaRPr lang="en-IN" dirty="0"/>
          </a:p>
          <a:p>
            <a:r>
              <a:rPr lang="en-IN" dirty="0"/>
              <a:t>2. What is the smallest 3 digit number which gives remainders 2 and 5 when it is divided by 5 and 7 respectively?</a:t>
            </a:r>
          </a:p>
          <a:p>
            <a:r>
              <a:rPr lang="en-IN" b="1" dirty="0"/>
              <a:t>Solution 2: </a:t>
            </a:r>
            <a:r>
              <a:rPr lang="en-IN" dirty="0"/>
              <a:t>The smallest no. which gives remainders 2 and 5 when it is divided by 5 and 7 respectively is 12. (hit and trial)</a:t>
            </a:r>
          </a:p>
          <a:p>
            <a:r>
              <a:rPr lang="en-IN" dirty="0"/>
              <a:t>Such numbers = LCM of (5 and 7) and its multiples + k = 35 and its multiples + k = 35 and its multiples + 12</a:t>
            </a:r>
          </a:p>
          <a:p>
            <a:r>
              <a:rPr lang="en-IN" dirty="0"/>
              <a:t>Required number = smallest 3 digit number which gives remainders 2 and 5 when it is divided by 5 and 7 respectively = 35 and its multiples + k = 35 and its multiples + 12 = 105 + 12 = 117</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9833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116633"/>
            <a:ext cx="8229600" cy="432048"/>
          </a:xfrm>
        </p:spPr>
        <p:txBody>
          <a:bodyPr>
            <a:normAutofit fontScale="90000"/>
          </a:bodyPr>
          <a:lstStyle/>
          <a:p>
            <a:r>
              <a:rPr lang="en-IN" dirty="0"/>
              <a:t>LCM property 4</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548681"/>
            <a:ext cx="8229600" cy="5472607"/>
          </a:xfrm>
        </p:spPr>
        <p:txBody>
          <a:bodyPr>
            <a:normAutofit fontScale="47500" lnSpcReduction="20000"/>
          </a:bodyPr>
          <a:lstStyle/>
          <a:p>
            <a:r>
              <a:rPr lang="en-IN" dirty="0"/>
              <a:t>3. What is the largest 3 digit number which gives remainders 2 and 5 when it is divided by 5 and 7 respectively?</a:t>
            </a:r>
          </a:p>
          <a:p>
            <a:r>
              <a:rPr lang="en-IN" b="1" dirty="0"/>
              <a:t>Solution 3: </a:t>
            </a:r>
            <a:r>
              <a:rPr lang="en-IN" dirty="0"/>
              <a:t>The smallest no. which gives remainders 2 and 5 when it is divided by 5 and 7 respectively is 12. (hit and trial)</a:t>
            </a:r>
          </a:p>
          <a:p>
            <a:r>
              <a:rPr lang="en-IN" dirty="0"/>
              <a:t>Such numbers = LCM of (5 and 7) and its multiples + k = 35 and its multiples + k = 35 and its multiples + 12</a:t>
            </a:r>
          </a:p>
          <a:p>
            <a:r>
              <a:rPr lang="en-IN" dirty="0"/>
              <a:t>Required number = largest 3 digit number which gives remainders 2 and 5 when it is divided by 5 and 7 respectively = 35 and its multiples + k = 35 and its multiples + 12 = 35</a:t>
            </a:r>
            <a:r>
              <a:rPr lang="en-IN" sz="3200" dirty="0"/>
              <a:t> × 28 + 12 = 980 + 12 = 992</a:t>
            </a:r>
            <a:endParaRPr lang="en-IN" dirty="0"/>
          </a:p>
          <a:p>
            <a:endParaRPr lang="en-IN" dirty="0"/>
          </a:p>
          <a:p>
            <a:r>
              <a:rPr lang="en-IN" dirty="0"/>
              <a:t>4. What is the smallest number which must be subtracted from 1000 so that it gives remainders 2 and 5 when it is divided by 5 and 7 respectively?</a:t>
            </a:r>
          </a:p>
          <a:p>
            <a:r>
              <a:rPr lang="en-IN" b="1" dirty="0"/>
              <a:t>Solution 4: </a:t>
            </a:r>
            <a:r>
              <a:rPr lang="en-IN" dirty="0"/>
              <a:t>The smallest no. which gives remainders 2 and 5 when it is divided by 5 and 7 respectively is 12. (hit and trial)</a:t>
            </a:r>
          </a:p>
          <a:p>
            <a:r>
              <a:rPr lang="en-IN" dirty="0"/>
              <a:t>Such numbers = LCM of (5 and 7) and its multiples + k = 35 and its multiples + k = 35 and its multiples + 12</a:t>
            </a:r>
          </a:p>
          <a:p>
            <a:r>
              <a:rPr lang="en-IN" dirty="0"/>
              <a:t>Required number = largest 3 digit number which gives remainders 2 and 5 when it is divided by 5 and 7 respectively = 35 and its multiples + k = 35 and its multiples + 12 = 35</a:t>
            </a:r>
            <a:r>
              <a:rPr lang="en-IN" sz="3200" dirty="0"/>
              <a:t> × 28 + 12 = 980 + 12 = 992</a:t>
            </a:r>
          </a:p>
          <a:p>
            <a:r>
              <a:rPr lang="en-US" sz="3200" dirty="0">
                <a:cs typeface="Times New Roman" panose="02020603050405020304" pitchFamily="18" charset="0"/>
              </a:rPr>
              <a:t>Let </a:t>
            </a:r>
            <a:r>
              <a:rPr lang="en-IN" sz="3200" dirty="0"/>
              <a:t>the smallest number which must be subtracted from 1000 so that it gives remainders </a:t>
            </a:r>
            <a:r>
              <a:rPr lang="en-IN" dirty="0"/>
              <a:t>2 and 5 when it is divided by 5 and 7 respectively </a:t>
            </a:r>
            <a:r>
              <a:rPr lang="en-IN" sz="3200" dirty="0"/>
              <a:t>be x</a:t>
            </a:r>
          </a:p>
          <a:p>
            <a:r>
              <a:rPr lang="en-IN" sz="3200" dirty="0"/>
              <a:t>So, 1000 – x = 992</a:t>
            </a:r>
          </a:p>
          <a:p>
            <a:r>
              <a:rPr lang="en-IN" sz="3200" dirty="0"/>
              <a:t>So, the required number = x = 8</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286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a:xfrm>
            <a:off x="457200" y="274638"/>
            <a:ext cx="8229600" cy="70609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a:xfrm>
            <a:off x="457200" y="980728"/>
            <a:ext cx="8229600" cy="5145435"/>
          </a:xfrm>
        </p:spPr>
        <p:txBody>
          <a:bodyPr>
            <a:normAutofit/>
          </a:bodyPr>
          <a:lstStyle/>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Example: A Boy had certain number of Candies. If he divides it between himself and his 2 siblings, there are 2 toffees that would remain. But if he also includes his parents, there would be no candies left. Given that the number of Candies is a 2-digit number, how many values can it assume?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20"/>
              </a:lnSpc>
              <a:spcBef>
                <a:spcPts val="400"/>
              </a:spcBef>
              <a:spcAft>
                <a:spcPts val="400"/>
              </a:spcAft>
              <a:buFont typeface="+mj-lt"/>
              <a:buAutoNum type="alphaLcPeriod"/>
            </a:pPr>
            <a:r>
              <a:rPr lang="en-US" sz="1800" dirty="0">
                <a:effectLst/>
                <a:latin typeface="Verdana" panose="020B0604030504040204" pitchFamily="34" charset="0"/>
                <a:ea typeface="Calibri" panose="020F0502020204030204" pitchFamily="34" charset="0"/>
                <a:cs typeface="Times New Roman" panose="02020603050405020304" pitchFamily="18" charset="0"/>
              </a:rPr>
              <a:t>5		b. 7			c. 6			d. 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7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C92-06AB-4801-B43B-5C4A5A63FB80}"/>
              </a:ext>
            </a:extLst>
          </p:cNvPr>
          <p:cNvSpPr>
            <a:spLocks noGrp="1"/>
          </p:cNvSpPr>
          <p:nvPr>
            <p:ph type="title"/>
          </p:nvPr>
        </p:nvSpPr>
        <p:spPr>
          <a:xfrm>
            <a:off x="457200" y="274638"/>
            <a:ext cx="8229600" cy="70609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C63D78-3674-4010-8EBB-BAD67C418B13}"/>
              </a:ext>
            </a:extLst>
          </p:cNvPr>
          <p:cNvSpPr>
            <a:spLocks noGrp="1"/>
          </p:cNvSpPr>
          <p:nvPr>
            <p:ph idx="1"/>
          </p:nvPr>
        </p:nvSpPr>
        <p:spPr>
          <a:xfrm>
            <a:off x="457200" y="980728"/>
            <a:ext cx="8229600" cy="5145435"/>
          </a:xfrm>
        </p:spPr>
        <p:txBody>
          <a:bodyPr>
            <a:normAutofit/>
          </a:bodyPr>
          <a:lstStyle/>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Example: A Boy had certain number of Candies. If he divides it between himself and his 2 siblings, there are 2 toffees that would remain. But if he also includes his parents, there would be no candies left. Given that the number of Candies is a 2-digit number, how many values can it assume?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ts val="1420"/>
              </a:lnSpc>
              <a:spcBef>
                <a:spcPts val="400"/>
              </a:spcBef>
              <a:spcAft>
                <a:spcPts val="40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 5		b. 7			c. 6		d. 9</a:t>
            </a: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420"/>
              </a:lnSpc>
              <a:spcBef>
                <a:spcPts val="400"/>
              </a:spcBef>
              <a:spcAft>
                <a:spcPts val="4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Solution: </a:t>
            </a:r>
            <a:r>
              <a:rPr lang="en-IN" sz="1800">
                <a:latin typeface="Calibri" panose="020F0502020204030204" pitchFamily="34" charset="0"/>
                <a:ea typeface="Calibri" panose="020F0502020204030204" pitchFamily="34" charset="0"/>
                <a:cs typeface="Times New Roman" panose="02020603050405020304" pitchFamily="18" charset="0"/>
              </a:rPr>
              <a:t>Solve yourself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(Hint- Based on some special property of LCM or HCF)</a:t>
            </a:r>
          </a:p>
        </p:txBody>
      </p:sp>
    </p:spTree>
    <p:extLst>
      <p:ext uri="{BB962C8B-B14F-4D97-AF65-F5344CB8AC3E}">
        <p14:creationId xmlns:p14="http://schemas.microsoft.com/office/powerpoint/2010/main" val="42186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7"/>
          </a:xfrm>
        </p:spPr>
        <p:txBody>
          <a:bodyPr>
            <a:normAutofit fontScale="90000"/>
          </a:bodyPr>
          <a:lstStyle/>
          <a:p>
            <a:r>
              <a:rPr lang="en-US" dirty="0"/>
              <a:t>Problems on LCM, HCF</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548679"/>
            <a:ext cx="8229600" cy="5976665"/>
          </a:xfrm>
        </p:spPr>
        <p:txBody>
          <a:bodyPr>
            <a:normAutofit fontScale="40000" lnSpcReduction="20000"/>
          </a:bodyPr>
          <a:lstStyle/>
          <a:p>
            <a:r>
              <a:rPr lang="en-US" sz="4300" b="1" dirty="0"/>
              <a:t>Example 1  </a:t>
            </a:r>
            <a:r>
              <a:rPr lang="en-US" sz="4300" dirty="0"/>
              <a:t>: At a famous temple, two bells have been installed. First bell tolls at a regular interval of 66.66 seconds and 2nd bell tolls at a regular interval of 50 seconds. After how much time will they toll together for the first time?</a:t>
            </a:r>
          </a:p>
          <a:p>
            <a:endParaRPr lang="en-US" sz="4300" dirty="0"/>
          </a:p>
          <a:p>
            <a:endParaRPr lang="en-US" sz="4300" dirty="0"/>
          </a:p>
          <a:p>
            <a:endParaRPr lang="en-US" sz="4300" dirty="0"/>
          </a:p>
          <a:p>
            <a:r>
              <a:rPr lang="en-US" sz="4300" b="1" dirty="0"/>
              <a:t>Example 2: </a:t>
            </a:r>
            <a:r>
              <a:rPr lang="en-US" sz="4300" dirty="0"/>
              <a:t>There are 24 apples, 36 oranges and 60 guavas in a fruit basket. These fruits have to be arranged in several rows on the table in such a way that every row contains same number of fruits with only one type of fruit in each row. What is the minimum number of rows? </a:t>
            </a:r>
          </a:p>
          <a:p>
            <a:endParaRPr lang="en-US" sz="4300" dirty="0"/>
          </a:p>
          <a:p>
            <a:pPr marL="0" indent="0">
              <a:buNone/>
            </a:pPr>
            <a:endParaRPr lang="en-US" sz="4300" dirty="0"/>
          </a:p>
          <a:p>
            <a:r>
              <a:rPr lang="en-IN" sz="4300" b="1" dirty="0"/>
              <a:t>Example 3- </a:t>
            </a:r>
            <a:r>
              <a:rPr lang="en-IN" sz="4300" dirty="0"/>
              <a:t>What is HCF and LCM of 1/3, 10/12 and 12/27</a:t>
            </a:r>
          </a:p>
          <a:p>
            <a:endParaRPr lang="en-IN" sz="4300" dirty="0"/>
          </a:p>
          <a:p>
            <a:pPr marL="0" indent="0">
              <a:buNone/>
            </a:pPr>
            <a:endParaRPr lang="en-US" sz="4300" dirty="0"/>
          </a:p>
          <a:p>
            <a:pPr>
              <a:lnSpc>
                <a:spcPct val="115000"/>
              </a:lnSpc>
              <a:spcBef>
                <a:spcPts val="600"/>
              </a:spcBef>
              <a:spcAft>
                <a:spcPts val="600"/>
              </a:spcAft>
            </a:pPr>
            <a:r>
              <a:rPr lang="en-US" sz="4300" b="1" dirty="0"/>
              <a:t>Example 4</a:t>
            </a:r>
            <a:r>
              <a:rPr lang="en-US" sz="4300" b="1" dirty="0">
                <a:effectLst/>
                <a:latin typeface="Verdana" panose="020B0604030504040204" pitchFamily="34" charset="0"/>
                <a:ea typeface="Times New Roman" panose="02020603050405020304" pitchFamily="18" charset="0"/>
                <a:cs typeface="Times New Roman" panose="02020603050405020304" pitchFamily="18" charset="0"/>
              </a:rPr>
              <a:t> : </a:t>
            </a:r>
            <a:r>
              <a:rPr lang="en-US" sz="4300" dirty="0">
                <a:effectLst/>
                <a:latin typeface="Verdana" panose="020B0604030504040204" pitchFamily="34" charset="0"/>
                <a:ea typeface="Times New Roman" panose="02020603050405020304" pitchFamily="18" charset="0"/>
                <a:cs typeface="Times New Roman" panose="02020603050405020304" pitchFamily="18" charset="0"/>
              </a:rPr>
              <a:t>The smallest number which when diminished by 7 is divisible by 12,16,18,21 and 28 is ?</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4300" dirty="0">
                <a:effectLst/>
                <a:latin typeface="Verdana" panose="020B0604030504040204" pitchFamily="34" charset="0"/>
                <a:ea typeface="Times New Roman" panose="02020603050405020304" pitchFamily="18" charset="0"/>
                <a:cs typeface="Times New Roman" panose="02020603050405020304" pitchFamily="18" charset="0"/>
              </a:rPr>
              <a:t>a. 1008	b. 1015		c. 1022		d. 1032</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004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Problems on LCM, HCF</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548681"/>
            <a:ext cx="8229600" cy="5976663"/>
          </a:xfrm>
        </p:spPr>
        <p:txBody>
          <a:bodyPr>
            <a:normAutofit/>
          </a:bodyPr>
          <a:lstStyle/>
          <a:p>
            <a:pPr>
              <a:lnSpc>
                <a:spcPct val="115000"/>
              </a:lnSpc>
              <a:spcBef>
                <a:spcPts val="600"/>
              </a:spcBef>
              <a:spcAft>
                <a:spcPts val="600"/>
              </a:spcAft>
            </a:pPr>
            <a:r>
              <a:rPr lang="en-US" sz="1600" b="1" dirty="0"/>
              <a:t>Example 5</a:t>
            </a:r>
            <a:r>
              <a:rPr lang="en-US" sz="1600" b="1" dirty="0">
                <a:effectLst/>
                <a:ea typeface="Times New Roman" panose="02020603050405020304" pitchFamily="18" charset="0"/>
                <a:cs typeface="Times New Roman" panose="02020603050405020304" pitchFamily="18" charset="0"/>
              </a:rPr>
              <a:t> : </a:t>
            </a:r>
            <a:r>
              <a:rPr lang="en-US" sz="1600" dirty="0">
                <a:effectLst/>
                <a:ea typeface="Times New Roman" panose="02020603050405020304" pitchFamily="18" charset="0"/>
                <a:cs typeface="Times New Roman" panose="02020603050405020304" pitchFamily="18" charset="0"/>
              </a:rPr>
              <a:t>The LCM of two numbers is 45 times their HCF. If one of the numbers is 125 and the sum of HCF and LCM is 1150, find the other number?</a:t>
            </a:r>
            <a:endParaRPr lang="en-IN" sz="16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600" dirty="0">
                <a:effectLst/>
                <a:ea typeface="Times New Roman" panose="02020603050405020304" pitchFamily="18" charset="0"/>
                <a:cs typeface="Times New Roman" panose="02020603050405020304" pitchFamily="18" charset="0"/>
              </a:rPr>
              <a:t>a. 215	                     b. 220	</a:t>
            </a:r>
            <a:r>
              <a:rPr lang="en-US" sz="1600" dirty="0">
                <a:ea typeface="Times New Roman" panose="02020603050405020304" pitchFamily="18" charset="0"/>
                <a:cs typeface="Times New Roman" panose="02020603050405020304" pitchFamily="18" charset="0"/>
              </a:rPr>
              <a:t>             </a:t>
            </a:r>
            <a:r>
              <a:rPr lang="en-US" sz="1600" dirty="0">
                <a:effectLst/>
                <a:ea typeface="Times New Roman" panose="02020603050405020304" pitchFamily="18" charset="0"/>
                <a:cs typeface="Times New Roman" panose="02020603050405020304" pitchFamily="18" charset="0"/>
              </a:rPr>
              <a:t>c. 225</a:t>
            </a:r>
            <a:r>
              <a:rPr lang="en-US" sz="1600" dirty="0">
                <a:ea typeface="Times New Roman" panose="02020603050405020304" pitchFamily="18" charset="0"/>
                <a:cs typeface="Times New Roman" panose="02020603050405020304" pitchFamily="18" charset="0"/>
              </a:rPr>
              <a:t>           </a:t>
            </a:r>
            <a:r>
              <a:rPr lang="en-US" sz="1600" dirty="0">
                <a:effectLst/>
                <a:ea typeface="Times New Roman" panose="02020603050405020304" pitchFamily="18" charset="0"/>
                <a:cs typeface="Times New Roman" panose="02020603050405020304" pitchFamily="18" charset="0"/>
              </a:rPr>
              <a:t>	d. 235</a:t>
            </a:r>
          </a:p>
          <a:p>
            <a:pPr>
              <a:lnSpc>
                <a:spcPct val="115000"/>
              </a:lnSpc>
              <a:spcBef>
                <a:spcPts val="600"/>
              </a:spcBef>
              <a:spcAft>
                <a:spcPts val="600"/>
              </a:spcAft>
            </a:pPr>
            <a:endParaRPr lang="en-US" sz="1600" dirty="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sz="16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600" b="1" dirty="0"/>
              <a:t>Example 6</a:t>
            </a:r>
            <a:r>
              <a:rPr lang="en-US" sz="1600" b="1" dirty="0">
                <a:effectLst/>
                <a:ea typeface="Times New Roman" panose="02020603050405020304" pitchFamily="18" charset="0"/>
                <a:cs typeface="Times New Roman" panose="02020603050405020304" pitchFamily="18" charset="0"/>
              </a:rPr>
              <a:t> : </a:t>
            </a:r>
            <a:r>
              <a:rPr lang="en-US" sz="1600" dirty="0">
                <a:effectLst/>
                <a:ea typeface="Times New Roman" panose="02020603050405020304" pitchFamily="18" charset="0"/>
                <a:cs typeface="Times New Roman" panose="02020603050405020304" pitchFamily="18" charset="0"/>
              </a:rPr>
              <a:t>The HCF and LCM of two numbers are 11 and 385 respectively. If one number lies between 75 and 125, then the number is </a:t>
            </a:r>
            <a:endParaRPr lang="en-IN" sz="16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600" dirty="0">
                <a:effectLst/>
                <a:ea typeface="Times New Roman" panose="02020603050405020304" pitchFamily="18" charset="0"/>
                <a:cs typeface="Times New Roman" panose="02020603050405020304" pitchFamily="18" charset="0"/>
              </a:rPr>
              <a:t>a. 77		b. 88		c. 99		d. 110</a:t>
            </a:r>
          </a:p>
          <a:p>
            <a:pPr>
              <a:lnSpc>
                <a:spcPct val="115000"/>
              </a:lnSpc>
              <a:spcBef>
                <a:spcPts val="600"/>
              </a:spcBef>
              <a:spcAft>
                <a:spcPts val="600"/>
              </a:spcAft>
            </a:pPr>
            <a:endParaRPr lang="en-IN" sz="16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sz="1600" dirty="0">
              <a:effectLst/>
              <a:ea typeface="Times New Roman" panose="02020603050405020304" pitchFamily="18" charset="0"/>
              <a:cs typeface="Times New Roman" panose="02020603050405020304" pitchFamily="18" charset="0"/>
            </a:endParaRPr>
          </a:p>
          <a:p>
            <a:endParaRPr lang="en-US" sz="1600" dirty="0"/>
          </a:p>
          <a:p>
            <a:pPr>
              <a:lnSpc>
                <a:spcPct val="115000"/>
              </a:lnSpc>
              <a:spcBef>
                <a:spcPts val="400"/>
              </a:spcBef>
              <a:spcAft>
                <a:spcPts val="400"/>
              </a:spcAft>
            </a:pPr>
            <a:r>
              <a:rPr lang="en-US" sz="1600" b="1" dirty="0"/>
              <a:t>Example 7</a:t>
            </a:r>
            <a:r>
              <a:rPr lang="en-US" sz="1600" b="1" dirty="0">
                <a:effectLst/>
                <a:ea typeface="Times New Roman" panose="02020603050405020304" pitchFamily="18" charset="0"/>
                <a:cs typeface="Times New Roman" panose="02020603050405020304" pitchFamily="18" charset="0"/>
              </a:rPr>
              <a:t> : </a:t>
            </a:r>
            <a:r>
              <a:rPr lang="en-US" sz="1600" dirty="0">
                <a:effectLst/>
                <a:ea typeface="Times New Roman" panose="02020603050405020304" pitchFamily="18" charset="0"/>
                <a:cs typeface="Times New Roman" panose="02020603050405020304" pitchFamily="18" charset="0"/>
              </a:rPr>
              <a:t>What is the largest scale that can be used to measure 1m and 5 </a:t>
            </a:r>
            <a:r>
              <a:rPr lang="en-US" sz="1600" dirty="0" err="1">
                <a:effectLst/>
                <a:ea typeface="Times New Roman" panose="02020603050405020304" pitchFamily="18" charset="0"/>
                <a:cs typeface="Times New Roman" panose="02020603050405020304" pitchFamily="18" charset="0"/>
              </a:rPr>
              <a:t>cms</a:t>
            </a:r>
            <a:r>
              <a:rPr lang="en-US" sz="1600" dirty="0">
                <a:effectLst/>
                <a:ea typeface="Times New Roman" panose="02020603050405020304" pitchFamily="18" charset="0"/>
                <a:cs typeface="Times New Roman" panose="02020603050405020304" pitchFamily="18" charset="0"/>
              </a:rPr>
              <a:t>, 2m and 40 </a:t>
            </a:r>
            <a:r>
              <a:rPr lang="en-US" sz="1600" dirty="0" err="1">
                <a:effectLst/>
                <a:ea typeface="Times New Roman" panose="02020603050405020304" pitchFamily="18" charset="0"/>
                <a:cs typeface="Times New Roman" panose="02020603050405020304" pitchFamily="18" charset="0"/>
              </a:rPr>
              <a:t>cms</a:t>
            </a:r>
            <a:r>
              <a:rPr lang="en-US" sz="1600" dirty="0">
                <a:effectLst/>
                <a:ea typeface="Times New Roman" panose="02020603050405020304" pitchFamily="18" charset="0"/>
                <a:cs typeface="Times New Roman" panose="02020603050405020304" pitchFamily="18" charset="0"/>
              </a:rPr>
              <a:t> and 75cms?</a:t>
            </a:r>
            <a:endParaRPr lang="en-IN" sz="1600" dirty="0">
              <a:effectLst/>
              <a:ea typeface="Times New Roman" panose="02020603050405020304" pitchFamily="18" charset="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7 </a:t>
            </a:r>
            <a:r>
              <a:rPr lang="en-US" sz="1600" dirty="0" err="1">
                <a:effectLst/>
                <a:ea typeface="Times New Roman" panose="02020603050405020304" pitchFamily="18" charset="0"/>
                <a:cs typeface="Times New Roman" panose="02020603050405020304" pitchFamily="18" charset="0"/>
              </a:rPr>
              <a:t>cms</a:t>
            </a:r>
            <a:r>
              <a:rPr lang="en-US" sz="1600" dirty="0">
                <a:effectLst/>
                <a:ea typeface="Times New Roman" panose="02020603050405020304" pitchFamily="18" charset="0"/>
                <a:cs typeface="Times New Roman" panose="02020603050405020304" pitchFamily="18" charset="0"/>
              </a:rPr>
              <a:t>    	b. 5 </a:t>
            </a:r>
            <a:r>
              <a:rPr lang="en-US" sz="1600" dirty="0" err="1">
                <a:effectLst/>
                <a:ea typeface="Times New Roman" panose="02020603050405020304" pitchFamily="18" charset="0"/>
                <a:cs typeface="Times New Roman" panose="02020603050405020304" pitchFamily="18" charset="0"/>
              </a:rPr>
              <a:t>cms</a:t>
            </a:r>
            <a:r>
              <a:rPr lang="en-US" sz="1600" dirty="0">
                <a:effectLst/>
                <a:ea typeface="Times New Roman" panose="02020603050405020304" pitchFamily="18" charset="0"/>
                <a:cs typeface="Times New Roman" panose="02020603050405020304" pitchFamily="18" charset="0"/>
              </a:rPr>
              <a:t>	        c. 15 </a:t>
            </a:r>
            <a:r>
              <a:rPr lang="en-US" sz="1600" dirty="0" err="1">
                <a:effectLst/>
                <a:ea typeface="Times New Roman" panose="02020603050405020304" pitchFamily="18" charset="0"/>
                <a:cs typeface="Times New Roman" panose="02020603050405020304" pitchFamily="18" charset="0"/>
              </a:rPr>
              <a:t>cms</a:t>
            </a:r>
            <a:r>
              <a:rPr lang="en-US" sz="1600" dirty="0">
                <a:effectLst/>
                <a:ea typeface="Times New Roman" panose="02020603050405020304" pitchFamily="18" charset="0"/>
                <a:cs typeface="Times New Roman" panose="02020603050405020304" pitchFamily="18" charset="0"/>
              </a:rPr>
              <a:t>     	d. 3 </a:t>
            </a:r>
            <a:r>
              <a:rPr lang="en-US" sz="1600" dirty="0" err="1">
                <a:effectLst/>
                <a:ea typeface="Times New Roman" panose="02020603050405020304" pitchFamily="18" charset="0"/>
                <a:cs typeface="Times New Roman" panose="02020603050405020304" pitchFamily="18" charset="0"/>
              </a:rPr>
              <a:t>cms</a:t>
            </a:r>
            <a:endParaRPr lang="en-US" sz="1600" dirty="0">
              <a:effectLst/>
              <a:ea typeface="Times New Roman" panose="02020603050405020304" pitchFamily="18" charset="0"/>
              <a:cs typeface="Times New Roman" panose="02020603050405020304" pitchFamily="18" charset="0"/>
            </a:endParaRPr>
          </a:p>
          <a:p>
            <a:endParaRPr lang="en-US" sz="4300" dirty="0">
              <a:latin typeface="Verdana" panose="020B0604030504040204" pitchFamily="34" charset="0"/>
              <a:ea typeface="Times New Roman" panose="02020603050405020304" pitchFamily="18" charset="0"/>
              <a:cs typeface="Times New Roman" panose="02020603050405020304" pitchFamily="18" charset="0"/>
            </a:endParaRPr>
          </a:p>
          <a:p>
            <a:endParaRPr lang="en-US" sz="43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US" sz="3400" dirty="0"/>
          </a:p>
          <a:p>
            <a:endParaRPr lang="en-US" dirty="0"/>
          </a:p>
          <a:p>
            <a:endParaRPr lang="en-IN" dirty="0"/>
          </a:p>
        </p:txBody>
      </p:sp>
    </p:spTree>
    <p:extLst>
      <p:ext uri="{BB962C8B-B14F-4D97-AF65-F5344CB8AC3E}">
        <p14:creationId xmlns:p14="http://schemas.microsoft.com/office/powerpoint/2010/main" val="19285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288031"/>
          </a:xfrm>
        </p:spPr>
        <p:txBody>
          <a:bodyPr>
            <a:normAutofit fontScale="90000"/>
          </a:bodyPr>
          <a:lstStyle/>
          <a:p>
            <a:r>
              <a:rPr lang="en-US" dirty="0"/>
              <a:t>Problems on LCM, HCF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611560" y="620688"/>
                <a:ext cx="7920880" cy="6120679"/>
              </a:xfrm>
            </p:spPr>
            <p:txBody>
              <a:bodyPr>
                <a:noAutofit/>
              </a:bodyPr>
              <a:lstStyle/>
              <a:p>
                <a:r>
                  <a:rPr lang="en-US" sz="1400" b="1" dirty="0"/>
                  <a:t>Example 1  </a:t>
                </a:r>
                <a:r>
                  <a:rPr lang="en-US" sz="1400" dirty="0"/>
                  <a:t>: At a famous temple, two bells have been installed. First bell tolls at a regular interval of 66.66 seconds and 2nd bell tolls at a regular interval of 50 seconds. After how much time will they toll together for the first time?</a:t>
                </a:r>
              </a:p>
              <a:p>
                <a:pPr algn="just">
                  <a:spcBef>
                    <a:spcPts val="0"/>
                  </a:spcBef>
                </a:pPr>
                <a:r>
                  <a:rPr lang="en-US" sz="1400" b="1" dirty="0"/>
                  <a:t>Solution 1: </a:t>
                </a:r>
                <a:r>
                  <a:rPr lang="en-US" sz="1400" dirty="0">
                    <a:effectLst/>
                    <a:latin typeface="Times New Roman" panose="02020603050405020304" pitchFamily="18" charset="0"/>
                    <a:ea typeface="Times New Roman" panose="02020603050405020304" pitchFamily="18" charset="0"/>
                  </a:rPr>
                  <a:t>1</a:t>
                </a:r>
                <a:r>
                  <a:rPr lang="en-US" sz="1400" baseline="30000" dirty="0">
                    <a:effectLst/>
                    <a:latin typeface="Times New Roman" panose="02020603050405020304" pitchFamily="18" charset="0"/>
                    <a:ea typeface="Times New Roman" panose="02020603050405020304" pitchFamily="18" charset="0"/>
                  </a:rPr>
                  <a:t>st</a:t>
                </a:r>
                <a:r>
                  <a:rPr lang="en-US" sz="1400" dirty="0">
                    <a:effectLst/>
                    <a:latin typeface="Times New Roman" panose="02020603050405020304" pitchFamily="18" charset="0"/>
                    <a:ea typeface="Times New Roman" panose="02020603050405020304" pitchFamily="18" charset="0"/>
                  </a:rPr>
                  <a:t> bell will toll in 66.66seconds</a:t>
                </a:r>
                <a:endParaRPr lang="en-IN" sz="1400" dirty="0">
                  <a:effectLst/>
                  <a:latin typeface="Times New Roman" panose="02020603050405020304" pitchFamily="18" charset="0"/>
                  <a:ea typeface="Times New Roman" panose="02020603050405020304" pitchFamily="18" charset="0"/>
                </a:endParaRPr>
              </a:p>
              <a:p>
                <a:pPr algn="just">
                  <a:spcBef>
                    <a:spcPts val="0"/>
                  </a:spcBef>
                </a:pPr>
                <a:r>
                  <a:rPr lang="en-US" sz="1400" dirty="0">
                    <a:effectLst/>
                    <a:latin typeface="Times New Roman" panose="02020603050405020304" pitchFamily="18" charset="0"/>
                    <a:ea typeface="Times New Roman" panose="02020603050405020304" pitchFamily="18" charset="0"/>
                  </a:rPr>
                  <a:t>1</a:t>
                </a:r>
                <a:r>
                  <a:rPr lang="en-US" sz="1400" baseline="30000" dirty="0">
                    <a:effectLst/>
                    <a:latin typeface="Times New Roman" panose="02020603050405020304" pitchFamily="18" charset="0"/>
                    <a:ea typeface="Times New Roman" panose="02020603050405020304" pitchFamily="18" charset="0"/>
                  </a:rPr>
                  <a:t>st</a:t>
                </a:r>
                <a:r>
                  <a:rPr lang="en-US" sz="1400" dirty="0">
                    <a:effectLst/>
                    <a:latin typeface="Times New Roman" panose="02020603050405020304" pitchFamily="18" charset="0"/>
                    <a:ea typeface="Times New Roman" panose="02020603050405020304" pitchFamily="18" charset="0"/>
                  </a:rPr>
                  <a:t> bell will toll in 50 seconds</a:t>
                </a:r>
                <a:endParaRPr lang="en-IN" sz="1400" dirty="0">
                  <a:effectLst/>
                  <a:latin typeface="Times New Roman" panose="02020603050405020304" pitchFamily="18" charset="0"/>
                  <a:ea typeface="Times New Roman" panose="02020603050405020304" pitchFamily="18" charset="0"/>
                </a:endParaRPr>
              </a:p>
              <a:p>
                <a:pPr algn="just">
                  <a:spcBef>
                    <a:spcPts val="0"/>
                  </a:spcBef>
                </a:pPr>
                <a:r>
                  <a:rPr lang="en-US" sz="1400" dirty="0">
                    <a:effectLst/>
                    <a:latin typeface="Times New Roman" panose="02020603050405020304" pitchFamily="18" charset="0"/>
                    <a:ea typeface="Times New Roman" panose="02020603050405020304" pitchFamily="18" charset="0"/>
                  </a:rPr>
                  <a:t>To calculate the time after which both bells will toll together, you need to calculate the LCM of the individual time taken by each of the bells. </a:t>
                </a:r>
                <a:endParaRPr lang="en-IN" sz="1400" dirty="0">
                  <a:effectLst/>
                  <a:latin typeface="Times New Roman" panose="02020603050405020304" pitchFamily="18" charset="0"/>
                  <a:ea typeface="Times New Roman" panose="02020603050405020304" pitchFamily="18" charset="0"/>
                </a:endParaRPr>
              </a:p>
              <a:p>
                <a:pPr algn="just">
                  <a:spcBef>
                    <a:spcPts val="0"/>
                  </a:spcBef>
                </a:pPr>
                <a:r>
                  <a:rPr lang="en-US" sz="1400" dirty="0">
                    <a:effectLst/>
                    <a:latin typeface="Times New Roman" panose="02020603050405020304" pitchFamily="18" charset="0"/>
                    <a:ea typeface="Times New Roman" panose="02020603050405020304" pitchFamily="18" charset="0"/>
                  </a:rPr>
                  <a:t>LCM (66.66, 50) = 200 seconds</a:t>
                </a:r>
              </a:p>
              <a:p>
                <a:pPr algn="just">
                  <a:spcBef>
                    <a:spcPts val="0"/>
                  </a:spcBef>
                </a:pPr>
                <a:endParaRPr lang="en-US" sz="1400" dirty="0">
                  <a:effectLst/>
                  <a:latin typeface="Times New Roman" panose="02020603050405020304" pitchFamily="18" charset="0"/>
                  <a:ea typeface="Times New Roman" panose="02020603050405020304" pitchFamily="18" charset="0"/>
                </a:endParaRPr>
              </a:p>
              <a:p>
                <a:r>
                  <a:rPr lang="en-US" sz="1400" b="1" dirty="0"/>
                  <a:t>Example 2: </a:t>
                </a:r>
                <a:r>
                  <a:rPr lang="en-US" sz="1400" dirty="0"/>
                  <a:t>There are 24 apples, 36 oranges and 60 guavas in a fruit basket. These fruits have to be arranged in several rows on the table in such a way that every row contains same number of fruits with only one type of fruit in each row. What is the minimum number of rows? </a:t>
                </a:r>
                <a:endParaRPr lang="en-IN" sz="1400" dirty="0">
                  <a:effectLst/>
                  <a:latin typeface="Times New Roman" panose="02020603050405020304" pitchFamily="18" charset="0"/>
                  <a:ea typeface="Times New Roman" panose="02020603050405020304" pitchFamily="18" charset="0"/>
                </a:endParaRPr>
              </a:p>
              <a:p>
                <a:r>
                  <a:rPr lang="en-US" sz="1400" b="1" dirty="0"/>
                  <a:t>Solution 2: </a:t>
                </a:r>
                <a:r>
                  <a:rPr lang="en-US" sz="1400" dirty="0"/>
                  <a:t>We can put one fruit in one row, and in (24+36+60) 120 rows, we can arrange all the fruits. Or, we may put two fruits in one row and can arrange all the fruits in 60 rows. </a:t>
                </a:r>
              </a:p>
              <a:p>
                <a:r>
                  <a:rPr lang="en-US" sz="1400" dirty="0"/>
                  <a:t>For the number of rows to be minimum, number of fruits should be maximum in one row. To find out the number of fruits to be kept in one row, you need to find out the HCF of the number of fruits.</a:t>
                </a:r>
              </a:p>
              <a:p>
                <a:r>
                  <a:rPr lang="en-US" sz="1400" dirty="0"/>
                  <a:t>HCF of 24, 36, 60 = 12. It simply means that there should be 12 fruits in one row.</a:t>
                </a:r>
              </a:p>
              <a:p>
                <a:r>
                  <a:rPr lang="en-US" sz="1400" dirty="0"/>
                  <a:t>Hence no. of rows =  120 fruits/12 fruits per row = 10 rows</a:t>
                </a:r>
              </a:p>
              <a:p>
                <a:endParaRPr lang="en-US" sz="1400" dirty="0"/>
              </a:p>
              <a:p>
                <a:r>
                  <a:rPr lang="en-IN" sz="1400" b="1" dirty="0"/>
                  <a:t>Example 3- </a:t>
                </a:r>
                <a:r>
                  <a:rPr lang="en-IN" sz="1400" dirty="0"/>
                  <a:t>What is HCF and LCM of 1/3, 10/12 and 12/27</a:t>
                </a:r>
                <a:endParaRPr lang="en-US" sz="1400" dirty="0"/>
              </a:p>
              <a:p>
                <a:r>
                  <a:rPr lang="en-IN" sz="1400" b="1" dirty="0"/>
                  <a:t>Solution 3</a:t>
                </a:r>
                <a:r>
                  <a:rPr lang="en-IN" sz="1400" dirty="0"/>
                  <a:t>: 1/3 = 1/3, 10/12 = 5/6 and 12/27 = 4/9 respectively</a:t>
                </a:r>
              </a:p>
              <a:p>
                <a:r>
                  <a:rPr lang="en-IN" sz="1400" dirty="0"/>
                  <a:t>HCF of 1/3, 10/12 and 12/27  = HCF of 1/3, 5/6 and 4/9 = </a:t>
                </a:r>
                <a14:m>
                  <m:oMath xmlns:m="http://schemas.openxmlformats.org/officeDocument/2006/math">
                    <m:f>
                      <m:fPr>
                        <m:ctrlPr>
                          <a:rPr lang="en-IN" sz="1400" i="1" dirty="0" smtClean="0">
                            <a:latin typeface="Cambria Math" panose="02040503050406030204" pitchFamily="18" charset="0"/>
                          </a:rPr>
                        </m:ctrlPr>
                      </m:fPr>
                      <m:num>
                        <m:r>
                          <a:rPr lang="en-IN" sz="1400" b="0" i="1" dirty="0" smtClean="0">
                            <a:latin typeface="Cambria Math" panose="02040503050406030204" pitchFamily="18" charset="0"/>
                          </a:rPr>
                          <m:t>𝐻𝐶𝐹</m:t>
                        </m:r>
                        <m:r>
                          <a:rPr lang="en-IN" sz="1400" b="0" i="1" dirty="0" smtClean="0">
                            <a:latin typeface="Cambria Math" panose="02040503050406030204" pitchFamily="18" charset="0"/>
                          </a:rPr>
                          <m:t> </m:t>
                        </m:r>
                        <m:r>
                          <a:rPr lang="en-IN" sz="1400" b="0" i="1" dirty="0" smtClean="0">
                            <a:latin typeface="Cambria Math" panose="02040503050406030204" pitchFamily="18" charset="0"/>
                          </a:rPr>
                          <m:t>𝑜𝑓</m:t>
                        </m:r>
                        <m:r>
                          <a:rPr lang="en-IN" sz="1400" b="0" i="1" dirty="0" smtClean="0">
                            <a:latin typeface="Cambria Math" panose="02040503050406030204" pitchFamily="18" charset="0"/>
                          </a:rPr>
                          <m:t> 1, 5 </m:t>
                        </m:r>
                        <m:r>
                          <a:rPr lang="en-IN" sz="1400" b="0" i="1" dirty="0" smtClean="0">
                            <a:latin typeface="Cambria Math" panose="02040503050406030204" pitchFamily="18" charset="0"/>
                          </a:rPr>
                          <m:t>𝑞𝑛𝑑</m:t>
                        </m:r>
                        <m:r>
                          <a:rPr lang="en-IN" sz="1400" b="0" i="1" dirty="0" smtClean="0">
                            <a:latin typeface="Cambria Math" panose="02040503050406030204" pitchFamily="18" charset="0"/>
                          </a:rPr>
                          <m:t> 4</m:t>
                        </m:r>
                      </m:num>
                      <m:den>
                        <m:r>
                          <a:rPr lang="en-IN" sz="1400" b="0" i="1" dirty="0" smtClean="0">
                            <a:latin typeface="Cambria Math" panose="02040503050406030204" pitchFamily="18" charset="0"/>
                          </a:rPr>
                          <m:t>𝐿𝐶𝑀</m:t>
                        </m:r>
                        <m:r>
                          <a:rPr lang="en-IN" sz="1400" b="0" i="1" dirty="0" smtClean="0">
                            <a:latin typeface="Cambria Math" panose="02040503050406030204" pitchFamily="18" charset="0"/>
                          </a:rPr>
                          <m:t> </m:t>
                        </m:r>
                        <m:r>
                          <a:rPr lang="en-IN" sz="1400" b="0" i="1" dirty="0" smtClean="0">
                            <a:latin typeface="Cambria Math" panose="02040503050406030204" pitchFamily="18" charset="0"/>
                          </a:rPr>
                          <m:t>𝑜𝑓</m:t>
                        </m:r>
                        <m:r>
                          <a:rPr lang="en-IN" sz="1400" b="0" i="1" dirty="0" smtClean="0">
                            <a:latin typeface="Cambria Math" panose="02040503050406030204" pitchFamily="18" charset="0"/>
                          </a:rPr>
                          <m:t> 3, 6 </m:t>
                        </m:r>
                        <m:r>
                          <a:rPr lang="en-IN" sz="1400" b="0" i="1" dirty="0" smtClean="0">
                            <a:latin typeface="Cambria Math" panose="02040503050406030204" pitchFamily="18" charset="0"/>
                          </a:rPr>
                          <m:t>𝑎𝑛𝑑</m:t>
                        </m:r>
                        <m:r>
                          <a:rPr lang="en-IN" sz="1400" b="0" i="1" dirty="0" smtClean="0">
                            <a:latin typeface="Cambria Math" panose="02040503050406030204" pitchFamily="18" charset="0"/>
                          </a:rPr>
                          <m:t> 9</m:t>
                        </m:r>
                      </m:den>
                    </m:f>
                  </m:oMath>
                </a14:m>
                <a:r>
                  <a:rPr lang="en-IN" sz="1400" dirty="0"/>
                  <a:t> = </a:t>
                </a:r>
                <a14:m>
                  <m:oMath xmlns:m="http://schemas.openxmlformats.org/officeDocument/2006/math">
                    <m:f>
                      <m:fPr>
                        <m:ctrlPr>
                          <a:rPr lang="en-IN" sz="1400" i="1" dirty="0">
                            <a:latin typeface="Cambria Math" panose="02040503050406030204" pitchFamily="18" charset="0"/>
                          </a:rPr>
                        </m:ctrlPr>
                      </m:fPr>
                      <m:num>
                        <m:r>
                          <a:rPr lang="en-IN" sz="1400" b="0" i="1" dirty="0" smtClean="0">
                            <a:latin typeface="Cambria Math" panose="02040503050406030204" pitchFamily="18" charset="0"/>
                          </a:rPr>
                          <m:t>1</m:t>
                        </m:r>
                      </m:num>
                      <m:den>
                        <m:r>
                          <a:rPr lang="en-IN" sz="1400" b="0" i="1" dirty="0" smtClean="0">
                            <a:latin typeface="Cambria Math" panose="02040503050406030204" pitchFamily="18" charset="0"/>
                          </a:rPr>
                          <m:t>18</m:t>
                        </m:r>
                      </m:den>
                    </m:f>
                  </m:oMath>
                </a14:m>
                <a:r>
                  <a:rPr lang="en-IN" sz="1400" dirty="0"/>
                  <a:t> </a:t>
                </a:r>
              </a:p>
              <a:p>
                <a:r>
                  <a:rPr lang="en-IN" sz="1400" dirty="0"/>
                  <a:t>LCM of 1/3, 10/12 and 12/27  = LCM of 1/3, 5/6 and 4/9 = </a:t>
                </a:r>
                <a14:m>
                  <m:oMath xmlns:m="http://schemas.openxmlformats.org/officeDocument/2006/math">
                    <m:f>
                      <m:fPr>
                        <m:ctrlPr>
                          <a:rPr lang="en-IN" sz="1400" i="1" dirty="0">
                            <a:latin typeface="Cambria Math" panose="02040503050406030204" pitchFamily="18" charset="0"/>
                          </a:rPr>
                        </m:ctrlPr>
                      </m:fPr>
                      <m:num>
                        <m:r>
                          <a:rPr lang="en-IN" sz="1400" b="0" i="1" dirty="0" smtClean="0">
                            <a:latin typeface="Cambria Math" panose="02040503050406030204" pitchFamily="18" charset="0"/>
                          </a:rPr>
                          <m:t>𝐿𝐶𝑀</m:t>
                        </m:r>
                        <m:r>
                          <a:rPr lang="en-IN" sz="1400" i="1" dirty="0">
                            <a:latin typeface="Cambria Math" panose="02040503050406030204" pitchFamily="18" charset="0"/>
                          </a:rPr>
                          <m:t> </m:t>
                        </m:r>
                        <m:r>
                          <a:rPr lang="en-IN" sz="1400" i="1" dirty="0">
                            <a:latin typeface="Cambria Math" panose="02040503050406030204" pitchFamily="18" charset="0"/>
                          </a:rPr>
                          <m:t>𝑜𝑓</m:t>
                        </m:r>
                        <m:r>
                          <a:rPr lang="en-IN" sz="1400" i="1" dirty="0">
                            <a:latin typeface="Cambria Math" panose="02040503050406030204" pitchFamily="18" charset="0"/>
                          </a:rPr>
                          <m:t> 1, 5 </m:t>
                        </m:r>
                        <m:r>
                          <a:rPr lang="en-IN" sz="1400" i="1" dirty="0">
                            <a:latin typeface="Cambria Math" panose="02040503050406030204" pitchFamily="18" charset="0"/>
                          </a:rPr>
                          <m:t>𝑞𝑛𝑑</m:t>
                        </m:r>
                        <m:r>
                          <a:rPr lang="en-IN" sz="1400" i="1" dirty="0">
                            <a:latin typeface="Cambria Math" panose="02040503050406030204" pitchFamily="18" charset="0"/>
                          </a:rPr>
                          <m:t> 4</m:t>
                        </m:r>
                      </m:num>
                      <m:den>
                        <m:r>
                          <a:rPr lang="en-IN" sz="1400" b="0" i="1" dirty="0" smtClean="0">
                            <a:latin typeface="Cambria Math" panose="02040503050406030204" pitchFamily="18" charset="0"/>
                          </a:rPr>
                          <m:t>𝐻𝐶𝐹</m:t>
                        </m:r>
                        <m:r>
                          <a:rPr lang="en-IN" sz="1400" i="1" dirty="0">
                            <a:latin typeface="Cambria Math" panose="02040503050406030204" pitchFamily="18" charset="0"/>
                          </a:rPr>
                          <m:t> </m:t>
                        </m:r>
                        <m:r>
                          <a:rPr lang="en-IN" sz="1400" i="1" dirty="0">
                            <a:latin typeface="Cambria Math" panose="02040503050406030204" pitchFamily="18" charset="0"/>
                          </a:rPr>
                          <m:t>𝑜𝑓</m:t>
                        </m:r>
                        <m:r>
                          <a:rPr lang="en-IN" sz="1400" i="1" dirty="0">
                            <a:latin typeface="Cambria Math" panose="02040503050406030204" pitchFamily="18" charset="0"/>
                          </a:rPr>
                          <m:t> 3, 6 </m:t>
                        </m:r>
                        <m:r>
                          <a:rPr lang="en-IN" sz="1400" i="1" dirty="0">
                            <a:latin typeface="Cambria Math" panose="02040503050406030204" pitchFamily="18" charset="0"/>
                          </a:rPr>
                          <m:t>𝑎𝑛𝑑</m:t>
                        </m:r>
                        <m:r>
                          <a:rPr lang="en-IN" sz="1400" i="1" dirty="0">
                            <a:latin typeface="Cambria Math" panose="02040503050406030204" pitchFamily="18" charset="0"/>
                          </a:rPr>
                          <m:t> 9</m:t>
                        </m:r>
                      </m:den>
                    </m:f>
                  </m:oMath>
                </a14:m>
                <a:r>
                  <a:rPr lang="en-IN" sz="1400" dirty="0"/>
                  <a:t> = </a:t>
                </a:r>
                <a14:m>
                  <m:oMath xmlns:m="http://schemas.openxmlformats.org/officeDocument/2006/math">
                    <m:f>
                      <m:fPr>
                        <m:ctrlPr>
                          <a:rPr lang="en-IN" sz="1400" i="1" dirty="0">
                            <a:latin typeface="Cambria Math" panose="02040503050406030204" pitchFamily="18" charset="0"/>
                          </a:rPr>
                        </m:ctrlPr>
                      </m:fPr>
                      <m:num>
                        <m:r>
                          <a:rPr lang="en-IN" sz="1400" b="0" i="1" dirty="0" smtClean="0">
                            <a:latin typeface="Cambria Math" panose="02040503050406030204" pitchFamily="18" charset="0"/>
                          </a:rPr>
                          <m:t>20</m:t>
                        </m:r>
                      </m:num>
                      <m:den>
                        <m:r>
                          <a:rPr lang="en-IN" sz="1400" b="0" i="1" dirty="0" smtClean="0">
                            <a:latin typeface="Cambria Math" panose="02040503050406030204" pitchFamily="18" charset="0"/>
                          </a:rPr>
                          <m:t>3</m:t>
                        </m:r>
                      </m:den>
                    </m:f>
                  </m:oMath>
                </a14:m>
                <a:r>
                  <a:rPr lang="en-IN" sz="1400" dirty="0"/>
                  <a:t> </a:t>
                </a:r>
              </a:p>
              <a:p>
                <a:endParaRPr lang="en-IN" sz="1400" dirty="0"/>
              </a:p>
              <a:p>
                <a:endParaRPr lang="en-IN" sz="1400" dirty="0"/>
              </a:p>
              <a:p>
                <a:pPr marL="0" indent="0">
                  <a:buNone/>
                </a:pPr>
                <a:endParaRPr lang="en-US" sz="1400" dirty="0"/>
              </a:p>
              <a:p>
                <a:endParaRPr lang="en-US" sz="1400" dirty="0"/>
              </a:p>
              <a:p>
                <a:endParaRPr lang="en-IN" sz="1400"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611560" y="620688"/>
                <a:ext cx="7920880" cy="6120679"/>
              </a:xfrm>
              <a:blipFill>
                <a:blip r:embed="rId2"/>
                <a:stretch>
                  <a:fillRect l="-77" t="-199" r="-154"/>
                </a:stretch>
              </a:blipFill>
            </p:spPr>
            <p:txBody>
              <a:bodyPr/>
              <a:lstStyle/>
              <a:p>
                <a:r>
                  <a:rPr lang="en-IN">
                    <a:noFill/>
                  </a:rPr>
                  <a:t> </a:t>
                </a:r>
              </a:p>
            </p:txBody>
          </p:sp>
        </mc:Fallback>
      </mc:AlternateContent>
    </p:spTree>
    <p:extLst>
      <p:ext uri="{BB962C8B-B14F-4D97-AF65-F5344CB8AC3E}">
        <p14:creationId xmlns:p14="http://schemas.microsoft.com/office/powerpoint/2010/main" val="122690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Problems on LCM, HCF</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548681"/>
            <a:ext cx="8229600" cy="5976663"/>
          </a:xfrm>
        </p:spPr>
        <p:txBody>
          <a:bodyPr>
            <a:normAutofit fontScale="25000" lnSpcReduction="20000"/>
          </a:bodyPr>
          <a:lstStyle/>
          <a:p>
            <a:pPr>
              <a:lnSpc>
                <a:spcPct val="115000"/>
              </a:lnSpc>
              <a:spcBef>
                <a:spcPts val="600"/>
              </a:spcBef>
              <a:spcAft>
                <a:spcPts val="600"/>
              </a:spcAft>
            </a:pPr>
            <a:r>
              <a:rPr lang="en-US" sz="5600" b="1" dirty="0"/>
              <a:t>Example 4</a:t>
            </a:r>
            <a:r>
              <a:rPr lang="en-US" sz="5600" b="1" dirty="0">
                <a:effectLst/>
                <a:latin typeface="Verdana" panose="020B0604030504040204" pitchFamily="34" charset="0"/>
                <a:ea typeface="Times New Roman" panose="02020603050405020304" pitchFamily="18" charset="0"/>
                <a:cs typeface="Times New Roman" panose="02020603050405020304" pitchFamily="18" charset="0"/>
              </a:rPr>
              <a:t> : </a:t>
            </a: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The smallest number which when diminished by 7 is divisible by 12,16,18,21 and 28 is ?</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a. 1008		b. 1015		c. 1022		d. 1032</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5600" b="1" dirty="0">
                <a:latin typeface="Verdana" panose="020B0604030504040204" pitchFamily="34" charset="0"/>
                <a:ea typeface="Times New Roman" panose="02020603050405020304" pitchFamily="18" charset="0"/>
                <a:cs typeface="Times New Roman" panose="02020603050405020304" pitchFamily="18" charset="0"/>
              </a:rPr>
              <a:t>Solution 4- </a:t>
            </a:r>
            <a:r>
              <a:rPr lang="en-US" sz="5600" dirty="0">
                <a:latin typeface="Verdana" panose="020B0604030504040204" pitchFamily="34" charset="0"/>
                <a:ea typeface="Times New Roman" panose="02020603050405020304" pitchFamily="18" charset="0"/>
                <a:cs typeface="Times New Roman" panose="02020603050405020304" pitchFamily="18" charset="0"/>
              </a:rPr>
              <a:t>Let the required number be x</a:t>
            </a:r>
          </a:p>
          <a:p>
            <a:pPr>
              <a:lnSpc>
                <a:spcPct val="120000"/>
              </a:lnSpc>
              <a:spcBef>
                <a:spcPts val="0"/>
              </a:spcBef>
            </a:pP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Acc. to given condition, x-7 is divisible by 12, 16, 18, 21 and 28</a:t>
            </a:r>
          </a:p>
          <a:p>
            <a:pPr>
              <a:lnSpc>
                <a:spcPct val="120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So, smallest possible value for x-7 is LCM of (12, 16, 18, 21 and 28)</a:t>
            </a:r>
          </a:p>
          <a:p>
            <a:pPr>
              <a:lnSpc>
                <a:spcPct val="120000"/>
              </a:lnSpc>
              <a:spcBef>
                <a:spcPts val="0"/>
              </a:spcBef>
            </a:pP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So, </a:t>
            </a:r>
            <a:r>
              <a:rPr lang="en-US" sz="5600" dirty="0">
                <a:latin typeface="Verdana" panose="020B0604030504040204" pitchFamily="34" charset="0"/>
                <a:ea typeface="Times New Roman" panose="02020603050405020304" pitchFamily="18" charset="0"/>
                <a:cs typeface="Times New Roman" panose="02020603050405020304" pitchFamily="18" charset="0"/>
              </a:rPr>
              <a:t>smallest possible value of x-7 = 1008</a:t>
            </a:r>
          </a:p>
          <a:p>
            <a:pPr>
              <a:lnSpc>
                <a:spcPct val="120000"/>
              </a:lnSpc>
              <a:spcBef>
                <a:spcPts val="0"/>
              </a:spcBef>
            </a:pP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Hence, the smallest possible value of x is 1015. </a:t>
            </a:r>
          </a:p>
          <a:p>
            <a:pPr>
              <a:lnSpc>
                <a:spcPct val="120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Correct option is (b)</a:t>
            </a:r>
          </a:p>
          <a:p>
            <a:pPr>
              <a:lnSpc>
                <a:spcPct val="120000"/>
              </a:lnSpc>
              <a:spcBef>
                <a:spcPts val="600"/>
              </a:spcBef>
              <a:spcAft>
                <a:spcPts val="600"/>
              </a:spcAft>
            </a:pPr>
            <a:endParaRPr lang="en-US" sz="5600" dirty="0">
              <a:latin typeface="Verdana" panose="020B060403050404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5600" b="1" dirty="0"/>
              <a:t>Example 5</a:t>
            </a:r>
            <a:r>
              <a:rPr lang="en-US" sz="5600" b="1" dirty="0">
                <a:effectLst/>
                <a:latin typeface="Verdana" panose="020B0604030504040204" pitchFamily="34" charset="0"/>
                <a:ea typeface="Times New Roman" panose="02020603050405020304" pitchFamily="18" charset="0"/>
                <a:cs typeface="Times New Roman" panose="02020603050405020304" pitchFamily="18" charset="0"/>
              </a:rPr>
              <a:t> : </a:t>
            </a: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The LCM of two numbers is 45 times their HCF. If one of the numbers is 125 and the sum of HCF and LCM is 1150, find the other number?</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a. 215			b. 220	</a:t>
            </a:r>
            <a:r>
              <a:rPr lang="en-US" sz="5600" dirty="0">
                <a:latin typeface="Verdana" panose="020B0604030504040204" pitchFamily="34" charset="0"/>
                <a:ea typeface="Times New Roman" panose="02020603050405020304" pitchFamily="18" charset="0"/>
                <a:cs typeface="Times New Roman" panose="02020603050405020304" pitchFamily="18" charset="0"/>
              </a:rPr>
              <a:t>                  </a:t>
            </a: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c. 225</a:t>
            </a:r>
            <a:r>
              <a:rPr lang="en-US" sz="5600" dirty="0">
                <a:latin typeface="Verdana" panose="020B0604030504040204" pitchFamily="34" charset="0"/>
                <a:ea typeface="Times New Roman" panose="02020603050405020304" pitchFamily="18" charset="0"/>
                <a:cs typeface="Times New Roman" panose="02020603050405020304" pitchFamily="18" charset="0"/>
              </a:rPr>
              <a:t>           </a:t>
            </a:r>
            <a:r>
              <a:rPr lang="en-US" sz="5600" dirty="0">
                <a:effectLst/>
                <a:latin typeface="Verdana" panose="020B0604030504040204" pitchFamily="34" charset="0"/>
                <a:ea typeface="Times New Roman" panose="02020603050405020304" pitchFamily="18" charset="0"/>
                <a:cs typeface="Times New Roman" panose="02020603050405020304" pitchFamily="18" charset="0"/>
              </a:rPr>
              <a:t>	d. 235</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0"/>
              </a:spcBef>
            </a:pPr>
            <a:r>
              <a:rPr lang="en-US" sz="5600" b="1" dirty="0">
                <a:latin typeface="Verdana" panose="020B0604030504040204" pitchFamily="34" charset="0"/>
                <a:ea typeface="Times New Roman" panose="02020603050405020304" pitchFamily="18" charset="0"/>
                <a:cs typeface="Times New Roman" panose="02020603050405020304" pitchFamily="18" charset="0"/>
              </a:rPr>
              <a:t>Solution 5 </a:t>
            </a:r>
            <a:r>
              <a:rPr lang="en-US" sz="5600" dirty="0">
                <a:latin typeface="Verdana" panose="020B0604030504040204" pitchFamily="34" charset="0"/>
                <a:ea typeface="Times New Roman" panose="02020603050405020304" pitchFamily="18" charset="0"/>
                <a:cs typeface="Times New Roman" panose="02020603050405020304" pitchFamily="18" charset="0"/>
              </a:rPr>
              <a:t>– Let HCF = x and so LCM = 45x</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Now, sum of HCF and LCM = x + 45x = 1150. </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So, HCF = 25 and LCM = 45 × 25</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One of the numbers is 125 and let the other number be y</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So, 125 × y = 25 × (45 × 25)</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So, y = 225</a:t>
            </a:r>
          </a:p>
          <a:p>
            <a:pPr>
              <a:lnSpc>
                <a:spcPct val="115000"/>
              </a:lnSpc>
              <a:spcBef>
                <a:spcPts val="0"/>
              </a:spcBef>
            </a:pPr>
            <a:r>
              <a:rPr lang="en-US" sz="5600" dirty="0">
                <a:latin typeface="Verdana" panose="020B0604030504040204" pitchFamily="34" charset="0"/>
                <a:ea typeface="Times New Roman" panose="02020603050405020304" pitchFamily="18" charset="0"/>
                <a:cs typeface="Times New Roman" panose="02020603050405020304" pitchFamily="18" charset="0"/>
              </a:rPr>
              <a:t>Correct option is (c)</a:t>
            </a:r>
          </a:p>
          <a:p>
            <a:pPr marL="0" indent="0">
              <a:lnSpc>
                <a:spcPct val="115000"/>
              </a:lnSpc>
              <a:spcBef>
                <a:spcPts val="600"/>
              </a:spcBef>
              <a:spcAft>
                <a:spcPts val="600"/>
              </a:spcAft>
              <a:buNone/>
            </a:pP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75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Problems on LCM, HCF</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323528" y="548681"/>
            <a:ext cx="8640960" cy="5976663"/>
          </a:xfrm>
        </p:spPr>
        <p:txBody>
          <a:bodyPr>
            <a:normAutofit fontScale="25000" lnSpcReduction="20000"/>
          </a:bodyPr>
          <a:lstStyle/>
          <a:p>
            <a:pPr>
              <a:lnSpc>
                <a:spcPct val="115000"/>
              </a:lnSpc>
              <a:spcBef>
                <a:spcPts val="0"/>
              </a:spcBef>
            </a:pPr>
            <a:r>
              <a:rPr lang="en-US" sz="6400" b="1" dirty="0"/>
              <a:t>Example 6</a:t>
            </a:r>
            <a:r>
              <a:rPr lang="en-US" sz="6400" b="1" dirty="0">
                <a:effectLst/>
                <a:ea typeface="Times New Roman" panose="02020603050405020304" pitchFamily="18" charset="0"/>
                <a:cs typeface="Times New Roman" panose="02020603050405020304" pitchFamily="18" charset="0"/>
              </a:rPr>
              <a:t> : </a:t>
            </a:r>
            <a:r>
              <a:rPr lang="en-US" sz="6400" dirty="0">
                <a:effectLst/>
                <a:ea typeface="Times New Roman" panose="02020603050405020304" pitchFamily="18" charset="0"/>
                <a:cs typeface="Times New Roman" panose="02020603050405020304" pitchFamily="18" charset="0"/>
              </a:rPr>
              <a:t>The HCF and LCM of two numbers are 11 and 385 respectively. If one number lies between 75 and 125, then the number is </a:t>
            </a:r>
            <a:endParaRPr lang="en-IN" sz="6400" dirty="0">
              <a:effectLst/>
              <a:ea typeface="Times New Roman" panose="02020603050405020304" pitchFamily="18" charset="0"/>
              <a:cs typeface="Times New Roman" panose="02020603050405020304" pitchFamily="18" charset="0"/>
            </a:endParaRPr>
          </a:p>
          <a:p>
            <a:pPr>
              <a:lnSpc>
                <a:spcPct val="115000"/>
              </a:lnSpc>
              <a:spcBef>
                <a:spcPts val="0"/>
              </a:spcBef>
            </a:pPr>
            <a:r>
              <a:rPr lang="en-US" sz="6400" dirty="0">
                <a:effectLst/>
                <a:ea typeface="Times New Roman" panose="02020603050405020304" pitchFamily="18" charset="0"/>
                <a:cs typeface="Times New Roman" panose="02020603050405020304" pitchFamily="18" charset="0"/>
              </a:rPr>
              <a:t>a. 77			b. 88		c. 99		d. 110</a:t>
            </a:r>
            <a:endParaRPr lang="en-IN" sz="6400" b="1" dirty="0">
              <a:effectLst/>
              <a:ea typeface="Times New Roman" panose="02020603050405020304" pitchFamily="18" charset="0"/>
              <a:cs typeface="Times New Roman" panose="02020603050405020304" pitchFamily="18" charset="0"/>
            </a:endParaRPr>
          </a:p>
          <a:p>
            <a:pPr>
              <a:lnSpc>
                <a:spcPct val="115000"/>
              </a:lnSpc>
              <a:spcBef>
                <a:spcPts val="0"/>
              </a:spcBef>
            </a:pPr>
            <a:r>
              <a:rPr lang="en-IN" sz="6400" b="1" dirty="0">
                <a:effectLst/>
                <a:ea typeface="Times New Roman" panose="02020603050405020304" pitchFamily="18" charset="0"/>
                <a:cs typeface="Times New Roman" panose="02020603050405020304" pitchFamily="18" charset="0"/>
              </a:rPr>
              <a:t>Solution 6: </a:t>
            </a:r>
            <a:r>
              <a:rPr lang="en-IN" sz="6400" dirty="0">
                <a:effectLst/>
                <a:ea typeface="Times New Roman" panose="02020603050405020304" pitchFamily="18" charset="0"/>
                <a:cs typeface="Times New Roman" panose="02020603050405020304" pitchFamily="18" charset="0"/>
              </a:rPr>
              <a:t>Let the 2 numbers be x and y</a:t>
            </a:r>
          </a:p>
          <a:p>
            <a:pPr>
              <a:lnSpc>
                <a:spcPct val="115000"/>
              </a:lnSpc>
              <a:spcBef>
                <a:spcPts val="0"/>
              </a:spcBef>
            </a:pPr>
            <a:r>
              <a:rPr lang="en-IN" sz="6400" dirty="0">
                <a:ea typeface="Times New Roman" panose="02020603050405020304" pitchFamily="18" charset="0"/>
                <a:cs typeface="Times New Roman" panose="02020603050405020304" pitchFamily="18" charset="0"/>
              </a:rPr>
              <a:t>LCM and HCF of x and y are 385 and 11 respectively. We know that x lies between 75 and 125</a:t>
            </a:r>
          </a:p>
          <a:p>
            <a:pPr>
              <a:lnSpc>
                <a:spcPct val="115000"/>
              </a:lnSpc>
              <a:spcBef>
                <a:spcPts val="0"/>
              </a:spcBef>
            </a:pPr>
            <a:r>
              <a:rPr lang="en-IN" sz="6400" dirty="0">
                <a:effectLst/>
                <a:ea typeface="Times New Roman" panose="02020603050405020304" pitchFamily="18" charset="0"/>
                <a:cs typeface="Times New Roman" panose="02020603050405020304" pitchFamily="18" charset="0"/>
              </a:rPr>
              <a:t>So, </a:t>
            </a:r>
            <a:r>
              <a:rPr lang="en-US" sz="6400" dirty="0">
                <a:ea typeface="Times New Roman" panose="02020603050405020304" pitchFamily="18" charset="0"/>
                <a:cs typeface="Times New Roman" panose="02020603050405020304" pitchFamily="18" charset="0"/>
              </a:rPr>
              <a:t>x × y = 385 × 11</a:t>
            </a:r>
          </a:p>
          <a:p>
            <a:pPr>
              <a:lnSpc>
                <a:spcPct val="115000"/>
              </a:lnSpc>
              <a:spcBef>
                <a:spcPts val="0"/>
              </a:spcBef>
            </a:pPr>
            <a:r>
              <a:rPr lang="en-US" sz="6400" dirty="0">
                <a:ea typeface="Times New Roman" panose="02020603050405020304" pitchFamily="18" charset="0"/>
                <a:cs typeface="Times New Roman" panose="02020603050405020304" pitchFamily="18" charset="0"/>
              </a:rPr>
              <a:t>LCM must be a multiple of 11. So, LCM = 11 × 35 = 11 × 5 × 7</a:t>
            </a:r>
          </a:p>
          <a:p>
            <a:pPr>
              <a:lnSpc>
                <a:spcPct val="115000"/>
              </a:lnSpc>
              <a:spcBef>
                <a:spcPts val="0"/>
              </a:spcBef>
            </a:pPr>
            <a:r>
              <a:rPr lang="en-IN" sz="6400" dirty="0">
                <a:effectLst/>
                <a:ea typeface="Times New Roman" panose="02020603050405020304" pitchFamily="18" charset="0"/>
                <a:cs typeface="Times New Roman" panose="02020603050405020304" pitchFamily="18" charset="0"/>
              </a:rPr>
              <a:t>So, </a:t>
            </a:r>
            <a:r>
              <a:rPr lang="en-US" sz="6400" dirty="0">
                <a:ea typeface="Times New Roman" panose="02020603050405020304" pitchFamily="18" charset="0"/>
                <a:cs typeface="Times New Roman" panose="02020603050405020304" pitchFamily="18" charset="0"/>
              </a:rPr>
              <a:t>x × y = (11 × 5 × 7) × 11</a:t>
            </a:r>
          </a:p>
          <a:p>
            <a:pPr>
              <a:lnSpc>
                <a:spcPct val="115000"/>
              </a:lnSpc>
              <a:spcBef>
                <a:spcPts val="0"/>
              </a:spcBef>
            </a:pPr>
            <a:r>
              <a:rPr lang="en-US" sz="6400" dirty="0">
                <a:ea typeface="Times New Roman" panose="02020603050405020304" pitchFamily="18" charset="0"/>
                <a:cs typeface="Times New Roman" panose="02020603050405020304" pitchFamily="18" charset="0"/>
              </a:rPr>
              <a:t>Now, y = [(11 × 5 × 7) × 11]/x</a:t>
            </a:r>
          </a:p>
          <a:p>
            <a:pPr>
              <a:lnSpc>
                <a:spcPct val="115000"/>
              </a:lnSpc>
              <a:spcBef>
                <a:spcPts val="0"/>
              </a:spcBef>
            </a:pPr>
            <a:r>
              <a:rPr lang="en-US" sz="6400" dirty="0">
                <a:ea typeface="Times New Roman" panose="02020603050405020304" pitchFamily="18" charset="0"/>
                <a:cs typeface="Times New Roman" panose="02020603050405020304" pitchFamily="18" charset="0"/>
              </a:rPr>
              <a:t>In this case y must be a natural number and it is possible only if x is 77 (if it is between 75 and 125)</a:t>
            </a:r>
          </a:p>
          <a:p>
            <a:pPr>
              <a:lnSpc>
                <a:spcPct val="115000"/>
              </a:lnSpc>
              <a:spcBef>
                <a:spcPts val="0"/>
              </a:spcBef>
            </a:pPr>
            <a:r>
              <a:rPr lang="en-US" sz="6400" dirty="0">
                <a:ea typeface="Times New Roman" panose="02020603050405020304" pitchFamily="18" charset="0"/>
                <a:cs typeface="Times New Roman" panose="02020603050405020304" pitchFamily="18" charset="0"/>
              </a:rPr>
              <a:t>So, x is 77</a:t>
            </a:r>
          </a:p>
          <a:p>
            <a:pPr>
              <a:lnSpc>
                <a:spcPct val="115000"/>
              </a:lnSpc>
              <a:spcBef>
                <a:spcPts val="0"/>
              </a:spcBef>
            </a:pPr>
            <a:r>
              <a:rPr lang="en-US" sz="6400" dirty="0">
                <a:ea typeface="Times New Roman" panose="02020603050405020304" pitchFamily="18" charset="0"/>
                <a:cs typeface="Times New Roman" panose="02020603050405020304" pitchFamily="18" charset="0"/>
              </a:rPr>
              <a:t>Correct option is (a)</a:t>
            </a:r>
          </a:p>
          <a:p>
            <a:pPr>
              <a:lnSpc>
                <a:spcPct val="115000"/>
              </a:lnSpc>
              <a:spcBef>
                <a:spcPts val="0"/>
              </a:spcBef>
            </a:pPr>
            <a:endParaRPr lang="en-US" sz="6400" dirty="0">
              <a:ea typeface="Times New Roman" panose="02020603050405020304" pitchFamily="18" charset="0"/>
              <a:cs typeface="Times New Roman" panose="02020603050405020304" pitchFamily="18" charset="0"/>
            </a:endParaRPr>
          </a:p>
          <a:p>
            <a:pPr>
              <a:lnSpc>
                <a:spcPct val="115000"/>
              </a:lnSpc>
              <a:spcBef>
                <a:spcPts val="0"/>
              </a:spcBef>
            </a:pPr>
            <a:endParaRPr lang="en-US" sz="6400" dirty="0">
              <a:ea typeface="Times New Roman" panose="02020603050405020304" pitchFamily="18" charset="0"/>
              <a:cs typeface="Times New Roman" panose="02020603050405020304" pitchFamily="18" charset="0"/>
            </a:endParaRPr>
          </a:p>
          <a:p>
            <a:pPr>
              <a:lnSpc>
                <a:spcPct val="115000"/>
              </a:lnSpc>
              <a:spcBef>
                <a:spcPts val="0"/>
              </a:spcBef>
            </a:pPr>
            <a:r>
              <a:rPr lang="en-US" sz="6400" b="1" dirty="0"/>
              <a:t>Example 7</a:t>
            </a:r>
            <a:r>
              <a:rPr lang="en-US" sz="6400" b="1" dirty="0">
                <a:effectLst/>
                <a:ea typeface="Times New Roman" panose="02020603050405020304" pitchFamily="18" charset="0"/>
                <a:cs typeface="Times New Roman" panose="02020603050405020304" pitchFamily="18" charset="0"/>
              </a:rPr>
              <a:t> : </a:t>
            </a:r>
            <a:r>
              <a:rPr lang="en-US" sz="6400" dirty="0">
                <a:effectLst/>
                <a:ea typeface="Times New Roman" panose="02020603050405020304" pitchFamily="18" charset="0"/>
                <a:cs typeface="Times New Roman" panose="02020603050405020304" pitchFamily="18" charset="0"/>
              </a:rPr>
              <a:t>What is the largest scale that can be used to measure 1m and 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2m and 40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and 75cms?</a:t>
            </a:r>
            <a:endParaRPr lang="en-IN" sz="6400" dirty="0">
              <a:effectLst/>
              <a:ea typeface="Times New Roman" panose="02020603050405020304" pitchFamily="18" charset="0"/>
              <a:cs typeface="Times New Roman" panose="02020603050405020304" pitchFamily="18" charset="0"/>
            </a:endParaRPr>
          </a:p>
          <a:p>
            <a:pPr>
              <a:spcBef>
                <a:spcPts val="0"/>
              </a:spcBef>
            </a:pPr>
            <a:r>
              <a:rPr lang="en-US" sz="6400" dirty="0">
                <a:effectLst/>
                <a:ea typeface="Times New Roman" panose="02020603050405020304" pitchFamily="18" charset="0"/>
                <a:cs typeface="Times New Roman" panose="02020603050405020304" pitchFamily="18" charset="0"/>
              </a:rPr>
              <a:t>7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b. 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c. 15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d. 3 </a:t>
            </a:r>
            <a:r>
              <a:rPr lang="en-US" sz="6400" dirty="0" err="1">
                <a:effectLst/>
                <a:ea typeface="Times New Roman" panose="02020603050405020304" pitchFamily="18" charset="0"/>
                <a:cs typeface="Times New Roman" panose="02020603050405020304" pitchFamily="18" charset="0"/>
              </a:rPr>
              <a:t>cms</a:t>
            </a:r>
            <a:endParaRPr lang="en-US" sz="6400" dirty="0"/>
          </a:p>
          <a:p>
            <a:r>
              <a:rPr lang="en-US" sz="6400" b="1" dirty="0"/>
              <a:t>Solution 7: </a:t>
            </a:r>
            <a:r>
              <a:rPr lang="en-US" sz="6400" dirty="0"/>
              <a:t>The </a:t>
            </a:r>
            <a:r>
              <a:rPr lang="en-US" sz="6400" dirty="0">
                <a:effectLst/>
                <a:ea typeface="Times New Roman" panose="02020603050405020304" pitchFamily="18" charset="0"/>
                <a:cs typeface="Times New Roman" panose="02020603050405020304" pitchFamily="18" charset="0"/>
              </a:rPr>
              <a:t>largest scale that can be used to measure 1m and 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2m and 40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and 75cms is the HCF of 1m and 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2m and 40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and 75cms</a:t>
            </a:r>
          </a:p>
          <a:p>
            <a:r>
              <a:rPr lang="en-US" sz="6400" dirty="0">
                <a:effectLst/>
                <a:ea typeface="Times New Roman" panose="02020603050405020304" pitchFamily="18" charset="0"/>
                <a:cs typeface="Times New Roman" panose="02020603050405020304" pitchFamily="18" charset="0"/>
              </a:rPr>
              <a:t>HCF of 1m and 5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2m and 40 </a:t>
            </a:r>
            <a:r>
              <a:rPr lang="en-US" sz="6400" dirty="0" err="1">
                <a:effectLst/>
                <a:ea typeface="Times New Roman" panose="02020603050405020304" pitchFamily="18" charset="0"/>
                <a:cs typeface="Times New Roman" panose="02020603050405020304" pitchFamily="18" charset="0"/>
              </a:rPr>
              <a:t>cms</a:t>
            </a:r>
            <a:r>
              <a:rPr lang="en-US" sz="6400" dirty="0">
                <a:effectLst/>
                <a:ea typeface="Times New Roman" panose="02020603050405020304" pitchFamily="18" charset="0"/>
                <a:cs typeface="Times New Roman" panose="02020603050405020304" pitchFamily="18" charset="0"/>
              </a:rPr>
              <a:t> and 75cms = HCF of (105 cm, 240 cm, 75 cm)</a:t>
            </a:r>
          </a:p>
          <a:p>
            <a:r>
              <a:rPr lang="en-US" sz="6400" dirty="0">
                <a:cs typeface="Times New Roman" panose="02020603050405020304" pitchFamily="18" charset="0"/>
              </a:rPr>
              <a:t>HCF = 15 cm</a:t>
            </a:r>
            <a:endParaRPr lang="en-US" sz="6400" dirty="0"/>
          </a:p>
          <a:p>
            <a:r>
              <a:rPr lang="en-US" sz="6400" dirty="0">
                <a:ea typeface="Times New Roman" panose="02020603050405020304" pitchFamily="18" charset="0"/>
                <a:cs typeface="Times New Roman" panose="02020603050405020304" pitchFamily="18" charset="0"/>
              </a:rPr>
              <a:t>Correct option is (c)</a:t>
            </a:r>
            <a:endParaRPr lang="en-IN" sz="6400" dirty="0">
              <a:effectLst/>
              <a:ea typeface="Times New Roman" panose="02020603050405020304" pitchFamily="18" charset="0"/>
              <a:cs typeface="Times New Roman" panose="02020603050405020304" pitchFamily="18" charset="0"/>
            </a:endParaRPr>
          </a:p>
          <a:p>
            <a:endParaRPr lang="en-US" sz="5600" dirty="0"/>
          </a:p>
          <a:p>
            <a:endParaRPr lang="en-IN" dirty="0"/>
          </a:p>
        </p:txBody>
      </p:sp>
    </p:spTree>
    <p:extLst>
      <p:ext uri="{BB962C8B-B14F-4D97-AF65-F5344CB8AC3E}">
        <p14:creationId xmlns:p14="http://schemas.microsoft.com/office/powerpoint/2010/main" val="28812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8971-1DDC-48DD-9059-5FA912C72004}"/>
              </a:ext>
            </a:extLst>
          </p:cNvPr>
          <p:cNvSpPr>
            <a:spLocks noGrp="1"/>
          </p:cNvSpPr>
          <p:nvPr>
            <p:ph type="title"/>
          </p:nvPr>
        </p:nvSpPr>
        <p:spPr/>
        <p:txBody>
          <a:bodyPr/>
          <a:lstStyle/>
          <a:p>
            <a:r>
              <a:rPr lang="en-IN" dirty="0"/>
              <a:t>Special properties of HCF</a:t>
            </a:r>
          </a:p>
        </p:txBody>
      </p:sp>
      <p:graphicFrame>
        <p:nvGraphicFramePr>
          <p:cNvPr id="4" name="Table 4">
            <a:extLst>
              <a:ext uri="{FF2B5EF4-FFF2-40B4-BE49-F238E27FC236}">
                <a16:creationId xmlns:a16="http://schemas.microsoft.com/office/drawing/2014/main" id="{DFD0689D-BD0F-480F-8845-07928A6B3D2B}"/>
              </a:ext>
            </a:extLst>
          </p:cNvPr>
          <p:cNvGraphicFramePr>
            <a:graphicFrameLocks noGrp="1"/>
          </p:cNvGraphicFramePr>
          <p:nvPr>
            <p:ph idx="1"/>
            <p:extLst>
              <p:ext uri="{D42A27DB-BD31-4B8C-83A1-F6EECF244321}">
                <p14:modId xmlns:p14="http://schemas.microsoft.com/office/powerpoint/2010/main" val="3633071839"/>
              </p:ext>
            </p:extLst>
          </p:nvPr>
        </p:nvGraphicFramePr>
        <p:xfrm>
          <a:off x="457200" y="1628800"/>
          <a:ext cx="8229600" cy="3629000"/>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56479828"/>
                    </a:ext>
                  </a:extLst>
                </a:gridCol>
                <a:gridCol w="3600400">
                  <a:extLst>
                    <a:ext uri="{9D8B030D-6E8A-4147-A177-3AD203B41FA5}">
                      <a16:colId xmlns:a16="http://schemas.microsoft.com/office/drawing/2014/main" val="2133145143"/>
                    </a:ext>
                  </a:extLst>
                </a:gridCol>
                <a:gridCol w="3322712">
                  <a:extLst>
                    <a:ext uri="{9D8B030D-6E8A-4147-A177-3AD203B41FA5}">
                      <a16:colId xmlns:a16="http://schemas.microsoft.com/office/drawing/2014/main" val="357195690"/>
                    </a:ext>
                  </a:extLst>
                </a:gridCol>
              </a:tblGrid>
              <a:tr h="473912">
                <a:tc>
                  <a:txBody>
                    <a:bodyPr/>
                    <a:lstStyle/>
                    <a:p>
                      <a:r>
                        <a:rPr lang="en-IN" dirty="0" err="1"/>
                        <a:t>S.No</a:t>
                      </a:r>
                      <a:r>
                        <a:rPr lang="en-IN" dirty="0"/>
                        <a:t>.</a:t>
                      </a:r>
                    </a:p>
                  </a:txBody>
                  <a:tcPr/>
                </a:tc>
                <a:tc>
                  <a:txBody>
                    <a:bodyPr/>
                    <a:lstStyle/>
                    <a:p>
                      <a:r>
                        <a:rPr lang="en-IN" dirty="0"/>
                        <a:t>Description</a:t>
                      </a:r>
                    </a:p>
                  </a:txBody>
                  <a:tcPr/>
                </a:tc>
                <a:tc>
                  <a:txBody>
                    <a:bodyPr/>
                    <a:lstStyle/>
                    <a:p>
                      <a:r>
                        <a:rPr lang="en-IN" dirty="0"/>
                        <a:t>Solution</a:t>
                      </a:r>
                    </a:p>
                  </a:txBody>
                  <a:tcPr/>
                </a:tc>
                <a:extLst>
                  <a:ext uri="{0D108BD9-81ED-4DB2-BD59-A6C34878D82A}">
                    <a16:rowId xmlns:a16="http://schemas.microsoft.com/office/drawing/2014/main" val="1131449011"/>
                  </a:ext>
                </a:extLst>
              </a:tr>
              <a:tr h="817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Property 1</a:t>
                      </a:r>
                    </a:p>
                    <a:p>
                      <a:endParaRPr lang="en-IN" dirty="0"/>
                    </a:p>
                  </a:txBody>
                  <a:tcPr/>
                </a:tc>
                <a:tc>
                  <a:txBody>
                    <a:bodyPr/>
                    <a:lstStyle/>
                    <a:p>
                      <a:r>
                        <a:rPr lang="en-IN" dirty="0"/>
                        <a:t>Largest number which will divide a, b and c</a:t>
                      </a:r>
                    </a:p>
                  </a:txBody>
                  <a:tcPr/>
                </a:tc>
                <a:tc>
                  <a:txBody>
                    <a:bodyPr/>
                    <a:lstStyle/>
                    <a:p>
                      <a:r>
                        <a:rPr lang="en-IN" dirty="0"/>
                        <a:t>HCF of a, b and c</a:t>
                      </a:r>
                    </a:p>
                  </a:txBody>
                  <a:tcPr/>
                </a:tc>
                <a:extLst>
                  <a:ext uri="{0D108BD9-81ED-4DB2-BD59-A6C34878D82A}">
                    <a16:rowId xmlns:a16="http://schemas.microsoft.com/office/drawing/2014/main" val="423026450"/>
                  </a:ext>
                </a:extLst>
              </a:tr>
              <a:tr h="1168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Property 2</a:t>
                      </a:r>
                    </a:p>
                    <a:p>
                      <a:endParaRPr lang="en-IN" dirty="0"/>
                    </a:p>
                  </a:txBody>
                  <a:tcPr/>
                </a:tc>
                <a:tc>
                  <a:txBody>
                    <a:bodyPr/>
                    <a:lstStyle/>
                    <a:p>
                      <a:r>
                        <a:rPr lang="en-IN" dirty="0"/>
                        <a:t>Largest number which will give same remainder when it divides a, b and c</a:t>
                      </a:r>
                    </a:p>
                  </a:txBody>
                  <a:tcPr/>
                </a:tc>
                <a:tc>
                  <a:txBody>
                    <a:bodyPr/>
                    <a:lstStyle/>
                    <a:p>
                      <a:r>
                        <a:rPr lang="en-IN" dirty="0"/>
                        <a:t>The 3 numbers are a, b and c</a:t>
                      </a:r>
                    </a:p>
                    <a:p>
                      <a:r>
                        <a:rPr lang="en-IN" dirty="0"/>
                        <a:t>Where a&gt;b&gt;c</a:t>
                      </a:r>
                    </a:p>
                    <a:p>
                      <a:r>
                        <a:rPr lang="en-IN" dirty="0"/>
                        <a:t>Find HCF of (a-b), (b-c) and (a-c)</a:t>
                      </a:r>
                    </a:p>
                  </a:txBody>
                  <a:tcPr/>
                </a:tc>
                <a:extLst>
                  <a:ext uri="{0D108BD9-81ED-4DB2-BD59-A6C34878D82A}">
                    <a16:rowId xmlns:a16="http://schemas.microsoft.com/office/drawing/2014/main" val="706652036"/>
                  </a:ext>
                </a:extLst>
              </a:tr>
              <a:tr h="1168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Property 3</a:t>
                      </a:r>
                    </a:p>
                    <a:p>
                      <a:endParaRPr lang="en-IN" dirty="0"/>
                    </a:p>
                  </a:txBody>
                  <a:tcPr/>
                </a:tc>
                <a:tc>
                  <a:txBody>
                    <a:bodyPr/>
                    <a:lstStyle/>
                    <a:p>
                      <a:r>
                        <a:rPr lang="en-IN" dirty="0"/>
                        <a:t>Largest number which will give remainder a, b and c when it divides  x, y and z respectively</a:t>
                      </a:r>
                    </a:p>
                  </a:txBody>
                  <a:tcPr/>
                </a:tc>
                <a:tc>
                  <a:txBody>
                    <a:bodyPr/>
                    <a:lstStyle/>
                    <a:p>
                      <a:r>
                        <a:rPr lang="en-IN" dirty="0"/>
                        <a:t>HCF of (x-a), (y-b) and (z-c)</a:t>
                      </a:r>
                    </a:p>
                  </a:txBody>
                  <a:tcPr/>
                </a:tc>
                <a:extLst>
                  <a:ext uri="{0D108BD9-81ED-4DB2-BD59-A6C34878D82A}">
                    <a16:rowId xmlns:a16="http://schemas.microsoft.com/office/drawing/2014/main" val="3587074414"/>
                  </a:ext>
                </a:extLst>
              </a:tr>
            </a:tbl>
          </a:graphicData>
        </a:graphic>
      </p:graphicFrame>
    </p:spTree>
    <p:extLst>
      <p:ext uri="{BB962C8B-B14F-4D97-AF65-F5344CB8AC3E}">
        <p14:creationId xmlns:p14="http://schemas.microsoft.com/office/powerpoint/2010/main" val="321283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CD8-E855-47E3-9C3D-581223E1235F}"/>
              </a:ext>
            </a:extLst>
          </p:cNvPr>
          <p:cNvSpPr>
            <a:spLocks noGrp="1"/>
          </p:cNvSpPr>
          <p:nvPr>
            <p:ph type="title"/>
          </p:nvPr>
        </p:nvSpPr>
        <p:spPr>
          <a:xfrm>
            <a:off x="457200" y="274638"/>
            <a:ext cx="8229600" cy="457199"/>
          </a:xfrm>
        </p:spPr>
        <p:txBody>
          <a:bodyPr>
            <a:normAutofit fontScale="90000"/>
          </a:bodyPr>
          <a:lstStyle/>
          <a:p>
            <a:r>
              <a:rPr lang="en-IN" dirty="0"/>
              <a:t>HCF property </a:t>
            </a:r>
          </a:p>
        </p:txBody>
      </p:sp>
      <p:sp>
        <p:nvSpPr>
          <p:cNvPr id="3" name="Content Placeholder 2">
            <a:extLst>
              <a:ext uri="{FF2B5EF4-FFF2-40B4-BE49-F238E27FC236}">
                <a16:creationId xmlns:a16="http://schemas.microsoft.com/office/drawing/2014/main" id="{4C7B9E4A-3180-4ABD-86DC-D64BE170F6BF}"/>
              </a:ext>
            </a:extLst>
          </p:cNvPr>
          <p:cNvSpPr>
            <a:spLocks noGrp="1"/>
          </p:cNvSpPr>
          <p:nvPr>
            <p:ph idx="1"/>
          </p:nvPr>
        </p:nvSpPr>
        <p:spPr>
          <a:xfrm>
            <a:off x="457200" y="980728"/>
            <a:ext cx="8229600" cy="5145435"/>
          </a:xfrm>
        </p:spPr>
        <p:txBody>
          <a:bodyPr>
            <a:normAutofit fontScale="70000" lnSpcReduction="20000"/>
          </a:bodyPr>
          <a:lstStyle/>
          <a:p>
            <a:r>
              <a:rPr lang="en-IN" dirty="0"/>
              <a:t>1. What is the largest number which can divide 75, 120 and 270?</a:t>
            </a:r>
          </a:p>
          <a:p>
            <a:endParaRPr lang="en-IN" dirty="0"/>
          </a:p>
          <a:p>
            <a:endParaRPr lang="en-IN" dirty="0"/>
          </a:p>
          <a:p>
            <a:r>
              <a:rPr lang="en-IN" dirty="0"/>
              <a:t>2. What is the largest number which can divide 100, 60, 140 and 220?</a:t>
            </a:r>
          </a:p>
          <a:p>
            <a:endParaRPr lang="en-IN" dirty="0"/>
          </a:p>
          <a:p>
            <a:endParaRPr lang="en-IN" dirty="0"/>
          </a:p>
          <a:p>
            <a:r>
              <a:rPr lang="en-IN" dirty="0"/>
              <a:t>3. What is the largest number which gives remainders of 7, 19 and 23 when it divides 67, 109 and 173 respectively?</a:t>
            </a:r>
          </a:p>
          <a:p>
            <a:endParaRPr lang="en-IN" dirty="0"/>
          </a:p>
          <a:p>
            <a:endParaRPr lang="en-IN" dirty="0"/>
          </a:p>
          <a:p>
            <a:endParaRPr lang="en-IN" dirty="0"/>
          </a:p>
          <a:p>
            <a:r>
              <a:rPr lang="en-IN" dirty="0"/>
              <a:t>4. What is the largest number which gives same remainder when it divides 127, 167 and 407</a:t>
            </a:r>
          </a:p>
          <a:p>
            <a:endParaRPr lang="en-IN" dirty="0"/>
          </a:p>
          <a:p>
            <a:endParaRPr lang="en-IN" dirty="0"/>
          </a:p>
          <a:p>
            <a:endParaRPr lang="en-IN" dirty="0"/>
          </a:p>
        </p:txBody>
      </p:sp>
    </p:spTree>
    <p:extLst>
      <p:ext uri="{BB962C8B-B14F-4D97-AF65-F5344CB8AC3E}">
        <p14:creationId xmlns:p14="http://schemas.microsoft.com/office/powerpoint/2010/main" val="150167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4130</TotalTime>
  <Words>5289</Words>
  <Application>Microsoft Office PowerPoint</Application>
  <PresentationFormat>On-screen Show (4:3)</PresentationFormat>
  <Paragraphs>423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Times New Roman</vt:lpstr>
      <vt:lpstr>Verdana</vt:lpstr>
      <vt:lpstr>Office Theme</vt:lpstr>
      <vt:lpstr> Number system - 5 </vt:lpstr>
      <vt:lpstr>PowerPoint Presentation</vt:lpstr>
      <vt:lpstr>Problems on LCM, HCF</vt:lpstr>
      <vt:lpstr>Problems on LCM, HCF</vt:lpstr>
      <vt:lpstr>Problems on LCM, HCF</vt:lpstr>
      <vt:lpstr>Problems on LCM, HCF</vt:lpstr>
      <vt:lpstr>Problems on LCM, HCF</vt:lpstr>
      <vt:lpstr>Special properties of HCF</vt:lpstr>
      <vt:lpstr>HCF property </vt:lpstr>
      <vt:lpstr>HCF property </vt:lpstr>
      <vt:lpstr>Special properties of LCM</vt:lpstr>
      <vt:lpstr>LCM property 1</vt:lpstr>
      <vt:lpstr>LCM property 1</vt:lpstr>
      <vt:lpstr>LCM property 1</vt:lpstr>
      <vt:lpstr>Special properties of LCM</vt:lpstr>
      <vt:lpstr>LCM property 2</vt:lpstr>
      <vt:lpstr>LCM property 2</vt:lpstr>
      <vt:lpstr>LCM property 2</vt:lpstr>
      <vt:lpstr>Special properties of LCM</vt:lpstr>
      <vt:lpstr>LCM property 3</vt:lpstr>
      <vt:lpstr>LCM property 3</vt:lpstr>
      <vt:lpstr>LCM property 3</vt:lpstr>
      <vt:lpstr>Special properties of LCM</vt:lpstr>
      <vt:lpstr>LCM property 4</vt:lpstr>
      <vt:lpstr>LCM property 4</vt:lpstr>
      <vt:lpstr>LCM property 4</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121</cp:revision>
  <dcterms:created xsi:type="dcterms:W3CDTF">2006-08-16T00:00:00Z</dcterms:created>
  <dcterms:modified xsi:type="dcterms:W3CDTF">2021-08-27T05:52:55Z</dcterms:modified>
</cp:coreProperties>
</file>