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0" r:id="rId4"/>
    <p:sldId id="281" r:id="rId5"/>
    <p:sldId id="269" r:id="rId6"/>
    <p:sldId id="270" r:id="rId7"/>
    <p:sldId id="271" r:id="rId8"/>
    <p:sldId id="279" r:id="rId9"/>
    <p:sldId id="272" r:id="rId10"/>
    <p:sldId id="273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28492-08F4-462C-85FE-FB0722B26573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0679-1CD6-4AB7-96F4-01D346C3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6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7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1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9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1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6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1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5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5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5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0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3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91" y="1320281"/>
            <a:ext cx="11913218" cy="3988837"/>
          </a:xfrm>
        </p:spPr>
        <p:txBody>
          <a:bodyPr anchor="t">
            <a:normAutofit fontScale="90000"/>
          </a:bodyPr>
          <a:lstStyle/>
          <a:p>
            <a:br>
              <a:rPr lang="en-US" sz="6000" dirty="0"/>
            </a:br>
            <a:r>
              <a:rPr lang="en-US" sz="6000" dirty="0"/>
              <a:t>A brief introduction to</a:t>
            </a:r>
            <a:br>
              <a:rPr lang="en-US" sz="6000" dirty="0"/>
            </a:b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10400" dirty="0">
                <a:solidFill>
                  <a:srgbClr val="FFFF00"/>
                </a:solidFill>
              </a:rPr>
              <a:t>Knowledge Graphs</a:t>
            </a:r>
            <a:br>
              <a:rPr lang="en-US" sz="10400" dirty="0">
                <a:solidFill>
                  <a:srgbClr val="FFFF00"/>
                </a:solidFill>
              </a:rPr>
            </a:br>
            <a:br>
              <a:rPr lang="en-US" sz="104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19E2B-8B35-2AA1-F37F-E531D9C090FC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37" y="350920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Responsible AI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90C04-8865-3E00-81BA-09A255B8AFE9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3380134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80" y="528202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Looking Ahead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451867" y="1426263"/>
            <a:ext cx="66487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Recap: </a:t>
            </a:r>
            <a:r>
              <a:rPr lang="en-US" sz="2400" dirty="0"/>
              <a:t>Knowledge Graphs serve as a powerful tool in organizing and leveraging information for various applications.</a:t>
            </a:r>
          </a:p>
          <a:p>
            <a:endParaRPr lang="en-US" sz="2400" dirty="0"/>
          </a:p>
          <a:p>
            <a:r>
              <a:rPr lang="en-US" sz="2800" b="1" dirty="0" err="1">
                <a:solidFill>
                  <a:srgbClr val="21EA06"/>
                </a:solidFill>
              </a:rPr>
              <a:t>Ghar</a:t>
            </a:r>
            <a:r>
              <a:rPr lang="en-US" sz="2800" b="1" dirty="0">
                <a:solidFill>
                  <a:srgbClr val="21EA06"/>
                </a:solidFill>
              </a:rPr>
              <a:t> Jake?? ….</a:t>
            </a:r>
          </a:p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Ontology ,CQL, SPARQL, Neo4j,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rdf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svo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triplets……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Future trends: </a:t>
            </a:r>
            <a:r>
              <a:rPr lang="en-US" sz="2400" dirty="0"/>
              <a:t>Explore ongoing advancements, such as the integration of AI and machine learning in Knowledge Graphs.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A038B-1326-8BB2-6C3B-B43664D06B4E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pic>
        <p:nvPicPr>
          <p:cNvPr id="2050" name="Picture 2" descr="One too many reposts - Imgflip">
            <a:extLst>
              <a:ext uri="{FF2B5EF4-FFF2-40B4-BE49-F238E27FC236}">
                <a16:creationId xmlns:a16="http://schemas.microsoft.com/office/drawing/2014/main" id="{23CC800C-85A2-F9E6-83AA-5464D4C22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"/>
          <a:stretch/>
        </p:blipFill>
        <p:spPr bwMode="auto">
          <a:xfrm>
            <a:off x="7714879" y="1589812"/>
            <a:ext cx="3592803" cy="43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73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2860" y="2651468"/>
            <a:ext cx="109497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Thank You 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74FDC-430C-6E48-5D28-D77A2B6FD389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2478423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02" y="462888"/>
            <a:ext cx="9326271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Understanding Knowledge Graphs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480202" y="2084487"/>
            <a:ext cx="49271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400" dirty="0"/>
              <a:t>A Knowledge Graph is a structured representation of knowledge that captures entities, their attributes, and relationships between them.</a:t>
            </a:r>
          </a:p>
          <a:p>
            <a:endParaRPr lang="en-US" sz="2400" dirty="0"/>
          </a:p>
          <a:p>
            <a:r>
              <a:rPr lang="en-US" sz="2400" dirty="0"/>
              <a:t>Knowledge Graphs play a crucial role in enhancing search engines, recommendation systems, and various other applications.</a:t>
            </a:r>
            <a:endParaRPr lang="en-IN" sz="2400" dirty="0"/>
          </a:p>
        </p:txBody>
      </p:sp>
      <p:pic>
        <p:nvPicPr>
          <p:cNvPr id="1026" name="Picture 2" descr="5 Reasons Knowledge Graph will never bloom | by Dongsheng Wang | Medium">
            <a:extLst>
              <a:ext uri="{FF2B5EF4-FFF2-40B4-BE49-F238E27FC236}">
                <a16:creationId xmlns:a16="http://schemas.microsoft.com/office/drawing/2014/main" id="{762C0923-A669-00A3-93CC-63087C25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57" y="2207334"/>
            <a:ext cx="6294893" cy="398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BC65B-A269-B428-A83B-9A7AAD9B745A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606856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352A135-35E7-F664-B6D6-5EEC8A37571B}"/>
              </a:ext>
            </a:extLst>
          </p:cNvPr>
          <p:cNvSpPr txBox="1">
            <a:spLocks/>
          </p:cNvSpPr>
          <p:nvPr/>
        </p:nvSpPr>
        <p:spPr>
          <a:xfrm>
            <a:off x="-77822" y="3429000"/>
            <a:ext cx="8402646" cy="3553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The </a:t>
            </a: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Google </a:t>
            </a: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Knowledge </a:t>
            </a: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Graph</a:t>
            </a:r>
          </a:p>
        </p:txBody>
      </p:sp>
      <p:pic>
        <p:nvPicPr>
          <p:cNvPr id="2052" name="Picture 4" descr="Leveraging Wikidata To Gain A Google Knowledge Graph Result">
            <a:extLst>
              <a:ext uri="{FF2B5EF4-FFF2-40B4-BE49-F238E27FC236}">
                <a16:creationId xmlns:a16="http://schemas.microsoft.com/office/drawing/2014/main" id="{07D7E055-BF3C-594A-3E9E-63120B03A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81" y="107003"/>
            <a:ext cx="9027270" cy="50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2A779-F406-F8F0-70D0-BABD91563F90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1777854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A135-35E7-F664-B6D6-5EEC8A37571B}"/>
              </a:ext>
            </a:extLst>
          </p:cNvPr>
          <p:cNvSpPr txBox="1">
            <a:spLocks/>
          </p:cNvSpPr>
          <p:nvPr/>
        </p:nvSpPr>
        <p:spPr>
          <a:xfrm>
            <a:off x="243191" y="3304837"/>
            <a:ext cx="5233481" cy="3553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The Facebook Knowledge Graph</a:t>
            </a:r>
          </a:p>
        </p:txBody>
      </p:sp>
      <p:pic>
        <p:nvPicPr>
          <p:cNvPr id="3076" name="Picture 4" descr="Why Supply Chains Should Be More Socially Engaged - Supply Chain 24/7">
            <a:extLst>
              <a:ext uri="{FF2B5EF4-FFF2-40B4-BE49-F238E27FC236}">
                <a16:creationId xmlns:a16="http://schemas.microsoft.com/office/drawing/2014/main" id="{E14E36FC-5D9D-A6E2-EEB8-4046772C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44" y="1"/>
            <a:ext cx="7778656" cy="47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E626AF-62D5-D499-2388-70B1850DD3C9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1878768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88" y="709000"/>
            <a:ext cx="784281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303212" y="1907353"/>
            <a:ext cx="64338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1EA06"/>
                </a:solidFill>
              </a:rPr>
              <a:t>Nodes: </a:t>
            </a:r>
            <a:r>
              <a:rPr lang="en-US" sz="2400" dirty="0"/>
              <a:t>Entities represented in the graph, such as people, places, or concepts.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Edges: </a:t>
            </a:r>
            <a:r>
              <a:rPr lang="en-US" sz="2400" dirty="0"/>
              <a:t>Connections or relationships between nodes, providing context and meaning.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Properties:  </a:t>
            </a:r>
            <a:r>
              <a:rPr lang="en-US" sz="2400" dirty="0"/>
              <a:t>Attributes or characteristics associated with each entity, adding depth to the representation.</a:t>
            </a:r>
          </a:p>
        </p:txBody>
      </p:sp>
      <p:pic>
        <p:nvPicPr>
          <p:cNvPr id="6146" name="Picture 2" descr="Illustration of the structure of a Knowledge Graph | Download ...">
            <a:extLst>
              <a:ext uri="{FF2B5EF4-FFF2-40B4-BE49-F238E27FC236}">
                <a16:creationId xmlns:a16="http://schemas.microsoft.com/office/drawing/2014/main" id="{CABE2A6E-47B7-DC8F-4A64-D4067CC2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557" y="1952892"/>
            <a:ext cx="4618355" cy="42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BC9B8A-8295-6210-9A00-DC4570A0CECC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965951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35" y="285606"/>
            <a:ext cx="11323022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Constructing a Knowledge Graph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368234" y="1740302"/>
            <a:ext cx="87664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Data sources: </a:t>
            </a:r>
            <a:r>
              <a:rPr lang="en-US" sz="2800" dirty="0"/>
              <a:t>Gathering information from diverse sources such as databases, text, or web scraping.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Entity extraction: </a:t>
            </a:r>
            <a:r>
              <a:rPr lang="en-US" sz="2800" dirty="0"/>
              <a:t>Identifying entities from the collected data using techniques like Named Entity Recognition (NER).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Relationship extraction: </a:t>
            </a:r>
            <a:r>
              <a:rPr lang="en-US" sz="2800" dirty="0"/>
              <a:t>Determining and establishing connections between entities to create meaningful relationships.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A8184-D037-E1D1-1718-33EB64ABD2D0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78089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64" y="281295"/>
            <a:ext cx="1050192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Applications in Real-World Scenarios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498864" y="1572828"/>
            <a:ext cx="5250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Semantic search: </a:t>
            </a:r>
            <a:r>
              <a:rPr lang="en-US" sz="2400" dirty="0"/>
              <a:t>Enhancing search results by understanding the context and relationships between keywords.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69EED-8BA5-67AC-8B6A-8527F4CB006C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BE2A9-0DCD-7055-E404-40626B189DF6}"/>
              </a:ext>
            </a:extLst>
          </p:cNvPr>
          <p:cNvSpPr txBox="1"/>
          <p:nvPr/>
        </p:nvSpPr>
        <p:spPr>
          <a:xfrm>
            <a:off x="6320110" y="3152080"/>
            <a:ext cx="5871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Recommendation systems: </a:t>
            </a:r>
            <a:r>
              <a:rPr lang="en-US" sz="2400" dirty="0"/>
              <a:t>Suggesting relevant content or products based on user preferences and connections in the graph.</a:t>
            </a:r>
          </a:p>
          <a:p>
            <a:endParaRPr lang="en-IN" sz="2400" dirty="0"/>
          </a:p>
        </p:txBody>
      </p:sp>
      <p:pic>
        <p:nvPicPr>
          <p:cNvPr id="12290" name="Picture 2" descr="Movie recommendation based on the knowledge graph | Download Scientific ...">
            <a:extLst>
              <a:ext uri="{FF2B5EF4-FFF2-40B4-BE49-F238E27FC236}">
                <a16:creationId xmlns:a16="http://schemas.microsoft.com/office/drawing/2014/main" id="{37E79627-070D-60CC-268F-FCA17286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25" y="1572828"/>
            <a:ext cx="4455727" cy="248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oogle hands data to US Government in WikiLeaks espionage case">
            <a:extLst>
              <a:ext uri="{FF2B5EF4-FFF2-40B4-BE49-F238E27FC236}">
                <a16:creationId xmlns:a16="http://schemas.microsoft.com/office/drawing/2014/main" id="{73BD170E-331F-32ED-01D1-A66320D3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82" y="4182563"/>
            <a:ext cx="2139210" cy="239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4406A-37D2-A358-983D-05EB65556686}"/>
              </a:ext>
            </a:extLst>
          </p:cNvPr>
          <p:cNvSpPr txBox="1"/>
          <p:nvPr/>
        </p:nvSpPr>
        <p:spPr>
          <a:xfrm>
            <a:off x="3620106" y="4500342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6501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64" y="281295"/>
            <a:ext cx="11024442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Integration with LLMs &amp; RAG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2776D-299F-7141-C40B-1DE388A9A4F6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pic>
        <p:nvPicPr>
          <p:cNvPr id="11266" name="Picture 2" descr="Knowledge Graphs &amp; LLMs: Multi-Hop Question Answering">
            <a:extLst>
              <a:ext uri="{FF2B5EF4-FFF2-40B4-BE49-F238E27FC236}">
                <a16:creationId xmlns:a16="http://schemas.microsoft.com/office/drawing/2014/main" id="{303BCFBF-D424-6C7C-F542-9F814D2C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5" y="1196345"/>
            <a:ext cx="9753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70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45" y="376502"/>
            <a:ext cx="1110159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Overcoming Hurdles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517245" y="1352213"/>
            <a:ext cx="63756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21EA06"/>
                </a:solidFill>
              </a:rPr>
              <a:t>Data quality: </a:t>
            </a:r>
            <a:r>
              <a:rPr lang="en-US" sz="2400" dirty="0"/>
              <a:t>Ensuring accuracy and reliability in the information within the Knowledge Graph.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Scalability: </a:t>
            </a:r>
            <a:r>
              <a:rPr lang="en-US" sz="2400" dirty="0"/>
              <a:t>Handling and processing large volumes of data to maintain efficiency.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Privacy: </a:t>
            </a:r>
            <a:r>
              <a:rPr lang="en-US" sz="2400" dirty="0"/>
              <a:t>Implementing measures to protect sensitive information and adhere to privacy regulations.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18866-ADE6-1218-CC01-75519A10F3EA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pic>
        <p:nvPicPr>
          <p:cNvPr id="10242" name="Picture 2" descr="Process of Giving a Viva Voce - QuirkyByte">
            <a:extLst>
              <a:ext uri="{FF2B5EF4-FFF2-40B4-BE49-F238E27FC236}">
                <a16:creationId xmlns:a16="http://schemas.microsoft.com/office/drawing/2014/main" id="{23725E23-6DE7-8E97-B3FE-8405FC6C8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39" y="2083941"/>
            <a:ext cx="4763880" cy="33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400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297</TotalTime>
  <Words>374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DylanVTI</vt:lpstr>
      <vt:lpstr> A brief introduction to  Knowledge Graphs    </vt:lpstr>
      <vt:lpstr>Understanding Knowledge Graphs</vt:lpstr>
      <vt:lpstr>PowerPoint Presentation</vt:lpstr>
      <vt:lpstr>PowerPoint Presentation</vt:lpstr>
      <vt:lpstr>Key Components</vt:lpstr>
      <vt:lpstr>Constructing a Knowledge Graph</vt:lpstr>
      <vt:lpstr>Applications in Real-World Scenarios</vt:lpstr>
      <vt:lpstr>Integration with LLMs &amp; RAG</vt:lpstr>
      <vt:lpstr>Overcoming Hurdles</vt:lpstr>
      <vt:lpstr>Responsible AI</vt:lpstr>
      <vt:lpstr>Looking Ahead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Deepankar Sharma</dc:creator>
  <cp:lastModifiedBy>Deepankar Sharma</cp:lastModifiedBy>
  <cp:revision>9</cp:revision>
  <dcterms:created xsi:type="dcterms:W3CDTF">2024-01-08T16:23:02Z</dcterms:created>
  <dcterms:modified xsi:type="dcterms:W3CDTF">2024-01-12T10:27:12Z</dcterms:modified>
</cp:coreProperties>
</file>