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80" r:id="rId5"/>
    <p:sldId id="281" r:id="rId6"/>
    <p:sldId id="269" r:id="rId7"/>
    <p:sldId id="270" r:id="rId8"/>
    <p:sldId id="271" r:id="rId9"/>
    <p:sldId id="279" r:id="rId10"/>
    <p:sldId id="272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91" y="1320281"/>
            <a:ext cx="11913218" cy="3988837"/>
          </a:xfrm>
        </p:spPr>
        <p:txBody>
          <a:bodyPr anchor="t"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A brief introduction to</a:t>
            </a:r>
            <a:br>
              <a:rPr lang="en-US" sz="6000" dirty="0"/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10400" dirty="0">
                <a:solidFill>
                  <a:srgbClr val="FFFF00"/>
                </a:solidFill>
              </a:rPr>
              <a:t>Knowledge Graphs</a:t>
            </a:r>
            <a:br>
              <a:rPr lang="en-US" sz="10400" dirty="0">
                <a:solidFill>
                  <a:srgbClr val="FFFF00"/>
                </a:solidFill>
              </a:rPr>
            </a:br>
            <a:br>
              <a:rPr lang="en-US" sz="104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  <p:pic>
        <p:nvPicPr>
          <p:cNvPr id="1026" name="Picture 2" descr="3 Reasons Why We Are Far From Achieving Artificial General Intelligence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4" y="1647793"/>
            <a:ext cx="7500601" cy="45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780" y="528202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Looking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867" y="1426263"/>
            <a:ext cx="6648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Recap: </a:t>
            </a:r>
            <a:r>
              <a:rPr lang="en-US" sz="2400" dirty="0"/>
              <a:t>Knowledge Graphs serve as a powerful tool in organizing and leveraging information for various applications.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  <p:pic>
        <p:nvPicPr>
          <p:cNvPr id="2050" name="Picture 2" descr="One too many reposts - Imgflip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"/>
          <a:stretch>
            <a:fillRect/>
          </a:stretch>
        </p:blipFill>
        <p:spPr bwMode="auto">
          <a:xfrm>
            <a:off x="7714879" y="1589812"/>
            <a:ext cx="3592803" cy="43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1867" y="2830150"/>
            <a:ext cx="6648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4000" b="1" dirty="0" err="1">
                <a:solidFill>
                  <a:schemeClr val="accent6"/>
                </a:solidFill>
              </a:rPr>
              <a:t>Ghar</a:t>
            </a:r>
            <a:r>
              <a:rPr lang="en-US" sz="4000" b="1" dirty="0">
                <a:solidFill>
                  <a:schemeClr val="accent6"/>
                </a:solidFill>
              </a:rPr>
              <a:t> Ja </a:t>
            </a:r>
            <a:r>
              <a:rPr lang="en-US" sz="4000" b="1" dirty="0" err="1">
                <a:solidFill>
                  <a:schemeClr val="accent6"/>
                </a:solidFill>
              </a:rPr>
              <a:t>ke</a:t>
            </a:r>
            <a:r>
              <a:rPr lang="en-US" sz="4000" b="1" dirty="0">
                <a:solidFill>
                  <a:schemeClr val="accent6"/>
                </a:solidFill>
              </a:rPr>
              <a:t>?? ….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403" y="4928129"/>
            <a:ext cx="6648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Future trends: </a:t>
            </a:r>
            <a:r>
              <a:rPr lang="en-US" sz="2400" dirty="0"/>
              <a:t>Explore ongoing advancements, such as the integration of AI and machine learning in Knowledge Graphs.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867" y="3848362"/>
            <a:ext cx="7263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Ontology ,CQL, SPARQL,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rdf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triplets, Neo4j, ……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202" y="462888"/>
            <a:ext cx="932627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Understanding Knowledge Graphs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02" y="2084487"/>
            <a:ext cx="4927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A Knowledge Graph is a structured representation of knowledge that captures entities, their attributes, and relationships between them.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Knowledge Graphs play a crucial role in enhancing search engines, recommendation systems, and various other applications.</a:t>
            </a:r>
            <a:endParaRPr lang="en-IN" sz="2400" dirty="0"/>
          </a:p>
        </p:txBody>
      </p:sp>
      <p:pic>
        <p:nvPicPr>
          <p:cNvPr id="1026" name="Picture 2" descr="5 Reasons Knowledge Graph will never bloom | by Dongsheng Wang |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57" y="2207334"/>
            <a:ext cx="6294893" cy="39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-77822" y="3429000"/>
            <a:ext cx="8402646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Google 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Knowledge 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Graph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2052" name="Picture 4" descr="Leveraging Wikidata To Gain A Google Knowledge Graph Resul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107003"/>
            <a:ext cx="9027270" cy="50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243191" y="3304837"/>
            <a:ext cx="5233481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Facebook Knowledge Graph</a:t>
            </a:r>
            <a:endParaRPr lang="en-US" sz="60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3076" name="Picture 4" descr="Why Supply Chains Should Be More Socially Engaged - Supply Chain 24/7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44" y="1"/>
            <a:ext cx="7778656" cy="47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88" y="709000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Components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12" y="1907353"/>
            <a:ext cx="6433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Nodes: </a:t>
            </a:r>
            <a:r>
              <a:rPr lang="en-US" sz="2400" dirty="0"/>
              <a:t>Entities represented in the graph, such as people, places, or concepts.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Edges: </a:t>
            </a:r>
            <a:r>
              <a:rPr lang="en-US" sz="2400" dirty="0"/>
              <a:t>Connections or relationships between nodes, providing context and meaning.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Properties:  </a:t>
            </a:r>
            <a:r>
              <a:rPr lang="en-US" sz="2400" dirty="0"/>
              <a:t>Attributes or characteristics associated with each entity, adding depth to the representation.</a:t>
            </a:r>
            <a:endParaRPr lang="en-US" sz="2400" dirty="0"/>
          </a:p>
        </p:txBody>
      </p:sp>
      <p:pic>
        <p:nvPicPr>
          <p:cNvPr id="6146" name="Picture 2" descr="Illustration of the structure of a Knowledge Graph | Download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57" y="1952892"/>
            <a:ext cx="4618355" cy="42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35" y="285606"/>
            <a:ext cx="1132302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Constructing a Knowledge Graph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234" y="1740302"/>
            <a:ext cx="8766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Data sources: </a:t>
            </a:r>
            <a:r>
              <a:rPr lang="en-US" sz="2800" dirty="0"/>
              <a:t>Gathering information from diverse sources such as databases, text, or web scraping.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Entity extraction: </a:t>
            </a:r>
            <a:r>
              <a:rPr lang="en-US" sz="2800" dirty="0"/>
              <a:t>Identifying entities from the collected data using techniques like Named Entity Recognition (NER).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Relationship extraction: </a:t>
            </a:r>
            <a:r>
              <a:rPr lang="en-US" sz="2800" dirty="0"/>
              <a:t>Determining and establishing connections between entities to create meaningful relationships.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Applications in Real-World Scenarios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8864" y="1572828"/>
            <a:ext cx="5250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Semantic search: </a:t>
            </a:r>
            <a:r>
              <a:rPr lang="en-US" sz="2400" dirty="0"/>
              <a:t>Enhancing search results by understanding the context and relationships between keywords.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320110" y="3152080"/>
            <a:ext cx="5871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Recommendation systems: </a:t>
            </a:r>
            <a:r>
              <a:rPr lang="en-US" sz="2400" dirty="0"/>
              <a:t>Suggesting relevant content or products based on user preferences and connections in the graph.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2290" name="Picture 2" descr="Movie recommendation based on the knowledge graph | Download Scientific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25" y="1572828"/>
            <a:ext cx="4455727" cy="24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oogle hands data to US Government in WikiLeaks espionage c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82" y="4182563"/>
            <a:ext cx="2139210" cy="239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0106" y="450034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rgbClr val="FFFF00"/>
                </a:solidFill>
              </a:rPr>
              <a:t>?</a:t>
            </a:r>
            <a:endParaRPr lang="en-IN" sz="9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102444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Integration with LLMs &amp; RAG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  <p:pic>
        <p:nvPicPr>
          <p:cNvPr id="11266" name="Picture 2" descr="Knowledge Graphs &amp; LLMs: Multi-Hop Question Answer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" y="1196345"/>
            <a:ext cx="9753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Overcoming Hurdles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245" y="1352213"/>
            <a:ext cx="63756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Data quality: </a:t>
            </a:r>
            <a:r>
              <a:rPr lang="en-US" sz="2400" dirty="0"/>
              <a:t>Ensuring accuracy and reliability in the information within the Knowledge Graph.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Scalability: </a:t>
            </a:r>
            <a:r>
              <a:rPr lang="en-US" sz="2400" dirty="0"/>
              <a:t>Handling and processing large volumes of data to maintain efficiency.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Privacy: </a:t>
            </a:r>
            <a:r>
              <a:rPr lang="en-US" sz="2400" dirty="0"/>
              <a:t>Implementing measures to protect sensitive information and adhere to privacy regulations.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  <a:endParaRPr lang="en-IN" dirty="0"/>
          </a:p>
        </p:txBody>
      </p:sp>
      <p:pic>
        <p:nvPicPr>
          <p:cNvPr id="10242" name="Picture 2" descr="Process of Giving a Viva Voce - QuirkyByt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9" y="2083941"/>
            <a:ext cx="4763880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2298</Words>
  <Application>WPS Presentation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Neue Haas Grotesk Text Pro</vt:lpstr>
      <vt:lpstr>Yu Gothic UI</vt:lpstr>
      <vt:lpstr>Microsoft YaHei</vt:lpstr>
      <vt:lpstr>Arial Unicode MS</vt:lpstr>
      <vt:lpstr>Calibri</vt:lpstr>
      <vt:lpstr>DylanVTI</vt:lpstr>
      <vt:lpstr> A brief introduction to  Knowledge Graphs    </vt:lpstr>
      <vt:lpstr>Understanding Knowledge Graphs</vt:lpstr>
      <vt:lpstr>PowerPoint 演示文稿</vt:lpstr>
      <vt:lpstr>PowerPoint 演示文稿</vt:lpstr>
      <vt:lpstr>Key Components</vt:lpstr>
      <vt:lpstr>Constructing a Knowledge Graph</vt:lpstr>
      <vt:lpstr>Applications in Real-World Scenarios</vt:lpstr>
      <vt:lpstr>Integration with LLMs &amp; RAG</vt:lpstr>
      <vt:lpstr>Overcoming Hurdles</vt:lpstr>
      <vt:lpstr>Responsible AI</vt:lpstr>
      <vt:lpstr>Looking Ahead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</cp:lastModifiedBy>
  <cp:revision>11</cp:revision>
  <dcterms:created xsi:type="dcterms:W3CDTF">2024-01-08T16:23:00Z</dcterms:created>
  <dcterms:modified xsi:type="dcterms:W3CDTF">2024-01-14T00:53:24Z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7FB691E91EC9467A9D42FA55EC49F8CA_12</vt:lpwstr>
  </property>
  <property fmtid="{D5CDD505-2E9C-101B-9397-08002B2CF9AE}" pid="3" name="KSOProductBuildVer">
    <vt:lpwstr>1033-12.2.0.13359</vt:lpwstr>
  </property>
</Properties>
</file>